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
  </p:notesMasterIdLst>
  <p:sldIdLst>
    <p:sldId id="256" r:id="rId2"/>
    <p:sldId id="257" r:id="rId3"/>
    <p:sldId id="258" r:id="rId4"/>
    <p:sldId id="259" r:id="rId5"/>
    <p:sldId id="260" r:id="rId6"/>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445" y="67"/>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anose="02020603050405020304" pitchFamily="18" charset="0"/>
                <a:ea typeface="DejaVu Sans" charset="0"/>
                <a:cs typeface="DejaVu Sans" charset="0"/>
              </a:defRPr>
            </a:lvl1pPr>
          </a:lstStyle>
          <a:p>
            <a:endParaRPr lang="en-GB"/>
          </a:p>
        </p:txBody>
      </p:sp>
      <p:sp>
        <p:nvSpPr>
          <p:cNvPr id="2052"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anose="02020603050405020304" pitchFamily="18" charset="0"/>
                <a:ea typeface="DejaVu Sans" charset="0"/>
                <a:cs typeface="DejaVu Sans" charset="0"/>
              </a:defRPr>
            </a:lvl1pPr>
          </a:lstStyle>
          <a:p>
            <a:endParaRPr lang="en-GB"/>
          </a:p>
        </p:txBody>
      </p:sp>
      <p:sp>
        <p:nvSpPr>
          <p:cNvPr id="2053"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anose="02020603050405020304" pitchFamily="18" charset="0"/>
                <a:ea typeface="DejaVu Sans" charset="0"/>
                <a:cs typeface="DejaVu Sans" charset="0"/>
              </a:defRPr>
            </a:lvl1pPr>
          </a:lstStyle>
          <a:p>
            <a:endParaRPr lang="en-GB"/>
          </a:p>
        </p:txBody>
      </p:sp>
      <p:sp>
        <p:nvSpPr>
          <p:cNvPr id="2054"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anose="02020603050405020304" pitchFamily="18" charset="0"/>
                <a:ea typeface="DejaVu Sans" charset="0"/>
                <a:cs typeface="DejaVu Sans" charset="0"/>
              </a:defRPr>
            </a:lvl1pPr>
          </a:lstStyle>
          <a:p>
            <a:fld id="{231DD60B-B45F-4A0E-863C-C69ADEDCB4E0}" type="slidenum">
              <a:rPr lang="en-GB"/>
              <a:pPr/>
              <a:t>‹#›</a:t>
            </a:fld>
            <a:endParaRPr lang="en-GB"/>
          </a:p>
        </p:txBody>
      </p:sp>
    </p:spTree>
    <p:extLst>
      <p:ext uri="{BB962C8B-B14F-4D97-AF65-F5344CB8AC3E}">
        <p14:creationId xmlns:p14="http://schemas.microsoft.com/office/powerpoint/2010/main" val="24208974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208565F-F84D-4C53-9B5A-931B6769670F}" type="slidenum">
              <a:rPr lang="en-GB"/>
              <a:pPr/>
              <a:t>1</a:t>
            </a:fld>
            <a:endParaRPr lang="en-GB"/>
          </a:p>
        </p:txBody>
      </p:sp>
      <p:sp>
        <p:nvSpPr>
          <p:cNvPr id="819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897605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ECFBF0B-772F-4AE6-9D3E-82C504CB78E5}" type="slidenum">
              <a:rPr lang="en-GB"/>
              <a:pPr/>
              <a:t>2</a:t>
            </a:fld>
            <a:endParaRPr lang="en-GB"/>
          </a:p>
        </p:txBody>
      </p:sp>
      <p:sp>
        <p:nvSpPr>
          <p:cNvPr id="921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Text Box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7640" rIns="0" bIns="0"/>
          <a:lstStyle/>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2000">
                <a:latin typeface="Arial" panose="020B0604020202020204" pitchFamily="34" charset="0"/>
                <a:ea typeface="DejaVu Sans" charset="0"/>
                <a:cs typeface="DejaVu Sans" charset="0"/>
              </a:rPr>
              <a:t>For each one talk about how it can be used in a neural network (or perhaps do this all at once at the end).</a:t>
            </a:r>
          </a:p>
        </p:txBody>
      </p:sp>
    </p:spTree>
    <p:extLst>
      <p:ext uri="{BB962C8B-B14F-4D97-AF65-F5344CB8AC3E}">
        <p14:creationId xmlns:p14="http://schemas.microsoft.com/office/powerpoint/2010/main" val="3879432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C1ABF64-B4AF-45A1-8D97-FCBB8EE295C7}" type="slidenum">
              <a:rPr lang="en-GB"/>
              <a:pPr/>
              <a:t>3</a:t>
            </a:fld>
            <a:endParaRPr lang="en-GB"/>
          </a:p>
        </p:txBody>
      </p:sp>
      <p:sp>
        <p:nvSpPr>
          <p:cNvPr id="1024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Text Box 2"/>
          <p:cNvSpPr txBox="1">
            <a:spLocks noChangeArrowheads="1"/>
          </p:cNvSpPr>
          <p:nvPr>
            <p:ph type="body" idx="1"/>
          </p:nvPr>
        </p:nvSpPr>
        <p:spPr bwMode="auto">
          <a:xfrm>
            <a:off x="755650" y="5078413"/>
            <a:ext cx="6048375" cy="5229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1800">
                <a:latin typeface="Arial" panose="020B0604020202020204" pitchFamily="34" charset="0"/>
                <a:ea typeface="DejaVu Sans" charset="0"/>
                <a:cs typeface="DejaVu Sans" charset="0"/>
              </a:rPr>
              <a:t>Optical character recognition – algorithms for this usually did a whole bunch of stuff before being able to recognise a character, including smoothing, curve analysis etc. This took a lot of processing power for the time, and could cause delays in recognition time, which wasn't very good for commercial environments, since speed is crucial there. </a:t>
            </a:r>
          </a:p>
          <a:p>
            <a:pPr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z="1800">
              <a:latin typeface="Arial" panose="020B0604020202020204" pitchFamily="34" charset="0"/>
              <a:ea typeface="DejaVu Sans" charset="0"/>
              <a:cs typeface="DejaVu Sans" charset="0"/>
            </a:endParaRPr>
          </a:p>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1800">
                <a:latin typeface="Arial" panose="020B0604020202020204" pitchFamily="34" charset="0"/>
                <a:ea typeface="DejaVu Sans" charset="0"/>
                <a:cs typeface="DejaVu Sans" charset="0"/>
              </a:rPr>
              <a:t>So, neural networks were seen as an alternative since they could do without so much processing. They could actually be used with the back propagation algorithm, which does have the downside of being quite fiddly to get the right environment, since you need to to adjust the learning rate, number of layers, number of nodes and so forth, but this is one time only and once this is done it's an effective to recognise characters</a:t>
            </a:r>
          </a:p>
          <a:p>
            <a:pPr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z="2000">
              <a:latin typeface="Arial" panose="020B0604020202020204" pitchFamily="34" charset="0"/>
              <a:ea typeface="DejaVu Sans" charset="0"/>
              <a:cs typeface="DejaVu Sans" charset="0"/>
            </a:endParaRPr>
          </a:p>
          <a:p>
            <a:pPr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z="2000">
              <a:latin typeface="Arial" panose="020B0604020202020204" pitchFamily="34" charset="0"/>
              <a:ea typeface="DejaVu Sans" charset="0"/>
              <a:cs typeface="DejaVu Sans" charset="0"/>
            </a:endParaRPr>
          </a:p>
          <a:p>
            <a:pPr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z="2000">
              <a:latin typeface="Arial" panose="020B0604020202020204" pitchFamily="34" charset="0"/>
              <a:ea typeface="DejaVu Sans" charset="0"/>
              <a:cs typeface="DejaVu Sans" charset="0"/>
            </a:endParaRPr>
          </a:p>
          <a:p>
            <a:pPr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z="2000">
              <a:latin typeface="Arial" panose="020B0604020202020204" pitchFamily="34" charset="0"/>
              <a:ea typeface="DejaVu Sans" charset="0"/>
              <a:cs typeface="DejaVu Sans" charset="0"/>
            </a:endParaRPr>
          </a:p>
        </p:txBody>
      </p:sp>
    </p:spTree>
    <p:extLst>
      <p:ext uri="{BB962C8B-B14F-4D97-AF65-F5344CB8AC3E}">
        <p14:creationId xmlns:p14="http://schemas.microsoft.com/office/powerpoint/2010/main" val="107388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5A6288-4CB8-43A8-B2E6-12339D849CE4}" type="slidenum">
              <a:rPr lang="en-GB"/>
              <a:pPr/>
              <a:t>4</a:t>
            </a:fld>
            <a:endParaRPr lang="en-GB"/>
          </a:p>
        </p:txBody>
      </p:sp>
      <p:sp>
        <p:nvSpPr>
          <p:cNvPr id="1126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Text Box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7640" rIns="0" bIns="0"/>
          <a:lstStyle/>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2000">
                <a:latin typeface="Arial" panose="020B0604020202020204" pitchFamily="34" charset="0"/>
                <a:ea typeface="DejaVu Sans" charset="0"/>
                <a:cs typeface="DejaVu Sans" charset="0"/>
              </a:rPr>
              <a:t>Image compression – this can be done with neural networks because you can decompose an image into vectors, using brightness or colour perhaps. Once this is done, the vector quantisation method can be used, and that has some different algorithms such as competitive learning or using self-organising feature map.</a:t>
            </a:r>
          </a:p>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2000">
                <a:latin typeface="Arial" panose="020B0604020202020204" pitchFamily="34" charset="0"/>
                <a:ea typeface="DejaVu Sans" charset="0"/>
                <a:cs typeface="DejaVu Sans" charset="0"/>
              </a:rPr>
              <a:t>There are actually other ways aside from vector quantisation that can be used with a neural network, such as Hebbian learning, predictive coding or once again back-propagation, which can adapt to each given image with a specially designed network, so you can optimise specifically for each image.</a:t>
            </a:r>
          </a:p>
        </p:txBody>
      </p:sp>
    </p:spTree>
    <p:extLst>
      <p:ext uri="{BB962C8B-B14F-4D97-AF65-F5344CB8AC3E}">
        <p14:creationId xmlns:p14="http://schemas.microsoft.com/office/powerpoint/2010/main" val="3195015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CA4B229-4DBD-4CAD-9974-869E492B428B}" type="slidenum">
              <a:rPr lang="en-GB"/>
              <a:pPr/>
              <a:t>5</a:t>
            </a:fld>
            <a:endParaRPr lang="en-GB"/>
          </a:p>
        </p:txBody>
      </p:sp>
      <p:sp>
        <p:nvSpPr>
          <p:cNvPr id="1228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0" name="Text Box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1800">
                <a:latin typeface="Arial" panose="020B0604020202020204" pitchFamily="34" charset="0"/>
                <a:ea typeface="DejaVu Sans" charset="0"/>
                <a:cs typeface="DejaVu Sans" charset="0"/>
              </a:rPr>
              <a:t>So first of all, why do we need neural networks for stock market prediction. Well, current methods involve a lot of analysis to find patters in the data, which neural networks are quite good at in the first place. They're also pretty adept at finding non-linear patterns which are quite hard to spot.</a:t>
            </a:r>
          </a:p>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1800">
                <a:latin typeface="Arial" panose="020B0604020202020204" pitchFamily="34" charset="0"/>
                <a:ea typeface="DejaVu Sans" charset="0"/>
                <a:cs typeface="DejaVu Sans" charset="0"/>
              </a:rPr>
              <a:t>When designing the network you have to look at how many input neurons to use, since stock markets are quite complex and have many factors affecting them. You also have to look at which learning algorithm is most ideal; back propagation can once again be used since its fairly easy to implement and is effective, but there are other methods such as recurrence and self-organising networks.</a:t>
            </a:r>
          </a:p>
        </p:txBody>
      </p:sp>
    </p:spTree>
    <p:extLst>
      <p:ext uri="{BB962C8B-B14F-4D97-AF65-F5344CB8AC3E}">
        <p14:creationId xmlns:p14="http://schemas.microsoft.com/office/powerpoint/2010/main" val="2291104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147763"/>
            <a:ext cx="7559675" cy="2632075"/>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201CEE50-B235-409B-A919-47135DEB3442}" type="slidenum">
              <a:rPr lang="en-GB"/>
              <a:pPr/>
              <a:t>‹#›</a:t>
            </a:fld>
            <a:endParaRPr lang="en-GB"/>
          </a:p>
        </p:txBody>
      </p:sp>
    </p:spTree>
    <p:extLst>
      <p:ext uri="{BB962C8B-B14F-4D97-AF65-F5344CB8AC3E}">
        <p14:creationId xmlns:p14="http://schemas.microsoft.com/office/powerpoint/2010/main" val="352488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6A5C543B-C878-46C5-9473-F9ADA0228147}" type="slidenum">
              <a:rPr lang="en-GB"/>
              <a:pPr/>
              <a:t>‹#›</a:t>
            </a:fld>
            <a:endParaRPr lang="en-GB"/>
          </a:p>
        </p:txBody>
      </p:sp>
    </p:spTree>
    <p:extLst>
      <p:ext uri="{BB962C8B-B14F-4D97-AF65-F5344CB8AC3E}">
        <p14:creationId xmlns:p14="http://schemas.microsoft.com/office/powerpoint/2010/main" val="170694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E980402F-6997-41F2-990C-C547B0A22592}" type="slidenum">
              <a:rPr lang="en-GB"/>
              <a:pPr/>
              <a:t>‹#›</a:t>
            </a:fld>
            <a:endParaRPr lang="en-GB"/>
          </a:p>
        </p:txBody>
      </p:sp>
    </p:spTree>
    <p:extLst>
      <p:ext uri="{BB962C8B-B14F-4D97-AF65-F5344CB8AC3E}">
        <p14:creationId xmlns:p14="http://schemas.microsoft.com/office/powerpoint/2010/main" val="276083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smtClean="0"/>
              <a:t>Click to edit Master title style</a:t>
            </a:r>
            <a:endParaRPr lang="en-GB"/>
          </a:p>
        </p:txBody>
      </p:sp>
      <p:sp>
        <p:nvSpPr>
          <p:cNvPr id="3" name="Date Placeholder 2"/>
          <p:cNvSpPr>
            <a:spLocks noGrp="1"/>
          </p:cNvSpPr>
          <p:nvPr>
            <p:ph type="dt" idx="10"/>
          </p:nvPr>
        </p:nvSpPr>
        <p:spPr>
          <a:xfrm>
            <a:off x="503238" y="6886575"/>
            <a:ext cx="2346325" cy="519113"/>
          </a:xfrm>
        </p:spPr>
        <p:txBody>
          <a:bodyPr/>
          <a:lstStyle>
            <a:lvl1pPr>
              <a:defRPr/>
            </a:lvl1pPr>
          </a:lstStyle>
          <a:p>
            <a:endParaRPr lang="en-GB"/>
          </a:p>
        </p:txBody>
      </p:sp>
      <p:sp>
        <p:nvSpPr>
          <p:cNvPr id="4" name="Footer Placeholder 3"/>
          <p:cNvSpPr>
            <a:spLocks noGrp="1"/>
          </p:cNvSpPr>
          <p:nvPr>
            <p:ph type="ftr" idx="11"/>
          </p:nvPr>
        </p:nvSpPr>
        <p:spPr>
          <a:xfrm>
            <a:off x="3448050" y="6886575"/>
            <a:ext cx="3194050" cy="519113"/>
          </a:xfrm>
        </p:spPr>
        <p:txBody>
          <a:bodyPr/>
          <a:lstStyle>
            <a:lvl1pPr>
              <a:defRPr/>
            </a:lvl1pPr>
          </a:lstStyle>
          <a:p>
            <a:endParaRPr lang="en-GB"/>
          </a:p>
        </p:txBody>
      </p:sp>
      <p:sp>
        <p:nvSpPr>
          <p:cNvPr id="5" name="Slide Number Placeholder 4"/>
          <p:cNvSpPr>
            <a:spLocks noGrp="1"/>
          </p:cNvSpPr>
          <p:nvPr>
            <p:ph type="sldNum" idx="12"/>
          </p:nvPr>
        </p:nvSpPr>
        <p:spPr>
          <a:xfrm>
            <a:off x="7227888" y="6886575"/>
            <a:ext cx="2346325" cy="519113"/>
          </a:xfrm>
        </p:spPr>
        <p:txBody>
          <a:bodyPr/>
          <a:lstStyle>
            <a:lvl1pPr>
              <a:defRPr/>
            </a:lvl1pPr>
          </a:lstStyle>
          <a:p>
            <a:fld id="{44E237C4-757C-4057-A1AD-D953904B0823}" type="slidenum">
              <a:rPr lang="en-GB"/>
              <a:pPr/>
              <a:t>‹#›</a:t>
            </a:fld>
            <a:endParaRPr lang="en-GB"/>
          </a:p>
        </p:txBody>
      </p:sp>
    </p:spTree>
    <p:extLst>
      <p:ext uri="{BB962C8B-B14F-4D97-AF65-F5344CB8AC3E}">
        <p14:creationId xmlns:p14="http://schemas.microsoft.com/office/powerpoint/2010/main" val="1149300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E355B16B-96CF-4149-9E83-25C7C5CC5A61}" type="slidenum">
              <a:rPr lang="en-GB"/>
              <a:pPr/>
              <a:t>‹#›</a:t>
            </a:fld>
            <a:endParaRPr lang="en-GB"/>
          </a:p>
        </p:txBody>
      </p:sp>
    </p:spTree>
    <p:extLst>
      <p:ext uri="{BB962C8B-B14F-4D97-AF65-F5344CB8AC3E}">
        <p14:creationId xmlns:p14="http://schemas.microsoft.com/office/powerpoint/2010/main" val="410921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55950"/>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72D78FE9-D079-4C03-A690-2C54444B6A7A}" type="slidenum">
              <a:rPr lang="en-GB"/>
              <a:pPr/>
              <a:t>‹#›</a:t>
            </a:fld>
            <a:endParaRPr lang="en-GB"/>
          </a:p>
        </p:txBody>
      </p:sp>
    </p:spTree>
    <p:extLst>
      <p:ext uri="{BB962C8B-B14F-4D97-AF65-F5344CB8AC3E}">
        <p14:creationId xmlns:p14="http://schemas.microsoft.com/office/powerpoint/2010/main" val="3205144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03238" y="1768475"/>
            <a:ext cx="4357687"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13325" y="1768475"/>
            <a:ext cx="4357688"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795DD14D-F1B1-49B1-83A6-0B0B4E436347}" type="slidenum">
              <a:rPr lang="en-GB"/>
              <a:pPr/>
              <a:t>‹#›</a:t>
            </a:fld>
            <a:endParaRPr lang="en-GB"/>
          </a:p>
        </p:txBody>
      </p:sp>
    </p:spTree>
    <p:extLst>
      <p:ext uri="{BB962C8B-B14F-4D97-AF65-F5344CB8AC3E}">
        <p14:creationId xmlns:p14="http://schemas.microsoft.com/office/powerpoint/2010/main" val="7382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7388" y="303213"/>
            <a:ext cx="8694737" cy="1258887"/>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87388" y="1641475"/>
            <a:ext cx="42640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7388" y="2417763"/>
            <a:ext cx="4264025" cy="43862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118100" y="1641475"/>
            <a:ext cx="42640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417763"/>
            <a:ext cx="4264025" cy="43862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idx="10"/>
          </p:nvPr>
        </p:nvSpPr>
        <p:spPr/>
        <p:txBody>
          <a:bodyPr/>
          <a:lstStyle>
            <a:lvl1pPr>
              <a:defRPr/>
            </a:lvl1pPr>
          </a:lstStyle>
          <a:p>
            <a:endParaRPr lang="en-GB"/>
          </a:p>
        </p:txBody>
      </p:sp>
      <p:sp>
        <p:nvSpPr>
          <p:cNvPr id="8" name="Footer Placeholder 7"/>
          <p:cNvSpPr>
            <a:spLocks noGrp="1"/>
          </p:cNvSpPr>
          <p:nvPr>
            <p:ph type="ftr" idx="11"/>
          </p:nvPr>
        </p:nvSpPr>
        <p:spPr/>
        <p:txBody>
          <a:bodyPr/>
          <a:lstStyle>
            <a:lvl1pPr>
              <a:defRPr/>
            </a:lvl1pPr>
          </a:lstStyle>
          <a:p>
            <a:endParaRPr lang="en-GB"/>
          </a:p>
        </p:txBody>
      </p:sp>
      <p:sp>
        <p:nvSpPr>
          <p:cNvPr id="9" name="Slide Number Placeholder 8"/>
          <p:cNvSpPr>
            <a:spLocks noGrp="1"/>
          </p:cNvSpPr>
          <p:nvPr>
            <p:ph type="sldNum" idx="12"/>
          </p:nvPr>
        </p:nvSpPr>
        <p:spPr/>
        <p:txBody>
          <a:bodyPr/>
          <a:lstStyle>
            <a:lvl1pPr>
              <a:defRPr/>
            </a:lvl1pPr>
          </a:lstStyle>
          <a:p>
            <a:fld id="{A038A728-8143-4843-948D-195745740202}" type="slidenum">
              <a:rPr lang="en-GB"/>
              <a:pPr/>
              <a:t>‹#›</a:t>
            </a:fld>
            <a:endParaRPr lang="en-GB"/>
          </a:p>
        </p:txBody>
      </p:sp>
    </p:spTree>
    <p:extLst>
      <p:ext uri="{BB962C8B-B14F-4D97-AF65-F5344CB8AC3E}">
        <p14:creationId xmlns:p14="http://schemas.microsoft.com/office/powerpoint/2010/main" val="2393723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idx="10"/>
          </p:nvPr>
        </p:nvSpPr>
        <p:spPr/>
        <p:txBody>
          <a:bodyPr/>
          <a:lstStyle>
            <a:lvl1pPr>
              <a:defRPr/>
            </a:lvl1pPr>
          </a:lstStyle>
          <a:p>
            <a:endParaRPr lang="en-GB"/>
          </a:p>
        </p:txBody>
      </p:sp>
      <p:sp>
        <p:nvSpPr>
          <p:cNvPr id="4" name="Footer Placeholder 3"/>
          <p:cNvSpPr>
            <a:spLocks noGrp="1"/>
          </p:cNvSpPr>
          <p:nvPr>
            <p:ph type="ftr" idx="11"/>
          </p:nvPr>
        </p:nvSpPr>
        <p:spPr/>
        <p:txBody>
          <a:bodyPr/>
          <a:lstStyle>
            <a:lvl1pPr>
              <a:defRPr/>
            </a:lvl1pPr>
          </a:lstStyle>
          <a:p>
            <a:endParaRPr lang="en-GB"/>
          </a:p>
        </p:txBody>
      </p:sp>
      <p:sp>
        <p:nvSpPr>
          <p:cNvPr id="5" name="Slide Number Placeholder 4"/>
          <p:cNvSpPr>
            <a:spLocks noGrp="1"/>
          </p:cNvSpPr>
          <p:nvPr>
            <p:ph type="sldNum" idx="12"/>
          </p:nvPr>
        </p:nvSpPr>
        <p:spPr/>
        <p:txBody>
          <a:bodyPr/>
          <a:lstStyle>
            <a:lvl1pPr>
              <a:defRPr/>
            </a:lvl1pPr>
          </a:lstStyle>
          <a:p>
            <a:fld id="{2971F87B-F59C-472F-B8DA-F803E81FB086}" type="slidenum">
              <a:rPr lang="en-GB"/>
              <a:pPr/>
              <a:t>‹#›</a:t>
            </a:fld>
            <a:endParaRPr lang="en-GB"/>
          </a:p>
        </p:txBody>
      </p:sp>
    </p:spTree>
    <p:extLst>
      <p:ext uri="{BB962C8B-B14F-4D97-AF65-F5344CB8AC3E}">
        <p14:creationId xmlns:p14="http://schemas.microsoft.com/office/powerpoint/2010/main" val="393740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Footer Placeholder 2"/>
          <p:cNvSpPr>
            <a:spLocks noGrp="1"/>
          </p:cNvSpPr>
          <p:nvPr>
            <p:ph type="ftr" idx="11"/>
          </p:nvPr>
        </p:nvSpPr>
        <p:spPr/>
        <p:txBody>
          <a:bodyPr/>
          <a:lstStyle>
            <a:lvl1pPr>
              <a:defRPr/>
            </a:lvl1pPr>
          </a:lstStyle>
          <a:p>
            <a:endParaRPr lang="en-GB"/>
          </a:p>
        </p:txBody>
      </p:sp>
      <p:sp>
        <p:nvSpPr>
          <p:cNvPr id="4" name="Slide Number Placeholder 3"/>
          <p:cNvSpPr>
            <a:spLocks noGrp="1"/>
          </p:cNvSpPr>
          <p:nvPr>
            <p:ph type="sldNum" idx="12"/>
          </p:nvPr>
        </p:nvSpPr>
        <p:spPr/>
        <p:txBody>
          <a:bodyPr/>
          <a:lstStyle>
            <a:lvl1pPr>
              <a:defRPr/>
            </a:lvl1pPr>
          </a:lstStyle>
          <a:p>
            <a:fld id="{43C9DD3C-4C2B-41AA-BF00-C0A06EAE3022}" type="slidenum">
              <a:rPr lang="en-GB"/>
              <a:pPr/>
              <a:t>‹#›</a:t>
            </a:fld>
            <a:endParaRPr lang="en-GB"/>
          </a:p>
        </p:txBody>
      </p:sp>
    </p:spTree>
    <p:extLst>
      <p:ext uri="{BB962C8B-B14F-4D97-AF65-F5344CB8AC3E}">
        <p14:creationId xmlns:p14="http://schemas.microsoft.com/office/powerpoint/2010/main" val="3646612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93738" y="2316163"/>
            <a:ext cx="3251200" cy="41449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1A863696-0A9B-479B-9BBA-0B1E95E3398F}" type="slidenum">
              <a:rPr lang="en-GB"/>
              <a:pPr/>
              <a:t>‹#›</a:t>
            </a:fld>
            <a:endParaRPr lang="en-GB"/>
          </a:p>
        </p:txBody>
      </p:sp>
    </p:spTree>
    <p:extLst>
      <p:ext uri="{BB962C8B-B14F-4D97-AF65-F5344CB8AC3E}">
        <p14:creationId xmlns:p14="http://schemas.microsoft.com/office/powerpoint/2010/main" val="301863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93738" y="2316163"/>
            <a:ext cx="3251200" cy="41449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6614A024-48C3-47DE-BFDF-91B873300422}" type="slidenum">
              <a:rPr lang="en-GB"/>
              <a:pPr/>
              <a:t>‹#›</a:t>
            </a:fld>
            <a:endParaRPr lang="en-GB"/>
          </a:p>
        </p:txBody>
      </p:sp>
    </p:spTree>
    <p:extLst>
      <p:ext uri="{BB962C8B-B14F-4D97-AF65-F5344CB8AC3E}">
        <p14:creationId xmlns:p14="http://schemas.microsoft.com/office/powerpoint/2010/main" val="2783555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503238" y="1768475"/>
            <a:ext cx="88677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168"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1027"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a:solidFill>
                  <a:srgbClr val="000000"/>
                </a:solidFill>
                <a:latin typeface="Times New Roman" panose="02020603050405020304" pitchFamily="18" charset="0"/>
                <a:ea typeface="+mn-ea"/>
                <a:cs typeface="+mn-cs"/>
              </a:defRPr>
            </a:lvl1pPr>
          </a:lstStyle>
          <a:p>
            <a:endParaRPr lang="en-GB"/>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a:solidFill>
                  <a:srgbClr val="000000"/>
                </a:solidFill>
                <a:latin typeface="Times New Roman" panose="02020603050405020304" pitchFamily="18" charset="0"/>
                <a:ea typeface="+mn-ea"/>
                <a:cs typeface="+mn-cs"/>
              </a:defRPr>
            </a:lvl1pPr>
          </a:lstStyle>
          <a:p>
            <a:endParaRPr lang="en-GB"/>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a:solidFill>
                  <a:srgbClr val="000000"/>
                </a:solidFill>
                <a:latin typeface="Times New Roman" panose="02020603050405020304" pitchFamily="18" charset="0"/>
                <a:ea typeface="+mn-ea"/>
                <a:cs typeface="+mn-cs"/>
              </a:defRPr>
            </a:lvl1pPr>
          </a:lstStyle>
          <a:p>
            <a:fld id="{76D3C65A-BD24-4EEE-A8E0-5A5A6A315F01}"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ejaVu Sans" charset="0"/>
          <a:cs typeface="DejaVu Sans"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ejaVu Sans" charset="0"/>
          <a:cs typeface="DejaVu Sans"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ejaVu Sans" charset="0"/>
          <a:cs typeface="DejaVu Sans"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ejaVu Sans"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ejaVu Sans"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ejaVu Sans"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ejaVu Sans"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ejaVu Sans" charset="0"/>
          <a:cs typeface="DejaVu Sans" charset="0"/>
        </a:defRPr>
      </a:lvl9pPr>
    </p:titleStyle>
    <p:bodyStyle>
      <a:lvl1pPr marL="342900" indent="-342900" algn="l" defTabSz="449263" rtl="0" fontAlgn="base" hangingPunct="0">
        <a:lnSpc>
          <a:spcPct val="93000"/>
        </a:lnSpc>
        <a:spcBef>
          <a:spcPct val="0"/>
        </a:spcBef>
        <a:spcAft>
          <a:spcPts val="1425"/>
        </a:spcAft>
        <a:buClr>
          <a:srgbClr val="000000"/>
        </a:buClr>
        <a:buSzPct val="100000"/>
        <a:buFont typeface="Times New Roman" panose="02020603050405020304" pitchFamily="18" charset="0"/>
        <a:defRPr sz="2400" kern="1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Applications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995738"/>
            <a:ext cx="3959225" cy="19796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Text Box 3"/>
          <p:cNvSpPr txBox="1">
            <a:spLocks noChangeArrowheads="1"/>
          </p:cNvSpPr>
          <p:nvPr/>
        </p:nvSpPr>
        <p:spPr bwMode="auto">
          <a:xfrm>
            <a:off x="1439863" y="3563938"/>
            <a:ext cx="28082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1pPr>
            <a:lvl2pPr>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2pPr>
            <a:lvl3pPr>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3pPr>
            <a:lvl4pPr>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4pPr>
            <a:lvl5pPr>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9pPr>
          </a:lstStyle>
          <a:p>
            <a:r>
              <a:rPr lang="en-GB" b="1"/>
              <a:t>Stock market prediction</a:t>
            </a:r>
          </a:p>
        </p:txBody>
      </p:sp>
      <p:sp>
        <p:nvSpPr>
          <p:cNvPr id="3076" name="Text Box 4"/>
          <p:cNvSpPr txBox="1">
            <a:spLocks noChangeArrowheads="1"/>
          </p:cNvSpPr>
          <p:nvPr/>
        </p:nvSpPr>
        <p:spPr bwMode="auto">
          <a:xfrm>
            <a:off x="1152525" y="6048375"/>
            <a:ext cx="331152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77" name="Text Box 5"/>
          <p:cNvSpPr txBox="1">
            <a:spLocks noChangeArrowheads="1"/>
          </p:cNvSpPr>
          <p:nvPr/>
        </p:nvSpPr>
        <p:spPr bwMode="auto">
          <a:xfrm>
            <a:off x="1152525" y="6119813"/>
            <a:ext cx="3419475"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 pos="2895600" algn="l"/>
              </a:tabLst>
              <a:defRPr>
                <a:solidFill>
                  <a:srgbClr val="000000"/>
                </a:solidFill>
                <a:latin typeface="Arial" panose="020B0604020202020204" pitchFamily="34" charset="0"/>
                <a:ea typeface="DejaVu Sans" charset="0"/>
                <a:cs typeface="DejaVu Sans" charset="0"/>
              </a:defRPr>
            </a:lvl1pPr>
            <a:lvl2pPr>
              <a:tabLst>
                <a:tab pos="723900" algn="l"/>
                <a:tab pos="1447800" algn="l"/>
                <a:tab pos="2171700" algn="l"/>
                <a:tab pos="2895600" algn="l"/>
              </a:tabLst>
              <a:defRPr>
                <a:solidFill>
                  <a:srgbClr val="000000"/>
                </a:solidFill>
                <a:latin typeface="Arial" panose="020B0604020202020204" pitchFamily="34" charset="0"/>
                <a:ea typeface="DejaVu Sans" charset="0"/>
                <a:cs typeface="DejaVu Sans" charset="0"/>
              </a:defRPr>
            </a:lvl2pPr>
            <a:lvl3pPr>
              <a:tabLst>
                <a:tab pos="723900" algn="l"/>
                <a:tab pos="1447800" algn="l"/>
                <a:tab pos="2171700" algn="l"/>
                <a:tab pos="2895600" algn="l"/>
              </a:tabLst>
              <a:defRPr>
                <a:solidFill>
                  <a:srgbClr val="000000"/>
                </a:solidFill>
                <a:latin typeface="Arial" panose="020B0604020202020204" pitchFamily="34" charset="0"/>
                <a:ea typeface="DejaVu Sans" charset="0"/>
                <a:cs typeface="DejaVu Sans" charset="0"/>
              </a:defRPr>
            </a:lvl3pPr>
            <a:lvl4pPr>
              <a:tabLst>
                <a:tab pos="723900" algn="l"/>
                <a:tab pos="1447800" algn="l"/>
                <a:tab pos="2171700" algn="l"/>
                <a:tab pos="2895600" algn="l"/>
              </a:tabLst>
              <a:defRPr>
                <a:solidFill>
                  <a:srgbClr val="000000"/>
                </a:solidFill>
                <a:latin typeface="Arial" panose="020B0604020202020204" pitchFamily="34" charset="0"/>
                <a:ea typeface="DejaVu Sans" charset="0"/>
                <a:cs typeface="DejaVu Sans" charset="0"/>
              </a:defRPr>
            </a:lvl4pPr>
            <a:lvl5pPr>
              <a:tabLst>
                <a:tab pos="723900" algn="l"/>
                <a:tab pos="1447800" algn="l"/>
                <a:tab pos="2171700" algn="l"/>
                <a:tab pos="2895600" algn="l"/>
              </a:tabLst>
              <a:defRPr>
                <a:solidFill>
                  <a:srgbClr val="000000"/>
                </a:solidFill>
                <a:latin typeface="Arial" panose="020B0604020202020204" pitchFamily="34" charset="0"/>
                <a:ea typeface="DejaVu Sans" charset="0"/>
                <a:cs typeface="DejaVu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DejaVu Sans" charset="0"/>
                <a:cs typeface="DejaVu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DejaVu Sans" charset="0"/>
                <a:cs typeface="DejaVu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DejaVu Sans" charset="0"/>
                <a:cs typeface="DejaVu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DejaVu Sans" charset="0"/>
                <a:cs typeface="DejaVu Sans" charset="0"/>
              </a:defRPr>
            </a:lvl9pPr>
          </a:lstStyle>
          <a:p>
            <a:r>
              <a:rPr lang="en-GB" b="1"/>
              <a:t>Optical character recognition</a:t>
            </a:r>
          </a:p>
        </p:txBody>
      </p:sp>
      <p:sp>
        <p:nvSpPr>
          <p:cNvPr id="3078" name="Text Box 6"/>
          <p:cNvSpPr txBox="1">
            <a:spLocks noChangeArrowheads="1"/>
          </p:cNvSpPr>
          <p:nvPr/>
        </p:nvSpPr>
        <p:spPr bwMode="auto">
          <a:xfrm>
            <a:off x="6119813" y="5256213"/>
            <a:ext cx="2519362"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1pPr>
            <a:lvl2pPr>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2pPr>
            <a:lvl3pPr>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3pPr>
            <a:lvl4pPr>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4pPr>
            <a:lvl5pPr>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DejaVu Sans" charset="0"/>
                <a:cs typeface="DejaVu Sans" charset="0"/>
              </a:defRPr>
            </a:lvl9pPr>
          </a:lstStyle>
          <a:p>
            <a:r>
              <a:rPr lang="en-GB" b="1"/>
              <a:t>Image compression</a:t>
            </a:r>
          </a:p>
        </p:txBody>
      </p:sp>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50" y="1655763"/>
            <a:ext cx="3632200" cy="1871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3838" y="2016125"/>
            <a:ext cx="4200525" cy="3171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Application Types</a:t>
            </a:r>
          </a:p>
        </p:txBody>
      </p:sp>
      <p:sp>
        <p:nvSpPr>
          <p:cNvPr id="4098" name="Rectangle 2"/>
          <p:cNvSpPr>
            <a:spLocks noGrp="1" noChangeArrowheads="1"/>
          </p:cNvSpPr>
          <p:nvPr>
            <p:ph type="body" idx="1"/>
          </p:nvPr>
        </p:nvSpPr>
        <p:spPr>
          <a:xfrm>
            <a:off x="503238" y="1768475"/>
            <a:ext cx="8869362" cy="5683770"/>
          </a:xfrm>
          <a:ln/>
        </p:spPr>
        <p:txBody>
          <a:bodyPr/>
          <a:lstStyle/>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800" dirty="0"/>
              <a:t>Classification</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a:t>Assigning objects to a predetermined group</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a:t>Uses a training set to create classifiers</a:t>
            </a:r>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800" dirty="0"/>
              <a:t>Clustering</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a:t>Grouping objects similar to each other</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a:t>Like classification but without knowing the class</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a:t>Commonly uses a distance relationship</a:t>
            </a:r>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800" dirty="0"/>
              <a:t>Pattern Association</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a:t>Can be used to reduce noise or corruption</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a:t>Can be split into auto/hetero-association</a:t>
            </a:r>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800" dirty="0"/>
              <a:t>Vector Quantization</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a:t>Associates each input with the nearest vector</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a:t>Process is similar to clustering</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a:t>Can compress large amounts of input data</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a:t>Not lossless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287338" y="301625"/>
            <a:ext cx="9288462"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Optical Character Recognition (OCR)</a:t>
            </a:r>
          </a:p>
        </p:txBody>
      </p:sp>
      <p:sp>
        <p:nvSpPr>
          <p:cNvPr id="5122" name="Rectangle 2"/>
          <p:cNvSpPr>
            <a:spLocks noGrp="1" noChangeArrowheads="1"/>
          </p:cNvSpPr>
          <p:nvPr>
            <p:ph type="body" idx="1"/>
          </p:nvPr>
        </p:nvSpPr>
        <p:spPr>
          <a:xfrm>
            <a:off x="503238" y="1768475"/>
            <a:ext cx="8869362" cy="4384675"/>
          </a:xfrm>
          <a:ln/>
        </p:spPr>
        <p:txBody>
          <a:bodyPr/>
          <a:lstStyle/>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dirty="0"/>
              <a:t>Algorithms used to be processor intensive</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a:t>Caused significant delay in recognition time</a:t>
            </a:r>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dirty="0"/>
              <a:t>Neural networks seen as efficient without extensive processing</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a:t>Can be learnt with back propagation algorithm</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a:t>Initial learning time is one time only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Image Compression</a:t>
            </a:r>
          </a:p>
        </p:txBody>
      </p:sp>
      <p:sp>
        <p:nvSpPr>
          <p:cNvPr id="6146" name="Rectangle 2"/>
          <p:cNvSpPr>
            <a:spLocks noGrp="1" noChangeArrowheads="1"/>
          </p:cNvSpPr>
          <p:nvPr>
            <p:ph type="body" idx="1"/>
          </p:nvPr>
        </p:nvSpPr>
        <p:spPr>
          <a:xfrm>
            <a:off x="503238" y="1768475"/>
            <a:ext cx="8869362" cy="5070475"/>
          </a:xfrm>
          <a:ln/>
        </p:spPr>
        <p:txBody>
          <a:bodyPr/>
          <a:lstStyle/>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dirty="0"/>
              <a:t>Can decompose an image into a set of vectors</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a:t>This can be based off brightness, colour </a:t>
            </a:r>
            <a:r>
              <a:rPr lang="en-GB" sz="2400" dirty="0" err="1"/>
              <a:t>etc</a:t>
            </a:r>
            <a:endParaRPr lang="en-GB" sz="2400" dirty="0"/>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dirty="0"/>
              <a:t>Vector quantisation can then be used in a neural network</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a:t>Has several learning algorithms that can be used</a:t>
            </a:r>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dirty="0"/>
              <a:t>There are other ways of compressing images with neural networks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Stock Market Prediction</a:t>
            </a:r>
          </a:p>
        </p:txBody>
      </p:sp>
      <p:sp>
        <p:nvSpPr>
          <p:cNvPr id="7170" name="Rectangle 2"/>
          <p:cNvSpPr>
            <a:spLocks noGrp="1" noChangeArrowheads="1"/>
          </p:cNvSpPr>
          <p:nvPr>
            <p:ph type="body" idx="1"/>
          </p:nvPr>
        </p:nvSpPr>
        <p:spPr>
          <a:xfrm>
            <a:off x="576263" y="1808163"/>
            <a:ext cx="8869362" cy="4384675"/>
          </a:xfrm>
          <a:ln/>
        </p:spPr>
        <p:txBody>
          <a:bodyPr/>
          <a:lstStyle/>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dirty="0"/>
              <a:t>Why use neural networks?</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a:t>Good at finding patterns in data</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a:t>Can find non-linear patterns with multiple layers</a:t>
            </a:r>
          </a:p>
          <a:p>
            <a:pPr marL="431800" indent="-323850">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dirty="0"/>
              <a:t>The network</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a:t>Have to decide how many inputs to use – complex</a:t>
            </a:r>
          </a:p>
          <a:p>
            <a:pPr marL="863600" lvl="1" indent="-323850">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a:t>Which learning algorithm is most ideal?</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621</Words>
  <Application>Microsoft Office PowerPoint</Application>
  <PresentationFormat>Custom</PresentationFormat>
  <Paragraphs>54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Times New Roman</vt:lpstr>
      <vt:lpstr>Arial</vt:lpstr>
      <vt:lpstr>DejaVu Sans</vt:lpstr>
      <vt:lpstr>StarSymbol</vt:lpstr>
      <vt:lpstr>Office Theme</vt:lpstr>
      <vt:lpstr>Applications</vt:lpstr>
      <vt:lpstr>Application Types</vt:lpstr>
      <vt:lpstr>Optical Character Recognition (OCR)</vt:lpstr>
      <vt:lpstr>Image Compression</vt:lpstr>
      <vt:lpstr>Stock Market Prediction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dc:title>
  <dc:creator>Jaime</dc:creator>
  <cp:lastModifiedBy>Jaime Lennox</cp:lastModifiedBy>
  <cp:revision>22</cp:revision>
  <cp:lastPrinted>1601-01-01T00:00:00Z</cp:lastPrinted>
  <dcterms:created xsi:type="dcterms:W3CDTF">2013-03-17T09:10:59Z</dcterms:created>
  <dcterms:modified xsi:type="dcterms:W3CDTF">2013-03-20T01:17:22Z</dcterms:modified>
</cp:coreProperties>
</file>