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7"/>
    <p:restoredTop sz="96186"/>
  </p:normalViewPr>
  <p:slideViewPr>
    <p:cSldViewPr snapToGrid="0" snapToObjects="1">
      <p:cViewPr varScale="1">
        <p:scale>
          <a:sx n="96" d="100"/>
          <a:sy n="96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imemac/Documents/Github%20Access/Ejercicios-semana-2/proyecto-sharks/proyecto1-sharks-/attacksfinal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imemac/Documents/Github%20Access/Ejercicios-semana-2/proyecto-sharks/proyecto1-sharks-/attacksfinal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imemac/Documents/Github%20Access/Ejercicios-semana-2/proyecto-sharks/proyecto1-sharks-/attacksfinal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[attacksfinal6.xlsx]pivot!TablaDinámica1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Año</a:t>
            </a:r>
            <a:r>
              <a:rPr lang="en-US" baseline="0"/>
              <a:t> con mayor nº ataques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pivot!$A$4:$A$63</c:f>
              <c:strCache>
                <c:ptCount val="59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  <c:pt idx="57">
                  <c:v>2018</c:v>
                </c:pt>
                <c:pt idx="58">
                  <c:v>(en blanco)</c:v>
                </c:pt>
              </c:strCache>
            </c:strRef>
          </c:cat>
          <c:val>
            <c:numRef>
              <c:f>pivot!$B$4:$B$63</c:f>
              <c:numCache>
                <c:formatCode>General</c:formatCode>
                <c:ptCount val="59"/>
                <c:pt idx="0">
                  <c:v>39</c:v>
                </c:pt>
                <c:pt idx="1">
                  <c:v>42</c:v>
                </c:pt>
                <c:pt idx="2">
                  <c:v>26</c:v>
                </c:pt>
                <c:pt idx="3">
                  <c:v>24</c:v>
                </c:pt>
                <c:pt idx="4">
                  <c:v>12</c:v>
                </c:pt>
                <c:pt idx="5">
                  <c:v>23</c:v>
                </c:pt>
                <c:pt idx="6">
                  <c:v>17</c:v>
                </c:pt>
                <c:pt idx="7">
                  <c:v>21</c:v>
                </c:pt>
                <c:pt idx="8">
                  <c:v>19</c:v>
                </c:pt>
                <c:pt idx="9">
                  <c:v>10</c:v>
                </c:pt>
                <c:pt idx="10">
                  <c:v>14</c:v>
                </c:pt>
                <c:pt idx="11">
                  <c:v>19</c:v>
                </c:pt>
                <c:pt idx="12">
                  <c:v>11</c:v>
                </c:pt>
                <c:pt idx="13">
                  <c:v>26</c:v>
                </c:pt>
                <c:pt idx="14">
                  <c:v>37</c:v>
                </c:pt>
                <c:pt idx="15">
                  <c:v>29</c:v>
                </c:pt>
                <c:pt idx="16">
                  <c:v>20</c:v>
                </c:pt>
                <c:pt idx="17">
                  <c:v>15</c:v>
                </c:pt>
                <c:pt idx="18">
                  <c:v>14</c:v>
                </c:pt>
                <c:pt idx="19">
                  <c:v>14</c:v>
                </c:pt>
                <c:pt idx="20">
                  <c:v>35</c:v>
                </c:pt>
                <c:pt idx="21">
                  <c:v>26</c:v>
                </c:pt>
                <c:pt idx="22">
                  <c:v>32</c:v>
                </c:pt>
                <c:pt idx="23">
                  <c:v>26</c:v>
                </c:pt>
                <c:pt idx="24">
                  <c:v>26</c:v>
                </c:pt>
                <c:pt idx="25">
                  <c:v>29</c:v>
                </c:pt>
                <c:pt idx="26">
                  <c:v>20</c:v>
                </c:pt>
                <c:pt idx="27">
                  <c:v>34</c:v>
                </c:pt>
                <c:pt idx="28">
                  <c:v>34</c:v>
                </c:pt>
                <c:pt idx="29">
                  <c:v>29</c:v>
                </c:pt>
                <c:pt idx="30">
                  <c:v>28</c:v>
                </c:pt>
                <c:pt idx="31">
                  <c:v>26</c:v>
                </c:pt>
                <c:pt idx="32">
                  <c:v>27</c:v>
                </c:pt>
                <c:pt idx="33">
                  <c:v>32</c:v>
                </c:pt>
                <c:pt idx="34">
                  <c:v>48</c:v>
                </c:pt>
                <c:pt idx="35">
                  <c:v>38</c:v>
                </c:pt>
                <c:pt idx="36">
                  <c:v>39</c:v>
                </c:pt>
                <c:pt idx="37">
                  <c:v>43</c:v>
                </c:pt>
                <c:pt idx="38">
                  <c:v>41</c:v>
                </c:pt>
                <c:pt idx="39">
                  <c:v>63</c:v>
                </c:pt>
                <c:pt idx="40">
                  <c:v>64</c:v>
                </c:pt>
                <c:pt idx="41">
                  <c:v>60</c:v>
                </c:pt>
                <c:pt idx="42">
                  <c:v>64</c:v>
                </c:pt>
                <c:pt idx="43">
                  <c:v>50</c:v>
                </c:pt>
                <c:pt idx="44">
                  <c:v>66</c:v>
                </c:pt>
                <c:pt idx="45">
                  <c:v>66</c:v>
                </c:pt>
                <c:pt idx="46">
                  <c:v>78</c:v>
                </c:pt>
                <c:pt idx="47">
                  <c:v>74</c:v>
                </c:pt>
                <c:pt idx="48">
                  <c:v>68</c:v>
                </c:pt>
                <c:pt idx="49">
                  <c:v>52</c:v>
                </c:pt>
                <c:pt idx="50">
                  <c:v>61</c:v>
                </c:pt>
                <c:pt idx="51">
                  <c:v>86</c:v>
                </c:pt>
                <c:pt idx="52">
                  <c:v>78</c:v>
                </c:pt>
                <c:pt idx="53">
                  <c:v>85</c:v>
                </c:pt>
                <c:pt idx="54">
                  <c:v>102</c:v>
                </c:pt>
                <c:pt idx="55">
                  <c:v>89</c:v>
                </c:pt>
                <c:pt idx="56">
                  <c:v>76</c:v>
                </c:pt>
                <c:pt idx="5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C7-4646-9155-3628C1E4B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832672"/>
        <c:axId val="319786624"/>
      </c:barChart>
      <c:catAx>
        <c:axId val="31883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9786624"/>
        <c:crosses val="autoZero"/>
        <c:auto val="1"/>
        <c:lblAlgn val="ctr"/>
        <c:lblOffset val="100"/>
        <c:noMultiLvlLbl val="0"/>
      </c:catAx>
      <c:valAx>
        <c:axId val="31978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883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recomendadas!$AA$4</c:f>
              <c:strCache>
                <c:ptCount val="1"/>
                <c:pt idx="0">
                  <c:v>Cuenta de fatality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recomendadas!$Z$5:$Z$57</c:f>
              <c:numCache>
                <c:formatCode>General</c:formatCode>
                <c:ptCount val="53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1971</c:v>
                </c:pt>
                <c:pt idx="8">
                  <c:v>1972</c:v>
                </c:pt>
                <c:pt idx="9">
                  <c:v>1973</c:v>
                </c:pt>
                <c:pt idx="10">
                  <c:v>1974</c:v>
                </c:pt>
                <c:pt idx="11">
                  <c:v>1975</c:v>
                </c:pt>
                <c:pt idx="12">
                  <c:v>1976</c:v>
                </c:pt>
                <c:pt idx="13">
                  <c:v>1977</c:v>
                </c:pt>
                <c:pt idx="14">
                  <c:v>1978</c:v>
                </c:pt>
                <c:pt idx="15">
                  <c:v>1979</c:v>
                </c:pt>
                <c:pt idx="16">
                  <c:v>1980</c:v>
                </c:pt>
                <c:pt idx="17">
                  <c:v>1981</c:v>
                </c:pt>
                <c:pt idx="18">
                  <c:v>1982</c:v>
                </c:pt>
                <c:pt idx="19">
                  <c:v>1983</c:v>
                </c:pt>
                <c:pt idx="20">
                  <c:v>1984</c:v>
                </c:pt>
                <c:pt idx="21">
                  <c:v>1985</c:v>
                </c:pt>
                <c:pt idx="22">
                  <c:v>1986</c:v>
                </c:pt>
                <c:pt idx="23">
                  <c:v>1987</c:v>
                </c:pt>
                <c:pt idx="24">
                  <c:v>1988</c:v>
                </c:pt>
                <c:pt idx="25">
                  <c:v>1989</c:v>
                </c:pt>
                <c:pt idx="26">
                  <c:v>1990</c:v>
                </c:pt>
                <c:pt idx="27">
                  <c:v>1991</c:v>
                </c:pt>
                <c:pt idx="28">
                  <c:v>1992</c:v>
                </c:pt>
                <c:pt idx="29">
                  <c:v>1993</c:v>
                </c:pt>
                <c:pt idx="30">
                  <c:v>1994</c:v>
                </c:pt>
                <c:pt idx="31">
                  <c:v>1995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  <c:pt idx="51">
                  <c:v>2016</c:v>
                </c:pt>
                <c:pt idx="52">
                  <c:v>2017</c:v>
                </c:pt>
              </c:numCache>
            </c:numRef>
          </c:xVal>
          <c:yVal>
            <c:numRef>
              <c:f>recomendadas!$AA$5:$AA$57</c:f>
              <c:numCache>
                <c:formatCode>General</c:formatCode>
                <c:ptCount val="53"/>
                <c:pt idx="0">
                  <c:v>5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4</c:v>
                </c:pt>
                <c:pt idx="18">
                  <c:v>4</c:v>
                </c:pt>
                <c:pt idx="19">
                  <c:v>2</c:v>
                </c:pt>
                <c:pt idx="20">
                  <c:v>3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5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4</c:v>
                </c:pt>
                <c:pt idx="36">
                  <c:v>1</c:v>
                </c:pt>
                <c:pt idx="37">
                  <c:v>2</c:v>
                </c:pt>
                <c:pt idx="38">
                  <c:v>4</c:v>
                </c:pt>
                <c:pt idx="39">
                  <c:v>7</c:v>
                </c:pt>
                <c:pt idx="40">
                  <c:v>5</c:v>
                </c:pt>
                <c:pt idx="41">
                  <c:v>1</c:v>
                </c:pt>
                <c:pt idx="42">
                  <c:v>1</c:v>
                </c:pt>
                <c:pt idx="43">
                  <c:v>3</c:v>
                </c:pt>
                <c:pt idx="44">
                  <c:v>5</c:v>
                </c:pt>
                <c:pt idx="45">
                  <c:v>4</c:v>
                </c:pt>
                <c:pt idx="46">
                  <c:v>7</c:v>
                </c:pt>
                <c:pt idx="47">
                  <c:v>6</c:v>
                </c:pt>
                <c:pt idx="48">
                  <c:v>5</c:v>
                </c:pt>
                <c:pt idx="49">
                  <c:v>6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A7-6344-9576-340F641A82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0215471"/>
        <c:axId val="1618649871"/>
      </c:scatterChart>
      <c:valAx>
        <c:axId val="1720215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8649871"/>
        <c:crosses val="autoZero"/>
        <c:crossBetween val="midCat"/>
      </c:valAx>
      <c:valAx>
        <c:axId val="161864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02154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988955571507033"/>
          <c:y val="9.826258341358541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recomendadas!$Y$4</c:f>
              <c:strCache>
                <c:ptCount val="1"/>
                <c:pt idx="0">
                  <c:v>Cuenta de fatality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recomendadas!$X$5:$X$62</c:f>
              <c:numCache>
                <c:formatCode>General</c:formatCode>
                <c:ptCount val="5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  <c:pt idx="57">
                  <c:v>2018</c:v>
                </c:pt>
              </c:numCache>
            </c:numRef>
          </c:xVal>
          <c:yVal>
            <c:numRef>
              <c:f>recomendadas!$Y$5:$Y$62</c:f>
              <c:numCache>
                <c:formatCode>General</c:formatCode>
                <c:ptCount val="58"/>
                <c:pt idx="0">
                  <c:v>34</c:v>
                </c:pt>
                <c:pt idx="1">
                  <c:v>36</c:v>
                </c:pt>
                <c:pt idx="2">
                  <c:v>23</c:v>
                </c:pt>
                <c:pt idx="3">
                  <c:v>22</c:v>
                </c:pt>
                <c:pt idx="4">
                  <c:v>11</c:v>
                </c:pt>
                <c:pt idx="5">
                  <c:v>21</c:v>
                </c:pt>
                <c:pt idx="6">
                  <c:v>15</c:v>
                </c:pt>
                <c:pt idx="7">
                  <c:v>21</c:v>
                </c:pt>
                <c:pt idx="8">
                  <c:v>18</c:v>
                </c:pt>
                <c:pt idx="9">
                  <c:v>10</c:v>
                </c:pt>
                <c:pt idx="10">
                  <c:v>11</c:v>
                </c:pt>
                <c:pt idx="11">
                  <c:v>16</c:v>
                </c:pt>
                <c:pt idx="12">
                  <c:v>9</c:v>
                </c:pt>
                <c:pt idx="13">
                  <c:v>24</c:v>
                </c:pt>
                <c:pt idx="14">
                  <c:v>35</c:v>
                </c:pt>
                <c:pt idx="15">
                  <c:v>26</c:v>
                </c:pt>
                <c:pt idx="16">
                  <c:v>17</c:v>
                </c:pt>
                <c:pt idx="17">
                  <c:v>14</c:v>
                </c:pt>
                <c:pt idx="18">
                  <c:v>13</c:v>
                </c:pt>
                <c:pt idx="19">
                  <c:v>13</c:v>
                </c:pt>
                <c:pt idx="20">
                  <c:v>29</c:v>
                </c:pt>
                <c:pt idx="21">
                  <c:v>22</c:v>
                </c:pt>
                <c:pt idx="22">
                  <c:v>29</c:v>
                </c:pt>
                <c:pt idx="23">
                  <c:v>21</c:v>
                </c:pt>
                <c:pt idx="24">
                  <c:v>25</c:v>
                </c:pt>
                <c:pt idx="25">
                  <c:v>26</c:v>
                </c:pt>
                <c:pt idx="26">
                  <c:v>18</c:v>
                </c:pt>
                <c:pt idx="27">
                  <c:v>31</c:v>
                </c:pt>
                <c:pt idx="28">
                  <c:v>29</c:v>
                </c:pt>
                <c:pt idx="29">
                  <c:v>26</c:v>
                </c:pt>
                <c:pt idx="30">
                  <c:v>25</c:v>
                </c:pt>
                <c:pt idx="31">
                  <c:v>23</c:v>
                </c:pt>
                <c:pt idx="32">
                  <c:v>24</c:v>
                </c:pt>
                <c:pt idx="33">
                  <c:v>27</c:v>
                </c:pt>
                <c:pt idx="34">
                  <c:v>43</c:v>
                </c:pt>
                <c:pt idx="35">
                  <c:v>34</c:v>
                </c:pt>
                <c:pt idx="36">
                  <c:v>35</c:v>
                </c:pt>
                <c:pt idx="37">
                  <c:v>40</c:v>
                </c:pt>
                <c:pt idx="38">
                  <c:v>38</c:v>
                </c:pt>
                <c:pt idx="39">
                  <c:v>59</c:v>
                </c:pt>
                <c:pt idx="40">
                  <c:v>63</c:v>
                </c:pt>
                <c:pt idx="41">
                  <c:v>58</c:v>
                </c:pt>
                <c:pt idx="42">
                  <c:v>60</c:v>
                </c:pt>
                <c:pt idx="43">
                  <c:v>43</c:v>
                </c:pt>
                <c:pt idx="44">
                  <c:v>61</c:v>
                </c:pt>
                <c:pt idx="45">
                  <c:v>65</c:v>
                </c:pt>
                <c:pt idx="46">
                  <c:v>77</c:v>
                </c:pt>
                <c:pt idx="47">
                  <c:v>70</c:v>
                </c:pt>
                <c:pt idx="48">
                  <c:v>63</c:v>
                </c:pt>
                <c:pt idx="49">
                  <c:v>48</c:v>
                </c:pt>
                <c:pt idx="50">
                  <c:v>54</c:v>
                </c:pt>
                <c:pt idx="51">
                  <c:v>80</c:v>
                </c:pt>
                <c:pt idx="52">
                  <c:v>72</c:v>
                </c:pt>
                <c:pt idx="53">
                  <c:v>79</c:v>
                </c:pt>
                <c:pt idx="54">
                  <c:v>100</c:v>
                </c:pt>
                <c:pt idx="55">
                  <c:v>85</c:v>
                </c:pt>
                <c:pt idx="56">
                  <c:v>74</c:v>
                </c:pt>
                <c:pt idx="57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0E-2048-A061-AE0F7BA08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2116095"/>
        <c:axId val="1618818671"/>
      </c:scatterChart>
      <c:valAx>
        <c:axId val="1792116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8818671"/>
        <c:crosses val="autoZero"/>
        <c:crossBetween val="midCat"/>
      </c:valAx>
      <c:valAx>
        <c:axId val="1618818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2116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FAF8B-F482-58BE-1A64-C66CA4A0F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SHARKNADO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BA10D2-FF2A-032A-9758-E4E3FED6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Jaime Leoz - </a:t>
            </a:r>
            <a:r>
              <a:rPr lang="es-ES" dirty="0" err="1"/>
              <a:t>ironhack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55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A7CDD-6DB0-7230-C4FE-752723B5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D7B2A-9968-7CDA-6576-AE716857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Analizamos los temibles datos sobre la conducta de los tiburones asesinos.</a:t>
            </a:r>
          </a:p>
          <a:p>
            <a:r>
              <a:rPr lang="es-ES" dirty="0"/>
              <a:t>Sus ataques fatales y no fatales</a:t>
            </a:r>
          </a:p>
          <a:p>
            <a:r>
              <a:rPr lang="es-ES" dirty="0"/>
              <a:t>Donde atacan y si son sexistas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50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Año con mayor </a:t>
            </a:r>
            <a:r>
              <a:rPr lang="es-ES" dirty="0" err="1"/>
              <a:t>Nº</a:t>
            </a:r>
            <a:r>
              <a:rPr lang="es-ES" dirty="0"/>
              <a:t> Ataques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11E985-A3FB-25F8-A93F-79191835C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Desde 1961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18252" y="2544210"/>
            <a:ext cx="4396339" cy="3741738"/>
          </a:xfrm>
        </p:spPr>
        <p:txBody>
          <a:bodyPr/>
          <a:lstStyle/>
          <a:p>
            <a:r>
              <a:rPr lang="es-ES" dirty="0"/>
              <a:t>A medida que existen mejores formas de recolectar los datos obtenemos un incremento y algo mas de representatividad.</a:t>
            </a:r>
          </a:p>
          <a:p>
            <a:endParaRPr lang="es-ES" dirty="0"/>
          </a:p>
          <a:p>
            <a:r>
              <a:rPr lang="es-ES" dirty="0"/>
              <a:t>En 2015 es cuantos mas se produjeron. Fatales y no Fatales.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4CA18A53-C873-D3EC-6686-522885CC78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9415396"/>
              </p:ext>
            </p:extLst>
          </p:nvPr>
        </p:nvGraphicFramePr>
        <p:xfrm>
          <a:off x="1103313" y="2514600"/>
          <a:ext cx="5628791" cy="377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707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N.º ataques Fatales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49555" y="2514600"/>
            <a:ext cx="4396339" cy="3741738"/>
          </a:xfrm>
        </p:spPr>
        <p:txBody>
          <a:bodyPr/>
          <a:lstStyle/>
          <a:p>
            <a:r>
              <a:rPr lang="es-ES" dirty="0"/>
              <a:t>Los ataques fatales son bastante bajos en lo general. En 2010 y 2000 es cuando se produjeron el máximo. </a:t>
            </a:r>
          </a:p>
          <a:p>
            <a:endParaRPr lang="es-ES" dirty="0"/>
          </a:p>
          <a:p>
            <a:r>
              <a:rPr lang="es-ES" dirty="0"/>
              <a:t>7 muertes en un año.</a:t>
            </a:r>
          </a:p>
          <a:p>
            <a:r>
              <a:rPr lang="es-ES" dirty="0"/>
              <a:t>Somos optimistas ya que no nos paso a nosotros.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FC67A2E6-09D1-87C1-E174-057A0D21A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204809"/>
              </p:ext>
            </p:extLst>
          </p:nvPr>
        </p:nvGraphicFramePr>
        <p:xfrm>
          <a:off x="394319" y="2199860"/>
          <a:ext cx="6708846" cy="388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00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especies asesinas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1260" y="226115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especie que ha llegado a merendarse mas humanos es el Tiburón blanco. Como su fama  que le precede desde la película Tiburón.</a:t>
            </a:r>
          </a:p>
          <a:p>
            <a:endParaRPr lang="es-ES" dirty="0"/>
          </a:p>
          <a:p>
            <a:r>
              <a:rPr lang="es-ES" dirty="0"/>
              <a:t>Seguido del Tiburón Toro. Esto es debido a que el humano no llevaba capote encima.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En Australia es mejor ir mas preparado que Frank de la Jungla. Las </a:t>
            </a:r>
            <a:r>
              <a:rPr lang="es-ES" dirty="0" err="1"/>
              <a:t>crocs</a:t>
            </a:r>
            <a:r>
              <a:rPr lang="es-ES" dirty="0"/>
              <a:t> rosas son bienvenidas.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3EB088F-20A0-4E0C-A032-613E8351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85960"/>
              </p:ext>
            </p:extLst>
          </p:nvPr>
        </p:nvGraphicFramePr>
        <p:xfrm>
          <a:off x="221902" y="2415606"/>
          <a:ext cx="6682480" cy="3375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840">
                  <a:extLst>
                    <a:ext uri="{9D8B030D-6E8A-4147-A177-3AD203B41FA5}">
                      <a16:colId xmlns:a16="http://schemas.microsoft.com/office/drawing/2014/main" val="1660562911"/>
                    </a:ext>
                  </a:extLst>
                </a:gridCol>
                <a:gridCol w="970880">
                  <a:extLst>
                    <a:ext uri="{9D8B030D-6E8A-4147-A177-3AD203B41FA5}">
                      <a16:colId xmlns:a16="http://schemas.microsoft.com/office/drawing/2014/main" val="232071962"/>
                    </a:ext>
                  </a:extLst>
                </a:gridCol>
                <a:gridCol w="1289348">
                  <a:extLst>
                    <a:ext uri="{9D8B030D-6E8A-4147-A177-3AD203B41FA5}">
                      <a16:colId xmlns:a16="http://schemas.microsoft.com/office/drawing/2014/main" val="1038183099"/>
                    </a:ext>
                  </a:extLst>
                </a:gridCol>
                <a:gridCol w="1255671">
                  <a:extLst>
                    <a:ext uri="{9D8B030D-6E8A-4147-A177-3AD203B41FA5}">
                      <a16:colId xmlns:a16="http://schemas.microsoft.com/office/drawing/2014/main" val="1370097401"/>
                    </a:ext>
                  </a:extLst>
                </a:gridCol>
                <a:gridCol w="1635741">
                  <a:extLst>
                    <a:ext uri="{9D8B030D-6E8A-4147-A177-3AD203B41FA5}">
                      <a16:colId xmlns:a16="http://schemas.microsoft.com/office/drawing/2014/main" val="73074601"/>
                    </a:ext>
                  </a:extLst>
                </a:gridCol>
              </a:tblGrid>
              <a:tr h="7392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>
                          <a:effectLst/>
                        </a:rPr>
                        <a:t>País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Shark</a:t>
                      </a:r>
                      <a:r>
                        <a:rPr lang="es-ES" sz="1200" b="1" u="none" strike="noStrike" dirty="0">
                          <a:effectLst/>
                        </a:rPr>
                        <a:t> </a:t>
                      </a:r>
                      <a:r>
                        <a:rPr lang="es-ES" sz="1200" b="1" u="none" strike="noStrike" dirty="0" err="1">
                          <a:effectLst/>
                        </a:rPr>
                        <a:t>Bronze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Shark</a:t>
                      </a:r>
                      <a:r>
                        <a:rPr lang="es-ES" sz="1200" b="1" u="none" strike="noStrike" dirty="0">
                          <a:effectLst/>
                        </a:rPr>
                        <a:t> Bull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Shark</a:t>
                      </a:r>
                      <a:r>
                        <a:rPr lang="es-ES" sz="1200" b="1" u="none" strike="noStrike" dirty="0">
                          <a:effectLst/>
                        </a:rPr>
                        <a:t> Tiger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Shark</a:t>
                      </a:r>
                      <a:r>
                        <a:rPr lang="es-ES" sz="1200" b="1" u="none" strike="noStrike" dirty="0">
                          <a:effectLst/>
                        </a:rPr>
                        <a:t> White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358821"/>
                  </a:ext>
                </a:extLst>
              </a:tr>
              <a:tr h="40845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Australia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n/a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679721"/>
                  </a:ext>
                </a:extLst>
              </a:tr>
              <a:tr h="73929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South </a:t>
                      </a:r>
                      <a:r>
                        <a:rPr lang="es-ES" sz="1400" b="1" u="none" strike="noStrike" dirty="0" err="1">
                          <a:effectLst/>
                        </a:rPr>
                        <a:t>Africa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n/a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n/a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7666954"/>
                  </a:ext>
                </a:extLst>
              </a:tr>
              <a:tr h="74924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USA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017898"/>
                  </a:ext>
                </a:extLst>
              </a:tr>
              <a:tr h="73929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Total general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effectLst/>
                        </a:rPr>
                        <a:t>1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effectLst/>
                        </a:rPr>
                        <a:t>7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effectLst/>
                        </a:rPr>
                        <a:t>2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effectLst/>
                        </a:rPr>
                        <a:t>26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7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7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N.º ataques no Fatales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25212" y="2613641"/>
            <a:ext cx="4396339" cy="3741738"/>
          </a:xfrm>
        </p:spPr>
        <p:txBody>
          <a:bodyPr/>
          <a:lstStyle/>
          <a:p>
            <a:r>
              <a:rPr lang="es-ES" dirty="0"/>
              <a:t>Hasta el 2018 la tendencia crece hasta 100 ataques anuales en el mundo. </a:t>
            </a:r>
          </a:p>
          <a:p>
            <a:endParaRPr lang="es-ES" dirty="0"/>
          </a:p>
          <a:p>
            <a:r>
              <a:rPr lang="es-ES" dirty="0"/>
              <a:t>En  2020 los tiburones cogen el </a:t>
            </a:r>
            <a:r>
              <a:rPr lang="es-ES" dirty="0" err="1"/>
              <a:t>covid</a:t>
            </a:r>
            <a:r>
              <a:rPr lang="es-ES" dirty="0"/>
              <a:t> y al estar enfermos deciden relajarse. O los humanos decidieron no bañarse.</a:t>
            </a:r>
          </a:p>
          <a:p>
            <a:endParaRPr lang="es-ES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C2DF4CD-CBED-A692-E1C1-6CCEC0BC6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352940"/>
              </p:ext>
            </p:extLst>
          </p:nvPr>
        </p:nvGraphicFramePr>
        <p:xfrm>
          <a:off x="311425" y="2324651"/>
          <a:ext cx="6894517" cy="3877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814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especies solo mordedoras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47725" y="2289313"/>
            <a:ext cx="4396339" cy="3741738"/>
          </a:xfrm>
        </p:spPr>
        <p:txBody>
          <a:bodyPr/>
          <a:lstStyle/>
          <a:p>
            <a:r>
              <a:rPr lang="es-ES" dirty="0"/>
              <a:t>Los tiburones blancos son sin duda los que mas pican.</a:t>
            </a:r>
          </a:p>
          <a:p>
            <a:endParaRPr lang="es-ES" dirty="0"/>
          </a:p>
          <a:p>
            <a:r>
              <a:rPr lang="es-ES" dirty="0"/>
              <a:t>Sobre todo a los americanos, </a:t>
            </a:r>
          </a:p>
          <a:p>
            <a:r>
              <a:rPr lang="es-ES" dirty="0"/>
              <a:t>No nos extraña, los indicios indican que a los tiburones blancos les encantan.</a:t>
            </a:r>
          </a:p>
          <a:p>
            <a:r>
              <a:rPr lang="es-ES" dirty="0"/>
              <a:t> cuantos mas sándwiches de crema de cacahuete lleven en sus bolsillos mas probabilidad de ser atacados</a:t>
            </a:r>
          </a:p>
          <a:p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34E7B1F-B247-6132-1D99-B10CFEEAE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35248"/>
              </p:ext>
            </p:extLst>
          </p:nvPr>
        </p:nvGraphicFramePr>
        <p:xfrm>
          <a:off x="235294" y="2289313"/>
          <a:ext cx="6907629" cy="3241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010">
                  <a:extLst>
                    <a:ext uri="{9D8B030D-6E8A-4147-A177-3AD203B41FA5}">
                      <a16:colId xmlns:a16="http://schemas.microsoft.com/office/drawing/2014/main" val="3570891295"/>
                    </a:ext>
                  </a:extLst>
                </a:gridCol>
                <a:gridCol w="1776321">
                  <a:extLst>
                    <a:ext uri="{9D8B030D-6E8A-4147-A177-3AD203B41FA5}">
                      <a16:colId xmlns:a16="http://schemas.microsoft.com/office/drawing/2014/main" val="1852380091"/>
                    </a:ext>
                  </a:extLst>
                </a:gridCol>
                <a:gridCol w="1264642">
                  <a:extLst>
                    <a:ext uri="{9D8B030D-6E8A-4147-A177-3AD203B41FA5}">
                      <a16:colId xmlns:a16="http://schemas.microsoft.com/office/drawing/2014/main" val="983493172"/>
                    </a:ext>
                  </a:extLst>
                </a:gridCol>
                <a:gridCol w="996385">
                  <a:extLst>
                    <a:ext uri="{9D8B030D-6E8A-4147-A177-3AD203B41FA5}">
                      <a16:colId xmlns:a16="http://schemas.microsoft.com/office/drawing/2014/main" val="1824146818"/>
                    </a:ext>
                  </a:extLst>
                </a:gridCol>
                <a:gridCol w="1250271">
                  <a:extLst>
                    <a:ext uri="{9D8B030D-6E8A-4147-A177-3AD203B41FA5}">
                      <a16:colId xmlns:a16="http://schemas.microsoft.com/office/drawing/2014/main" val="3466679174"/>
                    </a:ext>
                  </a:extLst>
                </a:gridCol>
              </a:tblGrid>
              <a:tr h="580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Tiburones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Australia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South </a:t>
                      </a:r>
                      <a:r>
                        <a:rPr lang="es-ES" sz="1200" b="1" u="none" strike="noStrike" dirty="0" err="1">
                          <a:effectLst/>
                        </a:rPr>
                        <a:t>Africa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USA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Total general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478122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White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114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307088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Small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42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276357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Blacktip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32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758286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Nurse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27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4538852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Reef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21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96152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Bull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17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17525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Hammerhead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607588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Spinner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67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3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¿Son los tiburones sexistas?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9342" y="2289313"/>
            <a:ext cx="4396339" cy="3741738"/>
          </a:xfrm>
        </p:spPr>
        <p:txBody>
          <a:bodyPr/>
          <a:lstStyle/>
          <a:p>
            <a:r>
              <a:rPr lang="es-ES" dirty="0"/>
              <a:t>Parece ser que si! Prefieren los hombres! </a:t>
            </a:r>
          </a:p>
          <a:p>
            <a:r>
              <a:rPr lang="es-ES" dirty="0"/>
              <a:t>Aunque cabe considerar que hay estudios que demuestran que los hombres son mas asiduos al riesgo y a hacer el tonto. Por lo que viven menos. Y eso los tiburones lo saben también!</a:t>
            </a:r>
          </a:p>
          <a:p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5AECC9E-6AE6-001A-8E2B-47B6F5CF2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45992"/>
              </p:ext>
            </p:extLst>
          </p:nvPr>
        </p:nvGraphicFramePr>
        <p:xfrm>
          <a:off x="1454357" y="1719489"/>
          <a:ext cx="4396338" cy="4535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9516">
                  <a:extLst>
                    <a:ext uri="{9D8B030D-6E8A-4147-A177-3AD203B41FA5}">
                      <a16:colId xmlns:a16="http://schemas.microsoft.com/office/drawing/2014/main" val="3986154542"/>
                    </a:ext>
                  </a:extLst>
                </a:gridCol>
                <a:gridCol w="1268411">
                  <a:extLst>
                    <a:ext uri="{9D8B030D-6E8A-4147-A177-3AD203B41FA5}">
                      <a16:colId xmlns:a16="http://schemas.microsoft.com/office/drawing/2014/main" val="180211024"/>
                    </a:ext>
                  </a:extLst>
                </a:gridCol>
                <a:gridCol w="1268411">
                  <a:extLst>
                    <a:ext uri="{9D8B030D-6E8A-4147-A177-3AD203B41FA5}">
                      <a16:colId xmlns:a16="http://schemas.microsoft.com/office/drawing/2014/main" val="2777964787"/>
                    </a:ext>
                  </a:extLst>
                </a:gridCol>
              </a:tblGrid>
              <a:tr h="27701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effectLst/>
                        </a:rPr>
                        <a:t>Etiquetas de fila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F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M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55035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White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52314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Blacktip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571458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Small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573568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Nurse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13273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Reef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037459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Bull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3448646"/>
                  </a:ext>
                </a:extLst>
              </a:tr>
              <a:tr h="5391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Spinner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9719829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Tiger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998938"/>
                  </a:ext>
                </a:extLst>
              </a:tr>
              <a:tr h="41010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Hammerhead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063533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Dusky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8683837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Sand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34823"/>
                  </a:ext>
                </a:extLst>
              </a:tr>
              <a:tr h="5391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Bronze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520813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Total general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45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289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90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4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EEA9-A2BE-4209-7BD9-A0F218F6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la atención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A42EE3-D0FB-6905-637A-BD01ED8CA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1364" y="1853248"/>
            <a:ext cx="4396339" cy="3741738"/>
          </a:xfrm>
        </p:spPr>
        <p:txBody>
          <a:bodyPr/>
          <a:lstStyle/>
          <a:p>
            <a:r>
              <a:rPr lang="es-ES" dirty="0"/>
              <a:t>Procuren ir a Australia en avión y con calcetines altos.</a:t>
            </a:r>
          </a:p>
          <a:p>
            <a:r>
              <a:rPr lang="es-ES" dirty="0"/>
              <a:t>Si vistan USA dejen a un lado los sándwiches de cacahuete.</a:t>
            </a:r>
          </a:p>
          <a:p>
            <a:r>
              <a:rPr lang="es-ES" dirty="0"/>
              <a:t>Llevar </a:t>
            </a:r>
            <a:r>
              <a:rPr lang="es-ES" dirty="0" err="1"/>
              <a:t>Crocs</a:t>
            </a:r>
            <a:r>
              <a:rPr lang="es-ES" dirty="0"/>
              <a:t> Rosas alertan de que usted es el peligro. Así que lleven un par puestas siempre.</a:t>
            </a:r>
          </a:p>
        </p:txBody>
      </p:sp>
    </p:spTree>
    <p:extLst>
      <p:ext uri="{BB962C8B-B14F-4D97-AF65-F5344CB8AC3E}">
        <p14:creationId xmlns:p14="http://schemas.microsoft.com/office/powerpoint/2010/main" val="1028890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546</Words>
  <Application>Microsoft Macintosh PowerPoint</Application>
  <PresentationFormat>Panorámica</PresentationFormat>
  <Paragraphs>153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SHARKNADO</vt:lpstr>
      <vt:lpstr>Intro</vt:lpstr>
      <vt:lpstr>Año con mayor Nº Ataques </vt:lpstr>
      <vt:lpstr>N.º ataques Fatales </vt:lpstr>
      <vt:lpstr>Las especies asesinas</vt:lpstr>
      <vt:lpstr>N.º ataques no Fatales </vt:lpstr>
      <vt:lpstr>Las especies solo mordedoras</vt:lpstr>
      <vt:lpstr>¿Son los tiburones sexistas?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SHARKNADO</dc:title>
  <dc:creator>Jaime Leoz</dc:creator>
  <cp:lastModifiedBy>Jaime Leoz</cp:lastModifiedBy>
  <cp:revision>2</cp:revision>
  <dcterms:created xsi:type="dcterms:W3CDTF">2022-08-21T13:42:46Z</dcterms:created>
  <dcterms:modified xsi:type="dcterms:W3CDTF">2022-08-21T14:39:32Z</dcterms:modified>
</cp:coreProperties>
</file>