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27"/>
    <p:restoredTop sz="96271"/>
  </p:normalViewPr>
  <p:slideViewPr>
    <p:cSldViewPr snapToGrid="0">
      <p:cViewPr varScale="1">
        <p:scale>
          <a:sx n="96" d="100"/>
          <a:sy n="96" d="100"/>
        </p:scale>
        <p:origin x="200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12.svg"/><Relationship Id="rId4" Type="http://schemas.openxmlformats.org/officeDocument/2006/relationships/image" Target="../media/image3.sv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svg"/><Relationship Id="rId7" Type="http://schemas.openxmlformats.org/officeDocument/2006/relationships/image" Target="../media/image15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2.svg"/><Relationship Id="rId5" Type="http://schemas.openxmlformats.org/officeDocument/2006/relationships/image" Target="../media/image5.sv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EF77632-1A0C-4B9F-829B-226E68A78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DCFC27-6BCE-42B6-8372-070EA07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051240-5775-A74F-4E40-2F1887B44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6424" y="4460798"/>
            <a:ext cx="8637073" cy="558063"/>
          </a:xfrm>
        </p:spPr>
        <p:txBody>
          <a:bodyPr>
            <a:normAutofit/>
          </a:bodyPr>
          <a:lstStyle/>
          <a:p>
            <a:r>
              <a:rPr lang="es-ES" sz="3600"/>
              <a:t>Block Buster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803963-12D5-A4B6-83B8-38E97E878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6425" y="5029495"/>
            <a:ext cx="8637072" cy="42907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" sz="1500"/>
              <a:t>Jaime Leoz   sql proyect - Ironhack </a:t>
            </a:r>
          </a:p>
        </p:txBody>
      </p:sp>
      <p:pic>
        <p:nvPicPr>
          <p:cNvPr id="5" name="Gráfico 4" descr="Gafas 3D con relleno sólido">
            <a:extLst>
              <a:ext uri="{FF2B5EF4-FFF2-40B4-BE49-F238E27FC236}">
                <a16:creationId xmlns:a16="http://schemas.microsoft.com/office/drawing/2014/main" id="{F36701BA-524E-EBB7-933A-BC6DE4FEE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4835" y="643992"/>
            <a:ext cx="3495040" cy="3495040"/>
          </a:xfrm>
          <a:prstGeom prst="rect">
            <a:avLst/>
          </a:prstGeom>
        </p:spPr>
      </p:pic>
      <p:pic>
        <p:nvPicPr>
          <p:cNvPr id="7" name="Gráfico 6" descr="Gafas 3D contorno">
            <a:extLst>
              <a:ext uri="{FF2B5EF4-FFF2-40B4-BE49-F238E27FC236}">
                <a16:creationId xmlns:a16="http://schemas.microsoft.com/office/drawing/2014/main" id="{D00A9F7A-7E05-0971-C352-2C18CC765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44758" y="643992"/>
            <a:ext cx="3495040" cy="349504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A4B1E0-284C-4A01-8141-A24D2B8EE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5027185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F82046CE-87C5-4670-A404-6AB453F5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224BAD7-5931-4CA6-BB58-0CBCFCFA6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15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AE5B0-DEB8-35D8-2C4D-D5FB08055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intro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7A67C4-0ADE-A996-3A50-EE1A522AE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Which</a:t>
            </a:r>
            <a:r>
              <a:rPr lang="es-ES" dirty="0"/>
              <a:t> </a:t>
            </a:r>
            <a:r>
              <a:rPr lang="es-ES" dirty="0" err="1"/>
              <a:t>actors</a:t>
            </a:r>
            <a:r>
              <a:rPr lang="es-ES" dirty="0"/>
              <a:t> are in more </a:t>
            </a:r>
            <a:r>
              <a:rPr lang="es-ES" dirty="0" err="1"/>
              <a:t>movies</a:t>
            </a:r>
            <a:endParaRPr lang="es-ES" dirty="0"/>
          </a:p>
          <a:p>
            <a:r>
              <a:rPr lang="es-ES" dirty="0"/>
              <a:t>Top 5 </a:t>
            </a:r>
            <a:r>
              <a:rPr lang="es-ES" dirty="0" err="1"/>
              <a:t>longest</a:t>
            </a:r>
            <a:r>
              <a:rPr lang="es-ES" dirty="0"/>
              <a:t> </a:t>
            </a:r>
            <a:r>
              <a:rPr lang="es-ES" dirty="0" err="1"/>
              <a:t>movies</a:t>
            </a:r>
            <a:endParaRPr lang="es-ES" dirty="0"/>
          </a:p>
          <a:p>
            <a:r>
              <a:rPr lang="es-ES" dirty="0"/>
              <a:t>Top 10 </a:t>
            </a:r>
            <a:r>
              <a:rPr lang="es-ES" dirty="0" err="1"/>
              <a:t>scary</a:t>
            </a:r>
            <a:r>
              <a:rPr lang="es-ES" dirty="0"/>
              <a:t> </a:t>
            </a:r>
            <a:r>
              <a:rPr lang="es-ES" dirty="0" err="1"/>
              <a:t>movies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rating</a:t>
            </a:r>
          </a:p>
          <a:p>
            <a:r>
              <a:rPr lang="es-ES" dirty="0"/>
              <a:t>Stock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movies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rating </a:t>
            </a:r>
          </a:p>
          <a:p>
            <a:r>
              <a:rPr lang="es-ES" dirty="0"/>
              <a:t>Top 10 </a:t>
            </a:r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expensives</a:t>
            </a:r>
            <a:r>
              <a:rPr lang="es-ES" dirty="0"/>
              <a:t> </a:t>
            </a:r>
            <a:r>
              <a:rPr lang="es-ES" dirty="0" err="1"/>
              <a:t>movies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rent</a:t>
            </a:r>
            <a:endParaRPr lang="es-ES" dirty="0"/>
          </a:p>
          <a:p>
            <a:pPr marL="0" indent="0">
              <a:buNone/>
            </a:pPr>
            <a:br>
              <a:rPr lang="es-ES" dirty="0"/>
            </a:br>
            <a:endParaRPr lang="es-ES" dirty="0"/>
          </a:p>
          <a:p>
            <a:endParaRPr lang="es-ES" dirty="0"/>
          </a:p>
        </p:txBody>
      </p:sp>
      <p:pic>
        <p:nvPicPr>
          <p:cNvPr id="4" name="Gráfico 3" descr="Gafas 3D con relleno sólido">
            <a:extLst>
              <a:ext uri="{FF2B5EF4-FFF2-40B4-BE49-F238E27FC236}">
                <a16:creationId xmlns:a16="http://schemas.microsoft.com/office/drawing/2014/main" id="{B2B04846-62DB-4D9F-A546-C8426DAB4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3475" y="476052"/>
            <a:ext cx="1227554" cy="1227554"/>
          </a:xfrm>
          <a:prstGeom prst="rect">
            <a:avLst/>
          </a:prstGeom>
        </p:spPr>
      </p:pic>
      <p:pic>
        <p:nvPicPr>
          <p:cNvPr id="5" name="Gráfico 4" descr="Gafas 3D contorno">
            <a:extLst>
              <a:ext uri="{FF2B5EF4-FFF2-40B4-BE49-F238E27FC236}">
                <a16:creationId xmlns:a16="http://schemas.microsoft.com/office/drawing/2014/main" id="{FA293CAD-1280-4E17-C7F4-6B12422C62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27300" y="526587"/>
            <a:ext cx="1227554" cy="122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13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354D9-9A99-AB98-12AB-D1929EAC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Which actors are in more movies</a:t>
            </a:r>
            <a:br>
              <a:rPr lang="en-US"/>
            </a:br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E86AA8C-0906-B00A-C030-FDBFC34BD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009" y="2102578"/>
            <a:ext cx="3500715" cy="327692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D31AD03B-D834-F088-BBAE-E9B64701CAC8}"/>
              </a:ext>
            </a:extLst>
          </p:cNvPr>
          <p:cNvSpPr txBox="1">
            <a:spLocks/>
          </p:cNvSpPr>
          <p:nvPr/>
        </p:nvSpPr>
        <p:spPr>
          <a:xfrm>
            <a:off x="5432570" y="2015734"/>
            <a:ext cx="5622284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cap="none" dirty="0">
                <a:latin typeface="+mn-lt"/>
                <a:ea typeface="+mn-ea"/>
                <a:cs typeface="+mn-cs"/>
              </a:rPr>
              <a:t>Susan Davis wins ! top actress.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cap="none" dirty="0">
                <a:latin typeface="+mn-lt"/>
                <a:ea typeface="+mn-ea"/>
                <a:cs typeface="+mn-cs"/>
              </a:rPr>
              <a:t>Also because she is a duplicate!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cap="none" dirty="0">
                <a:latin typeface="+mn-lt"/>
                <a:ea typeface="+mn-ea"/>
                <a:cs typeface="+mn-cs"/>
              </a:rPr>
              <a:t>She is just too good to be   forgiven by the Academy.</a:t>
            </a:r>
          </a:p>
        </p:txBody>
      </p:sp>
      <p:pic>
        <p:nvPicPr>
          <p:cNvPr id="6" name="Gráfico 5" descr="Gafas 3D con relleno sólido">
            <a:extLst>
              <a:ext uri="{FF2B5EF4-FFF2-40B4-BE49-F238E27FC236}">
                <a16:creationId xmlns:a16="http://schemas.microsoft.com/office/drawing/2014/main" id="{76334558-3BFC-925A-6F75-7404ACEA1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3475" y="476052"/>
            <a:ext cx="1227554" cy="1227554"/>
          </a:xfrm>
          <a:prstGeom prst="rect">
            <a:avLst/>
          </a:prstGeom>
        </p:spPr>
      </p:pic>
      <p:pic>
        <p:nvPicPr>
          <p:cNvPr id="7" name="Gráfico 6" descr="Gafas 3D contorno">
            <a:extLst>
              <a:ext uri="{FF2B5EF4-FFF2-40B4-BE49-F238E27FC236}">
                <a16:creationId xmlns:a16="http://schemas.microsoft.com/office/drawing/2014/main" id="{A4D27F8D-14FB-1A7F-0B78-9709B53D91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7300" y="526587"/>
            <a:ext cx="1227554" cy="1227554"/>
          </a:xfrm>
          <a:prstGeom prst="rect">
            <a:avLst/>
          </a:prstGeom>
        </p:spPr>
      </p:pic>
      <p:pic>
        <p:nvPicPr>
          <p:cNvPr id="9" name="Gráfico 8" descr="Grupo con relleno sólido">
            <a:extLst>
              <a:ext uri="{FF2B5EF4-FFF2-40B4-BE49-F238E27FC236}">
                <a16:creationId xmlns:a16="http://schemas.microsoft.com/office/drawing/2014/main" id="{2014FFAA-ECCF-659C-AB42-253B43880D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1272209" y="2779741"/>
            <a:ext cx="9907302" cy="990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5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54 -0.25787 L 0.16654 -0.25787 C 0.1668 -0.24954 0.16706 -0.24121 0.16758 -0.23287 C 0.16784 -0.22894 0.16836 -0.22524 0.16862 -0.2213 C 0.16901 -0.21621 0.1694 -0.21088 0.16979 -0.20579 C 0.17006 -0.2 0.17045 -0.19422 0.17084 -0.18843 C 0.17123 -0.18195 0.17136 -0.17547 0.17188 -0.16922 C 0.17253 -0.16204 0.17331 -0.15486 0.17409 -0.14792 C 0.17748 -0.07524 0.17253 -0.17176 0.17735 -0.10348 C 0.17826 -0.09005 0.17813 -0.07616 0.17956 -0.06297 C 0.18021 -0.05579 0.18112 -0.04885 0.18164 -0.04167 C 0.18711 0.02893 0.17904 -0.0632 0.18386 -0.00301 C 0.18412 0.00023 0.18464 0.00347 0.1849 0.00671 C 0.18542 0.01111 0.18568 0.01574 0.18607 0.02014 C 0.18724 0.03657 0.18724 0.03726 0.18815 0.05486 C 0.18789 0.08379 0.18776 0.11296 0.18711 0.14189 C 0.18698 0.14768 0.18646 0.15347 0.18607 0.15926 C 0.18568 0.16435 0.18672 0.1706 0.1849 0.17476 C 0.18386 0.17731 0.18138 0.17476 0.17956 0.17476 L 0.56433 0.04907 L 0.56433 0.04907 " pathEditMode="relative" ptsTypes="AAAAAAAAAAAAAAAAAAA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486E7-C656-ADFF-C99D-0164DAE94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Top 5 longest movies</a:t>
            </a:r>
            <a:br>
              <a:rPr lang="en-US"/>
            </a:br>
            <a:endParaRPr lang="en-US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45FBD59-2372-CD62-7776-0FDF5C9F5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5734"/>
            <a:ext cx="4117208" cy="345061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F7818A63-657D-945E-2A31-DB7251BD3E23}"/>
              </a:ext>
            </a:extLst>
          </p:cNvPr>
          <p:cNvSpPr txBox="1">
            <a:spLocks/>
          </p:cNvSpPr>
          <p:nvPr/>
        </p:nvSpPr>
        <p:spPr>
          <a:xfrm>
            <a:off x="6623215" y="2015734"/>
            <a:ext cx="4959186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cap="none" dirty="0">
                <a:latin typeface="+mn-lt"/>
                <a:ea typeface="+mn-ea"/>
                <a:cs typeface="+mn-cs"/>
              </a:rPr>
              <a:t>They have almost hit Titanic’s record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400" cap="none" dirty="0">
              <a:latin typeface="+mn-lt"/>
              <a:ea typeface="+mn-ea"/>
              <a:cs typeface="+mn-cs"/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cap="none" dirty="0">
                <a:latin typeface="+mn-lt"/>
                <a:ea typeface="+mn-ea"/>
                <a:cs typeface="+mn-cs"/>
              </a:rPr>
              <a:t>Titanic lasts 3.15 hours </a:t>
            </a:r>
            <a:endParaRPr lang="en-US" cap="none" dirty="0">
              <a:latin typeface="+mn-lt"/>
              <a:ea typeface="+mn-ea"/>
              <a:cs typeface="+mn-cs"/>
            </a:endParaRPr>
          </a:p>
        </p:txBody>
      </p:sp>
      <p:pic>
        <p:nvPicPr>
          <p:cNvPr id="6" name="Gráfico 5" descr="Gafas 3D con relleno sólido">
            <a:extLst>
              <a:ext uri="{FF2B5EF4-FFF2-40B4-BE49-F238E27FC236}">
                <a16:creationId xmlns:a16="http://schemas.microsoft.com/office/drawing/2014/main" id="{F6FB954E-0448-467C-D7D4-464471679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3475" y="476052"/>
            <a:ext cx="1227554" cy="1227554"/>
          </a:xfrm>
          <a:prstGeom prst="rect">
            <a:avLst/>
          </a:prstGeom>
        </p:spPr>
      </p:pic>
      <p:pic>
        <p:nvPicPr>
          <p:cNvPr id="7" name="Gráfico 6" descr="Gafas 3D contorno">
            <a:extLst>
              <a:ext uri="{FF2B5EF4-FFF2-40B4-BE49-F238E27FC236}">
                <a16:creationId xmlns:a16="http://schemas.microsoft.com/office/drawing/2014/main" id="{0B9C3AD2-554E-BF8F-AFC1-E78298BAF7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7300" y="526587"/>
            <a:ext cx="1227554" cy="122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8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486E7-C656-ADFF-C99D-0164DAE94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Top 10 </a:t>
            </a:r>
            <a:r>
              <a:rPr lang="es-ES" dirty="0" err="1"/>
              <a:t>scary</a:t>
            </a:r>
            <a:r>
              <a:rPr lang="es-ES" dirty="0"/>
              <a:t> </a:t>
            </a:r>
            <a:r>
              <a:rPr lang="es-ES" dirty="0" err="1"/>
              <a:t>movies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rating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7818A63-657D-945E-2A31-DB7251BD3E23}"/>
              </a:ext>
            </a:extLst>
          </p:cNvPr>
          <p:cNvSpPr txBox="1">
            <a:spLocks/>
          </p:cNvSpPr>
          <p:nvPr/>
        </p:nvSpPr>
        <p:spPr>
          <a:xfrm>
            <a:off x="6623215" y="2015734"/>
            <a:ext cx="4959186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cap="none" dirty="0">
                <a:latin typeface="+mn-lt"/>
                <a:ea typeface="+mn-ea"/>
                <a:cs typeface="+mn-cs"/>
              </a:rPr>
              <a:t>Aladdin Calendar gave me the creeps. Mostly when Aladdin decided to eat a monkey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sz="2400" cap="none" dirty="0">
              <a:latin typeface="+mn-lt"/>
              <a:ea typeface="+mn-ea"/>
              <a:cs typeface="+mn-cs"/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cap="none" dirty="0">
                <a:latin typeface="+mn-lt"/>
                <a:ea typeface="+mn-ea"/>
                <a:cs typeface="+mn-cs"/>
              </a:rPr>
              <a:t>Our customers love scary movies! the weirdest is their Title the better.</a:t>
            </a:r>
            <a:endParaRPr lang="en-US" cap="none" dirty="0">
              <a:latin typeface="+mn-lt"/>
              <a:ea typeface="+mn-ea"/>
              <a:cs typeface="+mn-cs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6945DE3-41B8-1878-4485-98CE32FA1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5730"/>
            <a:ext cx="4959187" cy="2929558"/>
          </a:xfrm>
          <a:prstGeom prst="rect">
            <a:avLst/>
          </a:prstGeom>
        </p:spPr>
      </p:pic>
      <p:pic>
        <p:nvPicPr>
          <p:cNvPr id="8" name="Gráfico 7" descr="Gafas 3D con relleno sólido">
            <a:extLst>
              <a:ext uri="{FF2B5EF4-FFF2-40B4-BE49-F238E27FC236}">
                <a16:creationId xmlns:a16="http://schemas.microsoft.com/office/drawing/2014/main" id="{E40FC134-C73B-668D-9ED4-E5613C9DC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3475" y="476052"/>
            <a:ext cx="1227554" cy="1227554"/>
          </a:xfrm>
          <a:prstGeom prst="rect">
            <a:avLst/>
          </a:prstGeom>
        </p:spPr>
      </p:pic>
      <p:pic>
        <p:nvPicPr>
          <p:cNvPr id="9" name="Gráfico 8" descr="Gafas 3D contorno">
            <a:extLst>
              <a:ext uri="{FF2B5EF4-FFF2-40B4-BE49-F238E27FC236}">
                <a16:creationId xmlns:a16="http://schemas.microsoft.com/office/drawing/2014/main" id="{5C23E544-4FC7-6E88-F70B-2BD9770FAD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7300" y="526587"/>
            <a:ext cx="1227554" cy="1227554"/>
          </a:xfrm>
          <a:prstGeom prst="rect">
            <a:avLst/>
          </a:prstGeom>
        </p:spPr>
      </p:pic>
      <p:pic>
        <p:nvPicPr>
          <p:cNvPr id="13" name="Gráfico 12" descr="Bebé gateando con relleno sólido">
            <a:extLst>
              <a:ext uri="{FF2B5EF4-FFF2-40B4-BE49-F238E27FC236}">
                <a16:creationId xmlns:a16="http://schemas.microsoft.com/office/drawing/2014/main" id="{BA23AFF7-EA6D-3A18-66CB-8717C57F0A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2891" y="4904793"/>
            <a:ext cx="2297375" cy="2297375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28198FC8-8229-5638-4EE3-2B1D2CA89285}"/>
              </a:ext>
            </a:extLst>
          </p:cNvPr>
          <p:cNvSpPr txBox="1"/>
          <p:nvPr/>
        </p:nvSpPr>
        <p:spPr>
          <a:xfrm>
            <a:off x="636104" y="7818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3768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8 0.01597 L 0.85612 1.1111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966" y="-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486E7-C656-ADFF-C99D-0164DAE94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Stock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movies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rating 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7818A63-657D-945E-2A31-DB7251BD3E23}"/>
              </a:ext>
            </a:extLst>
          </p:cNvPr>
          <p:cNvSpPr txBox="1">
            <a:spLocks/>
          </p:cNvSpPr>
          <p:nvPr/>
        </p:nvSpPr>
        <p:spPr>
          <a:xfrm>
            <a:off x="6623215" y="2015734"/>
            <a:ext cx="4959186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cap="none" dirty="0">
                <a:latin typeface="+mn-lt"/>
                <a:ea typeface="+mn-ea"/>
                <a:cs typeface="+mn-cs"/>
              </a:rPr>
              <a:t>We are clearly covering </a:t>
            </a:r>
            <a:r>
              <a:rPr lang="en-US" sz="2400" cap="none" dirty="0" err="1">
                <a:latin typeface="+mn-lt"/>
                <a:ea typeface="+mn-ea"/>
                <a:cs typeface="+mn-cs"/>
              </a:rPr>
              <a:t>everyones</a:t>
            </a:r>
            <a:r>
              <a:rPr lang="en-US" sz="2400" cap="none" dirty="0">
                <a:latin typeface="+mn-lt"/>
                <a:ea typeface="+mn-ea"/>
                <a:cs typeface="+mn-cs"/>
              </a:rPr>
              <a:t> needs, from babies to very old adults.</a:t>
            </a:r>
            <a:endParaRPr lang="en-US" cap="none" dirty="0">
              <a:latin typeface="+mn-lt"/>
              <a:ea typeface="+mn-ea"/>
              <a:cs typeface="+mn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8A1B726-0C77-E4D2-29E7-DCEC822C8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15734"/>
            <a:ext cx="2510767" cy="2419797"/>
          </a:xfrm>
          <a:prstGeom prst="rect">
            <a:avLst/>
          </a:prstGeom>
        </p:spPr>
      </p:pic>
      <p:pic>
        <p:nvPicPr>
          <p:cNvPr id="4" name="Gráfico 3" descr="Gafas 3D con relleno sólido">
            <a:extLst>
              <a:ext uri="{FF2B5EF4-FFF2-40B4-BE49-F238E27FC236}">
                <a16:creationId xmlns:a16="http://schemas.microsoft.com/office/drawing/2014/main" id="{D9985511-A2AF-922B-2DC7-9AEA2CF1B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3475" y="476052"/>
            <a:ext cx="1227554" cy="1227554"/>
          </a:xfrm>
          <a:prstGeom prst="rect">
            <a:avLst/>
          </a:prstGeom>
        </p:spPr>
      </p:pic>
      <p:pic>
        <p:nvPicPr>
          <p:cNvPr id="6" name="Gráfico 5" descr="Gafas 3D contorno">
            <a:extLst>
              <a:ext uri="{FF2B5EF4-FFF2-40B4-BE49-F238E27FC236}">
                <a16:creationId xmlns:a16="http://schemas.microsoft.com/office/drawing/2014/main" id="{6A19E075-7403-4593-20F9-1A05E36A6B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7300" y="526587"/>
            <a:ext cx="1227554" cy="1227554"/>
          </a:xfrm>
          <a:prstGeom prst="rect">
            <a:avLst/>
          </a:prstGeom>
        </p:spPr>
      </p:pic>
      <p:pic>
        <p:nvPicPr>
          <p:cNvPr id="9" name="Gráfico 8" descr="Mujer embarazada con relleno sólido">
            <a:extLst>
              <a:ext uri="{FF2B5EF4-FFF2-40B4-BE49-F238E27FC236}">
                <a16:creationId xmlns:a16="http://schemas.microsoft.com/office/drawing/2014/main" id="{87310359-BD73-2635-ADAE-55B34710B2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42551" y="2748214"/>
            <a:ext cx="4959186" cy="495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4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891 -0.08472 L 0.28125 -0.08472 C 0.42018 -0.08472 0.59153 0.0743 0.59153 0.20347 L 0.59153 0.4919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16" y="2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0070C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486E7-C656-ADFF-C99D-0164DAE94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Top 10 </a:t>
            </a:r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expensives</a:t>
            </a:r>
            <a:r>
              <a:rPr lang="es-ES" dirty="0"/>
              <a:t> </a:t>
            </a:r>
            <a:r>
              <a:rPr lang="es-ES" dirty="0" err="1"/>
              <a:t>movies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rent</a:t>
            </a:r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7818A63-657D-945E-2A31-DB7251BD3E23}"/>
              </a:ext>
            </a:extLst>
          </p:cNvPr>
          <p:cNvSpPr txBox="1">
            <a:spLocks/>
          </p:cNvSpPr>
          <p:nvPr/>
        </p:nvSpPr>
        <p:spPr>
          <a:xfrm>
            <a:off x="7447721" y="2095247"/>
            <a:ext cx="4611757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cap="none" dirty="0">
                <a:latin typeface="+mn-lt"/>
                <a:ea typeface="+mn-ea"/>
                <a:cs typeface="+mn-cs"/>
              </a:rPr>
              <a:t>Bikini Borrowers, the scary movie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cap="none" dirty="0">
                <a:latin typeface="+mn-lt"/>
                <a:ea typeface="+mn-ea"/>
                <a:cs typeface="+mn-cs"/>
              </a:rPr>
              <a:t>With almost 4 $ per day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cap="none" dirty="0">
                <a:latin typeface="+mn-lt"/>
                <a:ea typeface="+mn-ea"/>
                <a:cs typeface="+mn-cs"/>
              </a:rPr>
              <a:t>Possible advertisement opportunity, like a poster of a borrowers of bikinis….</a:t>
            </a:r>
            <a:endParaRPr lang="en-US" cap="none" dirty="0">
              <a:latin typeface="+mn-lt"/>
              <a:ea typeface="+mn-ea"/>
              <a:cs typeface="+mn-cs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D752287-A856-0C75-E437-BF4D19BF5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42" y="2280755"/>
            <a:ext cx="6702417" cy="2417051"/>
          </a:xfrm>
          <a:prstGeom prst="rect">
            <a:avLst/>
          </a:prstGeom>
        </p:spPr>
      </p:pic>
      <p:pic>
        <p:nvPicPr>
          <p:cNvPr id="9" name="Gráfico 8" descr="Gafas 3D con relleno sólido">
            <a:extLst>
              <a:ext uri="{FF2B5EF4-FFF2-40B4-BE49-F238E27FC236}">
                <a16:creationId xmlns:a16="http://schemas.microsoft.com/office/drawing/2014/main" id="{FF5804DF-C4F6-618E-80E9-B3ECC8EC2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1077" y="49051"/>
            <a:ext cx="1227554" cy="1227554"/>
          </a:xfrm>
          <a:prstGeom prst="rect">
            <a:avLst/>
          </a:prstGeom>
        </p:spPr>
      </p:pic>
      <p:pic>
        <p:nvPicPr>
          <p:cNvPr id="10" name="Gráfico 9" descr="Gafas 3D contorno">
            <a:extLst>
              <a:ext uri="{FF2B5EF4-FFF2-40B4-BE49-F238E27FC236}">
                <a16:creationId xmlns:a16="http://schemas.microsoft.com/office/drawing/2014/main" id="{A3D1E95F-1778-82BE-9EC3-3B382B1BDB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99982" y="476052"/>
            <a:ext cx="1227554" cy="1227554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889CA7A7-51D1-CEFC-670E-ACAA8F61D772}"/>
              </a:ext>
            </a:extLst>
          </p:cNvPr>
          <p:cNvGrpSpPr/>
          <p:nvPr/>
        </p:nvGrpSpPr>
        <p:grpSpPr>
          <a:xfrm>
            <a:off x="3940296" y="0"/>
            <a:ext cx="5356816" cy="5338530"/>
            <a:chOff x="5594046" y="966481"/>
            <a:chExt cx="5484360" cy="5338530"/>
          </a:xfrm>
        </p:grpSpPr>
        <p:pic>
          <p:nvPicPr>
            <p:cNvPr id="12" name="Gráfico 11" descr="Héroe con relleno sólido">
              <a:extLst>
                <a:ext uri="{FF2B5EF4-FFF2-40B4-BE49-F238E27FC236}">
                  <a16:creationId xmlns:a16="http://schemas.microsoft.com/office/drawing/2014/main" id="{365B34DC-510C-093F-817C-27975549C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594046" y="1502734"/>
              <a:ext cx="4802277" cy="4802277"/>
            </a:xfrm>
            <a:prstGeom prst="rect">
              <a:avLst/>
            </a:prstGeom>
          </p:spPr>
        </p:pic>
        <p:pic>
          <p:nvPicPr>
            <p:cNvPr id="14" name="Gráfico 13" descr="Bebé gateando con relleno sólido">
              <a:extLst>
                <a:ext uri="{FF2B5EF4-FFF2-40B4-BE49-F238E27FC236}">
                  <a16:creationId xmlns:a16="http://schemas.microsoft.com/office/drawing/2014/main" id="{4DD9D5A7-0170-6C69-EC6C-3284FC2E3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20974939">
              <a:off x="9601689" y="966481"/>
              <a:ext cx="1476717" cy="14767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3595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966 -0.10162 L 0.01406 0.68681 C 0.06315 0.86435 0.13607 0.96042 0.21302 0.96042 C 0.30013 0.96042 0.37018 0.86435 0.41888 0.68681 L 0.6539 -0.10162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672" y="53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AE5B0-DEB8-35D8-2C4D-D5FB08055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C’EST FINI</a:t>
            </a:r>
          </a:p>
        </p:txBody>
      </p:sp>
      <p:pic>
        <p:nvPicPr>
          <p:cNvPr id="4" name="Gráfico 3" descr="Gafas 3D con relleno sólido">
            <a:extLst>
              <a:ext uri="{FF2B5EF4-FFF2-40B4-BE49-F238E27FC236}">
                <a16:creationId xmlns:a16="http://schemas.microsoft.com/office/drawing/2014/main" id="{B2B04846-62DB-4D9F-A546-C8426DAB4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03475" y="476052"/>
            <a:ext cx="1227554" cy="1227554"/>
          </a:xfrm>
          <a:prstGeom prst="rect">
            <a:avLst/>
          </a:prstGeom>
        </p:spPr>
      </p:pic>
      <p:pic>
        <p:nvPicPr>
          <p:cNvPr id="5" name="Gráfico 4" descr="Gafas 3D contorno">
            <a:extLst>
              <a:ext uri="{FF2B5EF4-FFF2-40B4-BE49-F238E27FC236}">
                <a16:creationId xmlns:a16="http://schemas.microsoft.com/office/drawing/2014/main" id="{FA293CAD-1280-4E17-C7F4-6B12422C62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27300" y="526587"/>
            <a:ext cx="1227554" cy="1227554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62199C27-3BB7-6EDE-AECB-AB29FA511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MERCI</a:t>
            </a:r>
          </a:p>
        </p:txBody>
      </p:sp>
      <p:pic>
        <p:nvPicPr>
          <p:cNvPr id="8" name="Gráfico 7" descr="Mujer embarazada con relleno sólido">
            <a:extLst>
              <a:ext uri="{FF2B5EF4-FFF2-40B4-BE49-F238E27FC236}">
                <a16:creationId xmlns:a16="http://schemas.microsoft.com/office/drawing/2014/main" id="{6CB7B9C1-0862-12A0-B11B-FB984C08A5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7146" y="2698870"/>
            <a:ext cx="4222078" cy="4222078"/>
          </a:xfrm>
          <a:prstGeom prst="rect">
            <a:avLst/>
          </a:prstGeom>
        </p:spPr>
      </p:pic>
      <p:pic>
        <p:nvPicPr>
          <p:cNvPr id="10" name="Gráfico 9" descr="Héroe con relleno sólido">
            <a:extLst>
              <a:ext uri="{FF2B5EF4-FFF2-40B4-BE49-F238E27FC236}">
                <a16:creationId xmlns:a16="http://schemas.microsoft.com/office/drawing/2014/main" id="{1A35D6E4-F4AB-30F9-A140-2B8AB75AD8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3879068" y="2408770"/>
            <a:ext cx="3985160" cy="4802277"/>
          </a:xfrm>
          <a:prstGeom prst="rect">
            <a:avLst/>
          </a:prstGeom>
        </p:spPr>
      </p:pic>
      <p:pic>
        <p:nvPicPr>
          <p:cNvPr id="12" name="Gráfico 11" descr="Bebé gateando con relleno sólido">
            <a:extLst>
              <a:ext uri="{FF2B5EF4-FFF2-40B4-BE49-F238E27FC236}">
                <a16:creationId xmlns:a16="http://schemas.microsoft.com/office/drawing/2014/main" id="{FFB17335-C50E-1E7D-4EC9-235430EC86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625061" flipH="1">
            <a:off x="2635460" y="1809330"/>
            <a:ext cx="1225451" cy="147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0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Galería</Template>
  <TotalTime>73</TotalTime>
  <Words>175</Words>
  <Application>Microsoft Macintosh PowerPoint</Application>
  <PresentationFormat>Panorámica</PresentationFormat>
  <Paragraphs>29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Galería</vt:lpstr>
      <vt:lpstr>Block Buster</vt:lpstr>
      <vt:lpstr>intro</vt:lpstr>
      <vt:lpstr>Which actors are in more movies </vt:lpstr>
      <vt:lpstr>Top 5 longest movies </vt:lpstr>
      <vt:lpstr>Top 10 scary movies by rating</vt:lpstr>
      <vt:lpstr>Stock of movies by rating </vt:lpstr>
      <vt:lpstr>Top 10 most expensives movies to rent</vt:lpstr>
      <vt:lpstr>C’EST FINI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Buster</dc:title>
  <dc:creator>Jaime Leoz</dc:creator>
  <cp:lastModifiedBy>Jaime Leoz</cp:lastModifiedBy>
  <cp:revision>1</cp:revision>
  <dcterms:created xsi:type="dcterms:W3CDTF">2022-08-27T14:52:01Z</dcterms:created>
  <dcterms:modified xsi:type="dcterms:W3CDTF">2022-08-27T16:05:19Z</dcterms:modified>
</cp:coreProperties>
</file>