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68" r:id="rId2"/>
    <p:sldId id="257" r:id="rId3"/>
    <p:sldId id="265" r:id="rId4"/>
    <p:sldId id="266" r:id="rId5"/>
    <p:sldId id="269" r:id="rId6"/>
    <p:sldId id="264" r:id="rId7"/>
    <p:sldId id="259" r:id="rId8"/>
    <p:sldId id="260" r:id="rId9"/>
    <p:sldId id="261" r:id="rId10"/>
    <p:sldId id="270" r:id="rId11"/>
    <p:sldId id="262" r:id="rId12"/>
    <p:sldId id="267" r:id="rId13"/>
    <p:sldId id="271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9D5A79-0C55-9946-8AAC-0DD300C85810}" type="slidenum">
              <a:rPr lang="en-US" sz="1200" i="0"/>
              <a:pPr/>
              <a:t>1</a:t>
            </a:fld>
            <a:endParaRPr lang="en-US" sz="1200" i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This slide-deck uses IU fonts downloaded from: 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brand.iu.edu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If the footer does not look right, than you do not have the right fonts installed.  Benton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SansRegular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Georgia Pro and </a:t>
            </a:r>
            <a:r>
              <a:rPr lang="en-US" baseline="0" smtClean="0">
                <a:ea typeface="ＭＳ Ｐゴシック" charset="0"/>
                <a:cs typeface="ＭＳ Ｐゴシック" charset="0"/>
              </a:rPr>
              <a:t>Salvo Serif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Updated April 2015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Change PRESENTER’s NAMES and DATE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- EVENT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Welcome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7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4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7" y="1014415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2"/>
            <a:ext cx="8229600" cy="1036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59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7" Type="http://schemas.openxmlformats.org/officeDocument/2006/relationships/image" Target="../media/image5.jpg"/><Relationship Id="rId18" Type="http://schemas.openxmlformats.org/officeDocument/2006/relationships/image" Target="../media/image6.jpg"/><Relationship Id="rId1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8" y="5969000"/>
            <a:ext cx="485335" cy="6096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0"/>
            <a:ext cx="91439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915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96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DD0031"/>
                </a:solidFill>
                <a:latin typeface="BentonSans Regular"/>
                <a:cs typeface="BentonSans Regular"/>
              </a:rPr>
              <a:t>UITS Research Technologies </a:t>
            </a:r>
            <a:endParaRPr lang="en-US" sz="1000" dirty="0">
              <a:latin typeface="BentonSans Regular"/>
              <a:cs typeface="Benton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6357698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Science           Storage      Computation      Analysis/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Bio/Health   Visualization    Campus         Education/        Grant           </a:t>
            </a:r>
            <a:r>
              <a:rPr lang="en-US" sz="8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</a:t>
            </a:r>
            <a:fld id="{20337C90-BB07-AF40-9A2A-0667A84A9B9D}" type="slidenum">
              <a:rPr lang="en-US" sz="800" i="0" baseline="0" smtClean="0">
                <a:solidFill>
                  <a:schemeClr val="tx1"/>
                </a:solidFill>
                <a:latin typeface="Georgia Pro"/>
                <a:cs typeface="Georgia Pro"/>
              </a:rPr>
              <a:t>‹#›</a:t>
            </a:fld>
            <a: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  <a:t/>
            </a:r>
            <a:b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</a:br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Gateways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Software                                                        Bridging          Outreach        Support </a:t>
            </a:r>
            <a:endParaRPr lang="en-US" sz="8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13" name="Picture 12" descr="SciGate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6028269"/>
            <a:ext cx="444500" cy="431031"/>
          </a:xfrm>
          <a:prstGeom prst="rect">
            <a:avLst/>
          </a:prstGeom>
        </p:spPr>
      </p:pic>
      <p:pic>
        <p:nvPicPr>
          <p:cNvPr id="14" name="Picture 13" descr="Sto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5954"/>
            <a:ext cx="457200" cy="443345"/>
          </a:xfrm>
          <a:prstGeom prst="rect">
            <a:avLst/>
          </a:prstGeom>
        </p:spPr>
      </p:pic>
      <p:pic>
        <p:nvPicPr>
          <p:cNvPr id="15" name="Picture 14" descr="Comp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028269"/>
            <a:ext cx="444500" cy="431031"/>
          </a:xfrm>
          <a:prstGeom prst="rect">
            <a:avLst/>
          </a:prstGeom>
        </p:spPr>
      </p:pic>
      <p:pic>
        <p:nvPicPr>
          <p:cNvPr id="16" name="Picture 15" descr="SoftA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15954"/>
            <a:ext cx="457200" cy="443345"/>
          </a:xfrm>
          <a:prstGeom prst="rect">
            <a:avLst/>
          </a:prstGeom>
        </p:spPr>
      </p:pic>
      <p:pic>
        <p:nvPicPr>
          <p:cNvPr id="17" name="Picture 16" descr="BioM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015954"/>
            <a:ext cx="457200" cy="443345"/>
          </a:xfrm>
          <a:prstGeom prst="rect">
            <a:avLst/>
          </a:prstGeom>
        </p:spPr>
      </p:pic>
      <p:pic>
        <p:nvPicPr>
          <p:cNvPr id="18" name="Picture 17" descr="Visual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3" y="6028269"/>
            <a:ext cx="444501" cy="431031"/>
          </a:xfrm>
          <a:prstGeom prst="rect">
            <a:avLst/>
          </a:prstGeom>
        </p:spPr>
      </p:pic>
      <p:pic>
        <p:nvPicPr>
          <p:cNvPr id="19" name="Picture 18" descr="CampBridg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15954"/>
            <a:ext cx="457200" cy="443345"/>
          </a:xfrm>
          <a:prstGeom prst="rect">
            <a:avLst/>
          </a:prstGeom>
        </p:spPr>
      </p:pic>
      <p:pic>
        <p:nvPicPr>
          <p:cNvPr id="20" name="Picture 19" descr="EdOut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5954"/>
            <a:ext cx="457200" cy="443345"/>
          </a:xfrm>
          <a:prstGeom prst="rect">
            <a:avLst/>
          </a:prstGeom>
        </p:spPr>
      </p:pic>
      <p:pic>
        <p:nvPicPr>
          <p:cNvPr id="21" name="Picture 20" descr="GrantS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8" y="6025188"/>
            <a:ext cx="447675" cy="434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D0031"/>
          </a:solidFill>
          <a:latin typeface="BentonSans Regular"/>
          <a:ea typeface="+mj-ea"/>
          <a:cs typeface="BentonSans Regular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ntonSans Regular"/>
          <a:ea typeface="+mn-ea"/>
          <a:cs typeface="BentonSan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rstudioconnect.com/ghthomas/Twitter/" TargetMode="Externa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yberdh/Text_Analysi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r.codeschool.com/levels/1/challenges/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49800"/>
            <a:ext cx="749300" cy="941149"/>
          </a:xfrm>
          <a:prstGeom prst="rect">
            <a:avLst/>
          </a:prstGeom>
        </p:spPr>
      </p:pic>
      <p:sp>
        <p:nvSpPr>
          <p:cNvPr id="14339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03200"/>
            <a:ext cx="9144000" cy="2209800"/>
          </a:xfrm>
          <a:noFill/>
        </p:spPr>
        <p:txBody>
          <a:bodyPr/>
          <a:lstStyle/>
          <a:p>
            <a:r>
              <a:rPr lang="en-US" dirty="0" smtClean="0">
                <a:latin typeface="Georgia Pro"/>
                <a:ea typeface="ＭＳ Ｐゴシック" charset="0"/>
                <a:cs typeface="Georgia Pro"/>
              </a:rPr>
              <a:t>R: Basics for Humanists</a:t>
            </a:r>
            <a:endParaRPr lang="en-US" sz="2000" dirty="0">
              <a:solidFill>
                <a:schemeClr val="tx1"/>
              </a:solidFill>
              <a:latin typeface="Georgia Pro"/>
              <a:ea typeface="ＭＳ Ｐゴシック" charset="0"/>
              <a:cs typeface="Georgia Pro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0" y="3530600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Tassie Gniady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UITS Research Technology, Digital Humanities Coordinator for Cyberinfrastructure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Indiana University Pervasive Technology Institute</a:t>
            </a:r>
          </a:p>
          <a:p>
            <a:pPr algn="ctr"/>
            <a:endParaRPr lang="en-US" sz="1600" i="0" dirty="0">
              <a:solidFill>
                <a:schemeClr val="bg1"/>
              </a:solidFill>
              <a:latin typeface="BentonSans Regular"/>
              <a:cs typeface="BentonSans Regular"/>
            </a:endParaRPr>
          </a:p>
          <a:p>
            <a:pPr algn="ctr"/>
            <a:endParaRPr lang="en-US" sz="1600" i="0" dirty="0">
              <a:latin typeface="BentonSans Regular"/>
              <a:cs typeface="BentonSans Regular"/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4" y="5867400"/>
            <a:ext cx="472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400" i="0" dirty="0">
              <a:latin typeface="BentonSans Regular"/>
              <a:cs typeface="BentonSans Regular"/>
            </a:endParaRPr>
          </a:p>
          <a:p>
            <a:r>
              <a:rPr lang="en-US" sz="1200" dirty="0" smtClean="0">
                <a:latin typeface="BentonSans Regular"/>
                <a:cs typeface="BentonSans Regular"/>
              </a:rPr>
              <a:t>January 29</a:t>
            </a:r>
            <a:r>
              <a:rPr lang="en-US" sz="1200" i="0" dirty="0" smtClean="0">
                <a:latin typeface="BentonSans Regular"/>
                <a:cs typeface="BentonSans Regular"/>
              </a:rPr>
              <a:t>, 2016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4" y="5867400"/>
            <a:ext cx="3200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endParaRPr lang="en-US" sz="1200" i="0" dirty="0" smtClean="0">
              <a:latin typeface="BentonSans Regular"/>
              <a:cs typeface="BentonSans Regular"/>
            </a:endParaRPr>
          </a:p>
          <a:p>
            <a:pPr algn="r"/>
            <a:r>
              <a:rPr lang="en-US" sz="1200" i="0" dirty="0" smtClean="0">
                <a:latin typeface="BentonSans Regular"/>
                <a:cs typeface="BentonSans Regular"/>
              </a:rPr>
              <a:t>© Trustees Indiana University 2015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pic>
        <p:nvPicPr>
          <p:cNvPr id="4" name="Picture 3" descr="SciG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3691"/>
            <a:ext cx="762000" cy="73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Science              Storage          Computation         Analysis/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Bio/Health      Visualization         Campus              Education/             Grant        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</a:t>
            </a:r>
            <a:r>
              <a:rPr lang="en-US" sz="10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</a:t>
            </a:r>
            <a:b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</a:b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Gateways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         Software                                                                       Bridging               Outreach             Support</a:t>
            </a:r>
            <a:endParaRPr lang="en-US" sz="10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6" name="Picture 5" descr="S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2133"/>
            <a:ext cx="794544" cy="770467"/>
          </a:xfrm>
          <a:prstGeom prst="rect">
            <a:avLst/>
          </a:prstGeom>
        </p:spPr>
      </p:pic>
      <p:pic>
        <p:nvPicPr>
          <p:cNvPr id="9" name="Picture 8" descr="Comp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23691"/>
            <a:ext cx="762000" cy="738909"/>
          </a:xfrm>
          <a:prstGeom prst="rect">
            <a:avLst/>
          </a:prstGeom>
        </p:spPr>
      </p:pic>
      <p:pic>
        <p:nvPicPr>
          <p:cNvPr id="10" name="Picture 9" descr="Soft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51400"/>
            <a:ext cx="794544" cy="770467"/>
          </a:xfrm>
          <a:prstGeom prst="rect">
            <a:avLst/>
          </a:prstGeom>
        </p:spPr>
      </p:pic>
      <p:pic>
        <p:nvPicPr>
          <p:cNvPr id="12" name="Picture 11" descr="BioMe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51401"/>
            <a:ext cx="736600" cy="714279"/>
          </a:xfrm>
          <a:prstGeom prst="rect">
            <a:avLst/>
          </a:prstGeom>
        </p:spPr>
      </p:pic>
      <p:pic>
        <p:nvPicPr>
          <p:cNvPr id="13" name="Picture 12" descr="Visual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92133"/>
            <a:ext cx="794544" cy="770467"/>
          </a:xfrm>
          <a:prstGeom prst="rect">
            <a:avLst/>
          </a:prstGeom>
        </p:spPr>
      </p:pic>
      <p:pic>
        <p:nvPicPr>
          <p:cNvPr id="14" name="Picture 13" descr="CampBridg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51401"/>
            <a:ext cx="812800" cy="788169"/>
          </a:xfrm>
          <a:prstGeom prst="rect">
            <a:avLst/>
          </a:prstGeom>
        </p:spPr>
      </p:pic>
      <p:pic>
        <p:nvPicPr>
          <p:cNvPr id="15" name="Picture 14" descr="EdO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51400"/>
            <a:ext cx="794544" cy="770467"/>
          </a:xfrm>
          <a:prstGeom prst="rect">
            <a:avLst/>
          </a:prstGeom>
        </p:spPr>
      </p:pic>
      <p:pic>
        <p:nvPicPr>
          <p:cNvPr id="16" name="Picture 15" descr="Grant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51401"/>
            <a:ext cx="736600" cy="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“Easter” on 3/26/16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185" r="-20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714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Modeling (LDA)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64"/>
            <a:ext cx="9144000" cy="31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 b="13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https://beta.rstudioconnect.com/ghthomas/Twitter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25 at 11.53.46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616129"/>
            <a:ext cx="8115300" cy="41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8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Text_Analysis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repository. </a:t>
            </a:r>
          </a:p>
        </p:txBody>
      </p:sp>
    </p:spTree>
    <p:extLst>
      <p:ext uri="{BB962C8B-B14F-4D97-AF65-F5344CB8AC3E}">
        <p14:creationId xmlns:p14="http://schemas.microsoft.com/office/powerpoint/2010/main" val="134085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Tassie, Grace, and Adam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variables</a:t>
            </a:r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4" name="Picture 3" descr="Screen Shot 2016-01-29 at 6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371725"/>
            <a:ext cx="685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Dendrograms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29174"/>
            <a:ext cx="3540102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</a:t>
            </a:r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4" name="Shape 13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l="-77915" r="-7791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r, Me </a:t>
            </a:r>
            <a:r>
              <a:rPr lang="en-US" dirty="0" err="1" smtClean="0"/>
              <a:t>Matey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get started!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http://tryr.codeschool.com/levels/1/challenges/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2" y="2490507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14410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“Brussels” on 3/23/16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185" r="-20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66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glyTheme">
  <a:themeElements>
    <a:clrScheme name="RT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DD0031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9AC1D0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uglyTheme.thmx</Template>
  <TotalTime>41395</TotalTime>
  <Words>393</Words>
  <Application>Microsoft Macintosh PowerPoint</Application>
  <PresentationFormat>On-screen Show (4:3)</PresentationFormat>
  <Paragraphs>55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uglyTheme</vt:lpstr>
      <vt:lpstr>R: Basics for Humanists</vt:lpstr>
      <vt:lpstr>The basics</vt:lpstr>
      <vt:lpstr>What is it good for?</vt:lpstr>
      <vt:lpstr>More Uses</vt:lpstr>
      <vt:lpstr>Shakespeare Dendrogram</vt:lpstr>
      <vt:lpstr>r, Me Matey!</vt:lpstr>
      <vt:lpstr>RStudio</vt:lpstr>
      <vt:lpstr>wordclouds</vt:lpstr>
      <vt:lpstr>Twitter: “Brussels” on 3/23/16</vt:lpstr>
      <vt:lpstr>Twitter: “Easter” on 3/26/16</vt:lpstr>
      <vt:lpstr>Why use wordclouds?</vt:lpstr>
      <vt:lpstr>Which witch?</vt:lpstr>
      <vt:lpstr>Shiny!</vt:lpstr>
      <vt:lpstr>GiTHUB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24</cp:revision>
  <dcterms:created xsi:type="dcterms:W3CDTF">2016-01-27T17:35:04Z</dcterms:created>
  <dcterms:modified xsi:type="dcterms:W3CDTF">2016-04-01T12:50:24Z</dcterms:modified>
</cp:coreProperties>
</file>