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ldStandardT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rgbClr val="980000"/>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rgbClr val="980000"/>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buClr>
                <a:srgbClr val="FFFFFF"/>
              </a:buClr>
              <a:defRPr>
                <a:solidFill>
                  <a:srgbClr val="FFFFFF"/>
                </a:solidFill>
              </a:defRPr>
            </a:lvl1pPr>
            <a:lvl2pPr lvl="1">
              <a:spcBef>
                <a:spcPts val="0"/>
              </a:spcBef>
              <a:buClr>
                <a:srgbClr val="980000"/>
              </a:buClr>
              <a:defRPr>
                <a:solidFill>
                  <a:srgbClr val="980000"/>
                </a:solidFill>
              </a:defRPr>
            </a:lvl2pPr>
            <a:lvl3pPr lvl="2">
              <a:spcBef>
                <a:spcPts val="0"/>
              </a:spcBef>
              <a:buClr>
                <a:srgbClr val="980000"/>
              </a:buClr>
              <a:defRPr>
                <a:solidFill>
                  <a:srgbClr val="980000"/>
                </a:solidFill>
              </a:defRPr>
            </a:lvl3pPr>
            <a:lvl4pPr lvl="3">
              <a:spcBef>
                <a:spcPts val="0"/>
              </a:spcBef>
              <a:buClr>
                <a:srgbClr val="980000"/>
              </a:buClr>
              <a:defRPr>
                <a:solidFill>
                  <a:srgbClr val="980000"/>
                </a:solidFill>
              </a:defRPr>
            </a:lvl4pPr>
            <a:lvl5pPr lvl="4">
              <a:spcBef>
                <a:spcPts val="0"/>
              </a:spcBef>
              <a:buClr>
                <a:srgbClr val="980000"/>
              </a:buClr>
              <a:defRPr>
                <a:solidFill>
                  <a:srgbClr val="980000"/>
                </a:solidFill>
              </a:defRPr>
            </a:lvl5pPr>
            <a:lvl6pPr lvl="5">
              <a:spcBef>
                <a:spcPts val="0"/>
              </a:spcBef>
              <a:buClr>
                <a:srgbClr val="980000"/>
              </a:buClr>
              <a:defRPr>
                <a:solidFill>
                  <a:srgbClr val="980000"/>
                </a:solidFill>
              </a:defRPr>
            </a:lvl6pPr>
            <a:lvl7pPr lvl="6">
              <a:spcBef>
                <a:spcPts val="0"/>
              </a:spcBef>
              <a:buClr>
                <a:srgbClr val="980000"/>
              </a:buClr>
              <a:defRPr>
                <a:solidFill>
                  <a:srgbClr val="980000"/>
                </a:solidFill>
              </a:defRPr>
            </a:lvl7pPr>
            <a:lvl8pPr lvl="7">
              <a:spcBef>
                <a:spcPts val="0"/>
              </a:spcBef>
              <a:buClr>
                <a:srgbClr val="980000"/>
              </a:buClr>
              <a:defRPr>
                <a:solidFill>
                  <a:srgbClr val="980000"/>
                </a:solidFill>
              </a:defRPr>
            </a:lvl8pPr>
            <a:lvl9pPr lvl="8">
              <a:spcBef>
                <a:spcPts val="0"/>
              </a:spcBef>
              <a:buClr>
                <a:srgbClr val="980000"/>
              </a:buClr>
              <a:defRPr>
                <a:solidFill>
                  <a:srgbClr val="980000"/>
                </a:solidFill>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rgbClr val="980000"/>
              </a:buClr>
              <a:buSzPct val="100000"/>
              <a:defRPr sz="4200">
                <a:solidFill>
                  <a:srgbClr val="980000"/>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cyberdh/Text_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hyperlink" Target="http://shiny.rstudio.com/gallery/word-clou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10350"/>
            <a:ext cx="8118600" cy="1522800"/>
          </a:xfrm>
          <a:prstGeom prst="rect">
            <a:avLst/>
          </a:prstGeom>
        </p:spPr>
        <p:txBody>
          <a:bodyPr anchorCtr="0" anchor="b" bIns="91425" lIns="91425" rIns="91425" tIns="91425">
            <a:noAutofit/>
          </a:bodyPr>
          <a:lstStyle/>
          <a:p>
            <a:pPr lvl="0" rtl="0" algn="ctr">
              <a:spcBef>
                <a:spcPts val="0"/>
              </a:spcBef>
              <a:buNone/>
            </a:pPr>
            <a:r>
              <a:rPr lang="en" sz="3400"/>
              <a:t>Using R for Text Analysis:</a:t>
            </a:r>
          </a:p>
          <a:p>
            <a:pPr lvl="0" algn="ctr">
              <a:spcBef>
                <a:spcPts val="0"/>
              </a:spcBef>
              <a:buNone/>
            </a:pPr>
            <a:r>
              <a:rPr lang="en" sz="3400"/>
              <a:t>A Github Repo and Tutorial Approach</a:t>
            </a:r>
          </a:p>
        </p:txBody>
      </p:sp>
      <p:sp>
        <p:nvSpPr>
          <p:cNvPr id="60" name="Shape 60"/>
          <p:cNvSpPr txBox="1"/>
          <p:nvPr>
            <p:ph idx="1" type="subTitle"/>
          </p:nvPr>
        </p:nvSpPr>
        <p:spPr>
          <a:xfrm>
            <a:off x="626775" y="3394714"/>
            <a:ext cx="8118600" cy="787500"/>
          </a:xfrm>
          <a:prstGeom prst="rect">
            <a:avLst/>
          </a:prstGeom>
        </p:spPr>
        <p:txBody>
          <a:bodyPr anchorCtr="0" anchor="t" bIns="91425" lIns="91425" rIns="91425" tIns="91425">
            <a:noAutofit/>
          </a:bodyPr>
          <a:lstStyle/>
          <a:p>
            <a:pPr lvl="0" rtl="0" algn="ctr">
              <a:spcBef>
                <a:spcPts val="0"/>
              </a:spcBef>
              <a:buNone/>
            </a:pPr>
            <a:r>
              <a:rPr lang="en"/>
              <a:t>Tassie Gniady @tassietheg </a:t>
            </a:r>
          </a:p>
          <a:p>
            <a:pPr lvl="0" rtl="0" algn="ctr">
              <a:spcBef>
                <a:spcPts val="0"/>
              </a:spcBef>
              <a:buNone/>
            </a:pPr>
            <a:r>
              <a:rPr lang="en"/>
              <a:t>CyberDH Team, Research Technologies, UITS, Indiana University</a:t>
            </a:r>
          </a:p>
          <a:p>
            <a:pPr lvl="0" algn="ctr">
              <a:spcBef>
                <a:spcPts val="0"/>
              </a:spcBef>
              <a:buNone/>
            </a:pPr>
            <a:r>
              <a:rPr lang="en"/>
              <a:t>cyberdh@iu.edu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Why Use this Approach?</a:t>
            </a:r>
          </a:p>
        </p:txBody>
      </p:sp>
      <p:sp>
        <p:nvSpPr>
          <p:cNvPr id="121" name="Shape 121"/>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We believe that researchers who who beyond the black box will be better collaborators with professional statisticians and computer scientists. We don't expect our clients or the users of these scripts to tackle LDA on their own, but we find that giving them agency with these introductory algorithms facilitates onboarding, actually brings up some interesting research questions, and piques their interest to learn more.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KeystoneDH is about love (and other stuff)!</a:t>
            </a:r>
          </a:p>
        </p:txBody>
      </p:sp>
      <p:sp>
        <p:nvSpPr>
          <p:cNvPr id="127" name="Shape 127"/>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6-24 at 10.35.46 AM.png" id="128" name="Shape 128"/>
          <p:cNvPicPr preferRelativeResize="0"/>
          <p:nvPr/>
        </p:nvPicPr>
        <p:blipFill>
          <a:blip r:embed="rId3">
            <a:alphaModFix/>
          </a:blip>
          <a:stretch>
            <a:fillRect/>
          </a:stretch>
        </p:blipFill>
        <p:spPr>
          <a:xfrm>
            <a:off x="2737649" y="1124837"/>
            <a:ext cx="3895299" cy="3490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What is R?</a:t>
            </a:r>
          </a:p>
        </p:txBody>
      </p:sp>
      <p:sp>
        <p:nvSpPr>
          <p:cNvPr id="66" name="Shape 66"/>
          <p:cNvSpPr txBox="1"/>
          <p:nvPr>
            <p:ph idx="1" type="body"/>
          </p:nvPr>
        </p:nvSpPr>
        <p:spPr>
          <a:xfrm>
            <a:off x="311700" y="1171600"/>
            <a:ext cx="8520599" cy="3397200"/>
          </a:xfrm>
          <a:prstGeom prst="rect">
            <a:avLst/>
          </a:prstGeom>
        </p:spPr>
        <p:txBody>
          <a:bodyPr anchorCtr="0" anchor="t" bIns="91425" lIns="91425" rIns="91425" tIns="91425">
            <a:noAutofit/>
          </a:bodyPr>
          <a:lstStyle/>
          <a:p>
            <a:pPr lvl="0" rtl="0">
              <a:spcBef>
                <a:spcPts val="0"/>
              </a:spcBef>
              <a:buNone/>
            </a:pPr>
            <a:r>
              <a:rPr lang="en"/>
              <a:t>R is an open source language used for statistical computing and graphics. Its popularity among statisticians and data miners has risen significantly in recent years. </a:t>
            </a:r>
          </a:p>
          <a:p>
            <a:pPr lvl="0" rtl="0">
              <a:spcBef>
                <a:spcPts val="0"/>
              </a:spcBef>
              <a:buNone/>
            </a:pPr>
            <a:r>
              <a:rPr lang="en"/>
              <a:t>How does this help you? </a:t>
            </a:r>
          </a:p>
          <a:p>
            <a:pPr indent="-228600" lvl="0" marL="457200" rtl="0">
              <a:spcBef>
                <a:spcPts val="0"/>
              </a:spcBef>
            </a:pPr>
            <a:r>
              <a:rPr lang="en"/>
              <a:t>R relies on "packages" to augment the base code and recent additions are of great use to those new to R, including</a:t>
            </a:r>
          </a:p>
          <a:p>
            <a:pPr indent="-228600" lvl="1" marL="914400" rtl="0">
              <a:spcBef>
                <a:spcPts val="0"/>
              </a:spcBef>
            </a:pPr>
            <a:r>
              <a:rPr lang="en"/>
              <a:t>tm (text mining)</a:t>
            </a:r>
          </a:p>
          <a:p>
            <a:pPr indent="-228600" lvl="1" marL="914400" rtl="0">
              <a:spcBef>
                <a:spcPts val="0"/>
              </a:spcBef>
            </a:pPr>
            <a:r>
              <a:rPr lang="en"/>
              <a:t>qdap (bridges qualitative data → quantitative analysis with parsing tools)</a:t>
            </a:r>
          </a:p>
          <a:p>
            <a:pPr indent="-228600" lvl="1" marL="914400" rtl="0">
              <a:spcBef>
                <a:spcPts val="0"/>
              </a:spcBef>
            </a:pPr>
            <a:r>
              <a:rPr lang="en"/>
              <a:t>wordcloud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How do I use R?</a:t>
            </a:r>
          </a:p>
        </p:txBody>
      </p:sp>
      <p:sp>
        <p:nvSpPr>
          <p:cNvPr id="72" name="Shape 72"/>
          <p:cNvSpPr txBox="1"/>
          <p:nvPr>
            <p:ph idx="1" type="body"/>
          </p:nvPr>
        </p:nvSpPr>
        <p:spPr>
          <a:xfrm>
            <a:off x="311700" y="1171600"/>
            <a:ext cx="8520599" cy="3397200"/>
          </a:xfrm>
          <a:prstGeom prst="rect">
            <a:avLst/>
          </a:prstGeom>
        </p:spPr>
        <p:txBody>
          <a:bodyPr anchorCtr="0" anchor="t" bIns="91425" lIns="91425" rIns="91425" tIns="91425">
            <a:noAutofit/>
          </a:bodyPr>
          <a:lstStyle/>
          <a:p>
            <a:pPr lvl="0" rtl="0">
              <a:spcBef>
                <a:spcPts val="0"/>
              </a:spcBef>
              <a:buNone/>
            </a:pPr>
            <a:r>
              <a:rPr lang="en"/>
              <a:t>While R can be used on the command line, RStudio provides a helpful interface.</a:t>
            </a:r>
          </a:p>
          <a:p>
            <a:pPr lvl="0">
              <a:spcBef>
                <a:spcPts val="0"/>
              </a:spcBef>
              <a:buNone/>
            </a:pPr>
            <a:r>
              <a:t/>
            </a:r>
            <a:endParaRPr/>
          </a:p>
        </p:txBody>
      </p:sp>
      <p:pic>
        <p:nvPicPr>
          <p:cNvPr descr="Screen Shot 2015-11-30 at 12.25.47 PM.png" id="73" name="Shape 73"/>
          <p:cNvPicPr preferRelativeResize="0"/>
          <p:nvPr/>
        </p:nvPicPr>
        <p:blipFill>
          <a:blip r:embed="rId3">
            <a:alphaModFix/>
          </a:blip>
          <a:stretch>
            <a:fillRect/>
          </a:stretch>
        </p:blipFill>
        <p:spPr>
          <a:xfrm>
            <a:off x="1619243" y="1572549"/>
            <a:ext cx="5519130" cy="339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Our Approach</a:t>
            </a:r>
          </a:p>
        </p:txBody>
      </p:sp>
      <p:sp>
        <p:nvSpPr>
          <p:cNvPr id="79" name="Shape 79"/>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pPr>
            <a:r>
              <a:rPr lang="en"/>
              <a:t>Begin with easy visualizations, but explain how they can still provide insight (as above)</a:t>
            </a:r>
          </a:p>
          <a:p>
            <a:pPr indent="-228600" lvl="0" marL="457200" rtl="0">
              <a:spcBef>
                <a:spcPts val="0"/>
              </a:spcBef>
            </a:pPr>
            <a:r>
              <a:rPr lang="en"/>
              <a:t>Make all code available on github: </a:t>
            </a:r>
            <a:r>
              <a:rPr lang="en" u="sng">
                <a:solidFill>
                  <a:schemeClr val="hlink"/>
                </a:solidFill>
                <a:hlinkClick r:id="rId3"/>
              </a:rPr>
              <a:t>https://github.com/cyberdh/Text_Analysis</a:t>
            </a:r>
            <a:r>
              <a:rPr lang="en"/>
              <a:t> </a:t>
            </a:r>
          </a:p>
          <a:p>
            <a:pPr indent="-228600" lvl="0" marL="457200" rtl="0">
              <a:spcBef>
                <a:spcPts val="0"/>
              </a:spcBef>
            </a:pPr>
            <a:r>
              <a:rPr lang="en"/>
              <a:t>Provide a tutorial structure that uses</a:t>
            </a:r>
          </a:p>
          <a:p>
            <a:pPr indent="-228600" lvl="1" marL="914400" rtl="0">
              <a:spcBef>
                <a:spcPts val="0"/>
              </a:spcBef>
            </a:pPr>
            <a:r>
              <a:rPr lang="en"/>
              <a:t>A Shiny web app in which the user can explore different parameters of the visualization</a:t>
            </a:r>
          </a:p>
          <a:p>
            <a:pPr indent="-228600" lvl="1" marL="914400" rtl="0">
              <a:spcBef>
                <a:spcPts val="0"/>
              </a:spcBef>
            </a:pPr>
            <a:r>
              <a:rPr lang="en"/>
              <a:t>An RNotebook in which every line of code is fully explained (soon to be dynamic Jupyter Notebooks)</a:t>
            </a:r>
          </a:p>
          <a:p>
            <a:pPr indent="-228600" lvl="1" marL="914400" rtl="0">
              <a:spcBef>
                <a:spcPts val="0"/>
              </a:spcBef>
            </a:pPr>
            <a:r>
              <a:rPr lang="en"/>
              <a:t>An RScript that can be downloaded and modified by the user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R and Literature</a:t>
            </a:r>
          </a:p>
        </p:txBody>
      </p:sp>
      <p:sp>
        <p:nvSpPr>
          <p:cNvPr id="85" name="Shape 85"/>
          <p:cNvSpPr txBox="1"/>
          <p:nvPr>
            <p:ph idx="1" type="body"/>
          </p:nvPr>
        </p:nvSpPr>
        <p:spPr>
          <a:xfrm>
            <a:off x="311700" y="1171600"/>
            <a:ext cx="8520599" cy="3397200"/>
          </a:xfrm>
          <a:prstGeom prst="rect">
            <a:avLst/>
          </a:prstGeom>
        </p:spPr>
        <p:txBody>
          <a:bodyPr anchorCtr="0" anchor="t" bIns="91425" lIns="91425" rIns="91425" tIns="91425">
            <a:noAutofit/>
          </a:bodyPr>
          <a:lstStyle/>
          <a:p>
            <a:pPr lvl="0" rtl="0">
              <a:spcBef>
                <a:spcPts val="0"/>
              </a:spcBef>
              <a:buNone/>
            </a:pPr>
            <a:r>
              <a:rPr lang="en"/>
              <a:t>The CyberDH team has developed a workflow for those new to text analysis.</a:t>
            </a:r>
          </a:p>
          <a:p>
            <a:pPr indent="-228600" lvl="0" marL="457200" rtl="0">
              <a:spcBef>
                <a:spcPts val="0"/>
              </a:spcBef>
              <a:buAutoNum type="arabicPeriod"/>
            </a:pPr>
            <a:r>
              <a:rPr lang="en"/>
              <a:t>Isolate a text with which you are very familiar. In our case, we used </a:t>
            </a:r>
            <a:r>
              <a:rPr i="1" lang="en"/>
              <a:t>Hamlet. </a:t>
            </a:r>
            <a:r>
              <a:rPr lang="en"/>
              <a:t>This does not mean you won't learn something new!</a:t>
            </a:r>
          </a:p>
          <a:p>
            <a:pPr indent="-228600" lvl="0" marL="457200" rtl="0">
              <a:spcBef>
                <a:spcPts val="0"/>
              </a:spcBef>
              <a:buAutoNum type="arabicPeriod"/>
            </a:pPr>
            <a:r>
              <a:rPr lang="en"/>
              <a:t>Once you are confident in the results of the various outputs with this text, build out your corpus to perform some more complicated analysis. In our case, we then looked at the Shakespearean corpus.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Your Expertise: Still Needed</a:t>
            </a:r>
          </a:p>
        </p:txBody>
      </p:sp>
      <p:sp>
        <p:nvSpPr>
          <p:cNvPr id="91" name="Shape 91"/>
          <p:cNvSpPr txBox="1"/>
          <p:nvPr>
            <p:ph idx="1" type="body"/>
          </p:nvPr>
        </p:nvSpPr>
        <p:spPr>
          <a:xfrm>
            <a:off x="311700" y="1171600"/>
            <a:ext cx="8520599"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5-11-30 at 4.30.28 PM.png" id="92" name="Shape 92"/>
          <p:cNvPicPr preferRelativeResize="0"/>
          <p:nvPr/>
        </p:nvPicPr>
        <p:blipFill>
          <a:blip r:embed="rId3">
            <a:alphaModFix/>
          </a:blip>
          <a:stretch>
            <a:fillRect/>
          </a:stretch>
        </p:blipFill>
        <p:spPr>
          <a:xfrm>
            <a:off x="251525" y="1171599"/>
            <a:ext cx="8580774" cy="3241349"/>
          </a:xfrm>
          <a:prstGeom prst="rect">
            <a:avLst/>
          </a:prstGeom>
          <a:noFill/>
          <a:ln>
            <a:noFill/>
          </a:ln>
        </p:spPr>
      </p:pic>
      <p:sp>
        <p:nvSpPr>
          <p:cNvPr id="93" name="Shape 93"/>
          <p:cNvSpPr txBox="1"/>
          <p:nvPr/>
        </p:nvSpPr>
        <p:spPr>
          <a:xfrm>
            <a:off x="251525" y="4526325"/>
            <a:ext cx="5251199" cy="612599"/>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latin typeface="Old Standard TT"/>
                <a:ea typeface="Old Standard TT"/>
                <a:cs typeface="Old Standard TT"/>
                <a:sym typeface="Old Standard TT"/>
                <a:hlinkClick r:id="rId4"/>
              </a:rPr>
              <a:t>http://shiny.rstudio.com/gallery/word-cloud.html</a:t>
            </a:r>
            <a:r>
              <a:rPr lang="en">
                <a:solidFill>
                  <a:srgbClr val="FFFFFF"/>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Voyant: </a:t>
            </a:r>
            <a:r>
              <a:rPr lang="en" sz="2400"/>
              <a:t>Same problem, but not immediately evident.</a:t>
            </a:r>
          </a:p>
        </p:txBody>
      </p:sp>
      <p:sp>
        <p:nvSpPr>
          <p:cNvPr id="99" name="Shape 99"/>
          <p:cNvSpPr txBox="1"/>
          <p:nvPr>
            <p:ph idx="1" type="body"/>
          </p:nvPr>
        </p:nvSpPr>
        <p:spPr>
          <a:xfrm>
            <a:off x="311700" y="1171600"/>
            <a:ext cx="8520599"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5-11-30 at 4.33.54 PM.png" id="100" name="Shape 100"/>
          <p:cNvPicPr preferRelativeResize="0"/>
          <p:nvPr/>
        </p:nvPicPr>
        <p:blipFill>
          <a:blip r:embed="rId3">
            <a:alphaModFix/>
          </a:blip>
          <a:stretch>
            <a:fillRect/>
          </a:stretch>
        </p:blipFill>
        <p:spPr>
          <a:xfrm>
            <a:off x="311700" y="1179500"/>
            <a:ext cx="3533775" cy="3381375"/>
          </a:xfrm>
          <a:prstGeom prst="rect">
            <a:avLst/>
          </a:prstGeom>
          <a:noFill/>
          <a:ln>
            <a:noFill/>
          </a:ln>
        </p:spPr>
      </p:pic>
      <p:pic>
        <p:nvPicPr>
          <p:cNvPr descr="Screen Shot 2015-11-30 at 4.38.45 PM.png" id="101" name="Shape 101"/>
          <p:cNvPicPr preferRelativeResize="0"/>
          <p:nvPr/>
        </p:nvPicPr>
        <p:blipFill>
          <a:blip r:embed="rId4">
            <a:alphaModFix/>
          </a:blip>
          <a:stretch>
            <a:fillRect/>
          </a:stretch>
        </p:blipFill>
        <p:spPr>
          <a:xfrm>
            <a:off x="5317562" y="1165225"/>
            <a:ext cx="3514725" cy="34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Voyant vs R Word Cloud with Speakers Removed</a:t>
            </a:r>
          </a:p>
        </p:txBody>
      </p:sp>
      <p:sp>
        <p:nvSpPr>
          <p:cNvPr id="107" name="Shape 107"/>
          <p:cNvSpPr txBox="1"/>
          <p:nvPr>
            <p:ph idx="1" type="body"/>
          </p:nvPr>
        </p:nvSpPr>
        <p:spPr>
          <a:xfrm>
            <a:off x="311700" y="1171600"/>
            <a:ext cx="8520599"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5-11-30 at 4.38.45 PM.png" id="108" name="Shape 108"/>
          <p:cNvPicPr preferRelativeResize="0"/>
          <p:nvPr/>
        </p:nvPicPr>
        <p:blipFill>
          <a:blip r:embed="rId3">
            <a:alphaModFix/>
          </a:blip>
          <a:stretch>
            <a:fillRect/>
          </a:stretch>
        </p:blipFill>
        <p:spPr>
          <a:xfrm>
            <a:off x="618937" y="1165225"/>
            <a:ext cx="3514725" cy="3409950"/>
          </a:xfrm>
          <a:prstGeom prst="rect">
            <a:avLst/>
          </a:prstGeom>
          <a:noFill/>
          <a:ln>
            <a:noFill/>
          </a:ln>
        </p:spPr>
      </p:pic>
      <p:pic>
        <p:nvPicPr>
          <p:cNvPr descr="Screen Shot 2016-06-23 at 8.19.36 PM.png" id="109" name="Shape 109"/>
          <p:cNvPicPr preferRelativeResize="0"/>
          <p:nvPr/>
        </p:nvPicPr>
        <p:blipFill>
          <a:blip r:embed="rId4">
            <a:alphaModFix/>
          </a:blip>
          <a:stretch>
            <a:fillRect/>
          </a:stretch>
        </p:blipFill>
        <p:spPr>
          <a:xfrm>
            <a:off x="5044475" y="1155907"/>
            <a:ext cx="3514725" cy="34285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Let's follow a typical progression</a:t>
            </a:r>
          </a:p>
        </p:txBody>
      </p:sp>
      <p:sp>
        <p:nvSpPr>
          <p:cNvPr id="115" name="Shape 115"/>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We'll take a turn toward contemporary events and use twitter data culled last week in the wake of the shooting at the Pulse Nightclub in Orlando, Florida.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