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72" r:id="rId4"/>
    <p:sldId id="261" r:id="rId5"/>
    <p:sldId id="257" r:id="rId6"/>
    <p:sldId id="263" r:id="rId7"/>
    <p:sldId id="268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yberdh@i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side-r.org/howto/mining-twitter-airline-consumer-senti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ic.edu/~liub/FBS/sentiment-analysi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</a:t>
            </a:r>
            <a:br>
              <a:rPr lang="en-US" dirty="0" smtClean="0"/>
            </a:br>
            <a:r>
              <a:rPr lang="en-US" dirty="0" smtClean="0"/>
              <a:t>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Tassie Gniady</a:t>
            </a:r>
          </a:p>
          <a:p>
            <a:r>
              <a:rPr lang="en-US" dirty="0" smtClean="0"/>
              <a:t>Grace Thomas</a:t>
            </a:r>
          </a:p>
          <a:p>
            <a:r>
              <a:rPr lang="en-US" dirty="0" err="1" smtClean="0"/>
              <a:t>CyberDH</a:t>
            </a:r>
            <a:endParaRPr lang="en-US" dirty="0" smtClean="0"/>
          </a:p>
          <a:p>
            <a:r>
              <a:rPr lang="en-US" dirty="0" smtClean="0"/>
              <a:t>Research Technologies, UITS, Indiana University</a:t>
            </a:r>
          </a:p>
          <a:p>
            <a:r>
              <a:rPr lang="en-US" dirty="0" err="1" smtClean="0"/>
              <a:t>cyberdh@iu.edu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would like to discuss further options with R, such as clustering, LDA, or need more help with the scripts we’ve gone over, please make an appointment!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cyberdh@iu.edu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0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Sentiment analysis is also known as opinion mining—it is used to extract subjective information from text.</a:t>
            </a:r>
          </a:p>
          <a:p>
            <a:r>
              <a:rPr lang="en-US" dirty="0" smtClean="0"/>
              <a:t>The word “subjective” is exactly why sentiment analysis can be difficult, though. </a:t>
            </a:r>
          </a:p>
          <a:p>
            <a:pPr lvl="1"/>
            <a:r>
              <a:rPr lang="en-US" dirty="0" smtClean="0"/>
              <a:t>“I love chocolate ice cream as much as I love the sound of nails on a chalkboard.”</a:t>
            </a:r>
          </a:p>
          <a:p>
            <a:pPr lvl="1"/>
            <a:r>
              <a:rPr lang="en-US" dirty="0" smtClean="0"/>
              <a:t>“I hated nothing about that movie! Nothing!”</a:t>
            </a:r>
          </a:p>
          <a:p>
            <a:r>
              <a:rPr lang="en-US" dirty="0" smtClean="0"/>
              <a:t>Let’s not even get started with </a:t>
            </a:r>
            <a:r>
              <a:rPr lang="en-US" dirty="0" err="1" smtClean="0"/>
              <a:t>emojis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miley Face 3"/>
          <p:cNvSpPr/>
          <p:nvPr/>
        </p:nvSpPr>
        <p:spPr>
          <a:xfrm>
            <a:off x="3316941" y="5528235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0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 script was adapted </a:t>
            </a:r>
            <a:r>
              <a:rPr lang="en-US" dirty="0"/>
              <a:t>from Jeffrey Breen’s tutorial “Mining Twitter for Airline Consumer </a:t>
            </a:r>
            <a:r>
              <a:rPr lang="en-US" dirty="0" smtClean="0"/>
              <a:t>Sentiment.” </a:t>
            </a:r>
            <a:r>
              <a:rPr lang="en-US" dirty="0"/>
              <a:t>Breen developed this is </a:t>
            </a:r>
            <a:r>
              <a:rPr lang="en-US" dirty="0" smtClean="0"/>
              <a:t>simple </a:t>
            </a:r>
            <a:r>
              <a:rPr lang="en-US" dirty="0"/>
              <a:t>algorithm to show how data can be easily extracted and quickly synthesized.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://www.inside-r.org/howto/mining-twitter-airline-consumer-</a:t>
            </a:r>
            <a:r>
              <a:rPr lang="en-US" dirty="0" smtClean="0">
                <a:hlinkClick r:id="rId2"/>
              </a:rPr>
              <a:t>sentiment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6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5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 data (in this case twitter has been mined for you and saved into .</a:t>
            </a:r>
            <a:r>
              <a:rPr lang="en-US" dirty="0" err="1" smtClean="0"/>
              <a:t>Rdata</a:t>
            </a:r>
            <a:r>
              <a:rPr lang="en-US" dirty="0" smtClean="0"/>
              <a:t> files)</a:t>
            </a:r>
          </a:p>
          <a:p>
            <a:r>
              <a:rPr lang="en-US" dirty="0" smtClean="0"/>
              <a:t>Load and inspect data</a:t>
            </a:r>
          </a:p>
          <a:p>
            <a:r>
              <a:rPr lang="en-US" dirty="0" smtClean="0"/>
              <a:t>Extract text</a:t>
            </a:r>
          </a:p>
          <a:p>
            <a:r>
              <a:rPr lang="en-US" dirty="0" smtClean="0"/>
              <a:t>Load opinion lexicons</a:t>
            </a:r>
          </a:p>
          <a:p>
            <a:r>
              <a:rPr lang="en-US" dirty="0" smtClean="0"/>
              <a:t>Implement algorithm</a:t>
            </a:r>
          </a:p>
          <a:p>
            <a:pPr lvl="1"/>
            <a:r>
              <a:rPr lang="en-US" dirty="0" smtClean="0"/>
              <a:t>Test algorithm with sample data first</a:t>
            </a:r>
          </a:p>
          <a:p>
            <a:r>
              <a:rPr lang="en-US" dirty="0" smtClean="0"/>
              <a:t>Score twitter data using algorithm</a:t>
            </a:r>
          </a:p>
          <a:p>
            <a:r>
              <a:rPr lang="en-US" dirty="0" smtClean="0"/>
              <a:t>Graph the result of scoring</a:t>
            </a:r>
          </a:p>
        </p:txBody>
      </p:sp>
    </p:spTree>
    <p:extLst>
      <p:ext uri="{BB962C8B-B14F-4D97-AF65-F5344CB8AC3E}">
        <p14:creationId xmlns:p14="http://schemas.microsoft.com/office/powerpoint/2010/main" val="343187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4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used </a:t>
            </a:r>
            <a:r>
              <a:rPr lang="en-US" dirty="0" err="1" smtClean="0"/>
              <a:t>TwitteR</a:t>
            </a:r>
            <a:endParaRPr lang="en-US" dirty="0" smtClean="0"/>
          </a:p>
          <a:p>
            <a:r>
              <a:rPr lang="en-US" sz="1900" dirty="0" err="1" smtClean="0"/>
              <a:t>cruz.tweets</a:t>
            </a:r>
            <a:r>
              <a:rPr lang="en-US" sz="1900" dirty="0" smtClean="0"/>
              <a:t> = </a:t>
            </a:r>
            <a:r>
              <a:rPr lang="en-US" sz="1900" dirty="0" err="1" smtClean="0"/>
              <a:t>searchTwitter</a:t>
            </a:r>
            <a:r>
              <a:rPr lang="en-US" sz="1900" dirty="0" smtClean="0"/>
              <a:t>('@</a:t>
            </a:r>
            <a:r>
              <a:rPr lang="en-US" sz="1900" dirty="0" err="1" smtClean="0"/>
              <a:t>tedcruz</a:t>
            </a:r>
            <a:r>
              <a:rPr lang="en-US" sz="1900" dirty="0" smtClean="0"/>
              <a:t>', n=4000, since="2016-02-02", until="2016-02-03")</a:t>
            </a:r>
          </a:p>
          <a:p>
            <a:r>
              <a:rPr lang="en-US" sz="1900" dirty="0" err="1" smtClean="0"/>
              <a:t>trump.tweets</a:t>
            </a:r>
            <a:r>
              <a:rPr lang="en-US" sz="1900" dirty="0" smtClean="0"/>
              <a:t> = </a:t>
            </a:r>
            <a:r>
              <a:rPr lang="en-US" sz="1900" dirty="0" err="1" smtClean="0"/>
              <a:t>searchTwitter</a:t>
            </a:r>
            <a:r>
              <a:rPr lang="en-US" sz="1900" dirty="0" smtClean="0"/>
              <a:t>('@</a:t>
            </a:r>
            <a:r>
              <a:rPr lang="en-US" sz="1900" dirty="0" err="1" smtClean="0"/>
              <a:t>realDonaldTrump</a:t>
            </a:r>
            <a:r>
              <a:rPr lang="en-US" sz="1900" dirty="0" smtClean="0"/>
              <a:t>', n=4000, since="2016-02-02", until="2016-02-03")</a:t>
            </a:r>
          </a:p>
          <a:p>
            <a:r>
              <a:rPr lang="en-US" sz="1900" dirty="0" err="1" smtClean="0"/>
              <a:t>clinton.tweets</a:t>
            </a:r>
            <a:r>
              <a:rPr lang="en-US" sz="1900" dirty="0" smtClean="0"/>
              <a:t> = </a:t>
            </a:r>
            <a:r>
              <a:rPr lang="en-US" sz="1900" dirty="0" err="1" smtClean="0"/>
              <a:t>searchTwitter</a:t>
            </a:r>
            <a:r>
              <a:rPr lang="en-US" sz="1900" dirty="0" smtClean="0"/>
              <a:t>('@</a:t>
            </a:r>
            <a:r>
              <a:rPr lang="en-US" sz="1900" dirty="0" err="1" smtClean="0"/>
              <a:t>HillaryClinton</a:t>
            </a:r>
            <a:r>
              <a:rPr lang="en-US" sz="1900" dirty="0" smtClean="0"/>
              <a:t>', n=4000, since="2016-02-02", until="2016-02-03")</a:t>
            </a:r>
          </a:p>
          <a:p>
            <a:r>
              <a:rPr lang="en-US" sz="1900" dirty="0" err="1" smtClean="0"/>
              <a:t>sanders.tweets</a:t>
            </a:r>
            <a:r>
              <a:rPr lang="en-US" sz="1900" dirty="0" smtClean="0"/>
              <a:t> = </a:t>
            </a:r>
            <a:r>
              <a:rPr lang="en-US" sz="1900" dirty="0" err="1" smtClean="0"/>
              <a:t>searchTwitter</a:t>
            </a:r>
            <a:r>
              <a:rPr lang="en-US" sz="1900" dirty="0" smtClean="0"/>
              <a:t>('@</a:t>
            </a:r>
            <a:r>
              <a:rPr lang="en-US" sz="1900" dirty="0" err="1" smtClean="0"/>
              <a:t>BernieSanders</a:t>
            </a:r>
            <a:r>
              <a:rPr lang="en-US" sz="1900" dirty="0" smtClean="0"/>
              <a:t>', n=4000, since="2016-02-02", until="2016-02-03”)</a:t>
            </a:r>
          </a:p>
          <a:p>
            <a:r>
              <a:rPr lang="en-US" sz="3000" dirty="0" smtClean="0"/>
              <a:t>First tweets were gathered at 2016-02-02 at 11:59pm GMT going back 4,000 from that time</a:t>
            </a:r>
          </a:p>
        </p:txBody>
      </p:sp>
    </p:spTree>
    <p:extLst>
      <p:ext uri="{BB962C8B-B14F-4D97-AF65-F5344CB8AC3E}">
        <p14:creationId xmlns:p14="http://schemas.microsoft.com/office/powerpoint/2010/main" val="310140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Opinion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lists of positive and negative words to use as a guide for scoring:</a:t>
            </a:r>
          </a:p>
          <a:p>
            <a:pPr marL="0" indent="0">
              <a:buNone/>
            </a:pPr>
            <a:r>
              <a:rPr lang="en-US" dirty="0" smtClean="0"/>
              <a:t>Liu, </a:t>
            </a:r>
            <a:r>
              <a:rPr lang="en-US" dirty="0" err="1" smtClean="0"/>
              <a:t>Minqing</a:t>
            </a:r>
            <a:r>
              <a:rPr lang="en-US" dirty="0" smtClean="0"/>
              <a:t> Hu and </a:t>
            </a:r>
            <a:r>
              <a:rPr lang="en-US" dirty="0" err="1" smtClean="0"/>
              <a:t>Junsheng</a:t>
            </a:r>
            <a:r>
              <a:rPr lang="en-US" dirty="0" smtClean="0"/>
              <a:t> Cheng. "Opinion Observer: Analyzing and Comparing Opinions on the Web." Proceedings of the 14th International World Wide Web conference (WWW-2005), May 10-14, 2005, Chiba, Japan. </a:t>
            </a:r>
            <a:r>
              <a:rPr lang="en-US" dirty="0" smtClean="0">
                <a:hlinkClick r:id="rId2"/>
              </a:rPr>
              <a:t>http://www.cs.uic.edu/~liub/FBS/sentiment-analysis.html</a:t>
            </a:r>
            <a:endParaRPr lang="en-US" dirty="0" smtClean="0"/>
          </a:p>
          <a:p>
            <a:r>
              <a:rPr lang="en-US" dirty="0"/>
              <a:t>Can add words using the combine c() function to ensure the lists have words relevant to your corpus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0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the Algorithm with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written a function to compile and analyze the tweets (more on that in a minute).</a:t>
            </a:r>
          </a:p>
          <a:p>
            <a:r>
              <a:rPr lang="en-US" dirty="0" smtClean="0"/>
              <a:t>Before </a:t>
            </a:r>
            <a:r>
              <a:rPr lang="en-US" dirty="0" smtClean="0"/>
              <a:t>running the algorithm on all 4,000 tweets, lets test it first with these sentences:</a:t>
            </a:r>
          </a:p>
          <a:p>
            <a:r>
              <a:rPr lang="en-US" dirty="0" smtClean="0"/>
              <a:t>“This ice cream is the best! I love this flavor!”</a:t>
            </a:r>
          </a:p>
          <a:p>
            <a:r>
              <a:rPr lang="en-US" dirty="0" smtClean="0"/>
              <a:t>“I am so angry at the terrible weather!”</a:t>
            </a:r>
          </a:p>
          <a:p>
            <a:r>
              <a:rPr lang="en-US" dirty="0" smtClean="0"/>
              <a:t>“Impressed and amazed: you are peerless in your achievement of unparalleled mediocrity.”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4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Scoring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function!</a:t>
            </a:r>
          </a:p>
          <a:p>
            <a:r>
              <a:rPr lang="en-US" dirty="0"/>
              <a:t>One of the great strengths of R is the user's ability to add functions. In fact, many of the functions in R are actually functions of functions. </a:t>
            </a:r>
            <a:endParaRPr lang="en-US" dirty="0" smtClean="0"/>
          </a:p>
          <a:p>
            <a:r>
              <a:rPr lang="en-US" dirty="0" smtClean="0"/>
              <a:t>Let’s look again at the </a:t>
            </a:r>
            <a:r>
              <a:rPr lang="en-US" dirty="0" err="1" smtClean="0"/>
              <a:t>RNotebook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</a:t>
            </a:r>
            <a:r>
              <a:rPr lang="en-US" dirty="0" smtClean="0"/>
              <a:t>Further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trumpertantrum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have a basic sentiment graph, you can use the </a:t>
            </a:r>
            <a:r>
              <a:rPr lang="en-US" dirty="0" err="1" smtClean="0"/>
              <a:t>wordcloud</a:t>
            </a:r>
            <a:r>
              <a:rPr lang="en-US" dirty="0" smtClean="0"/>
              <a:t> script from last week to look at the top words used to get more insight.</a:t>
            </a:r>
          </a:p>
          <a:p>
            <a:endParaRPr lang="en-US" dirty="0"/>
          </a:p>
        </p:txBody>
      </p:sp>
      <p:pic>
        <p:nvPicPr>
          <p:cNvPr id="4" name="Picture 3" descr="Screen Shot 2016-02-05 at 11.3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40" y="3134908"/>
            <a:ext cx="3540297" cy="3633911"/>
          </a:xfrm>
          <a:prstGeom prst="rect">
            <a:avLst/>
          </a:prstGeom>
        </p:spPr>
      </p:pic>
      <p:pic>
        <p:nvPicPr>
          <p:cNvPr id="5" name="Picture 4" descr="Screen Shot 2016-02-05 at 11.3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3361133"/>
            <a:ext cx="4041772" cy="30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67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1491</TotalTime>
  <Words>656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Precedent</vt:lpstr>
      <vt:lpstr>Sentiment Analysis  with R</vt:lpstr>
      <vt:lpstr>What is Sentiment Analysis?</vt:lpstr>
      <vt:lpstr>Source Material</vt:lpstr>
      <vt:lpstr>Overview of process</vt:lpstr>
      <vt:lpstr>Get data</vt:lpstr>
      <vt:lpstr>Load Opinion Lexicons</vt:lpstr>
      <vt:lpstr>Test the Algorithm with Sample Data</vt:lpstr>
      <vt:lpstr>Implement Scoring Algorithm</vt:lpstr>
      <vt:lpstr>Going Further #trumpertantrum!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Gracie Thomas</dc:creator>
  <cp:lastModifiedBy>Tassie Gniady</cp:lastModifiedBy>
  <cp:revision>11</cp:revision>
  <dcterms:created xsi:type="dcterms:W3CDTF">2016-02-04T15:04:24Z</dcterms:created>
  <dcterms:modified xsi:type="dcterms:W3CDTF">2016-02-05T16:40:42Z</dcterms:modified>
</cp:coreProperties>
</file>