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6"/>
  </p:notesMasterIdLst>
  <p:sldIdLst>
    <p:sldId id="268" r:id="rId2"/>
    <p:sldId id="257" r:id="rId3"/>
    <p:sldId id="273" r:id="rId4"/>
    <p:sldId id="265" r:id="rId5"/>
    <p:sldId id="266" r:id="rId6"/>
    <p:sldId id="269" r:id="rId7"/>
    <p:sldId id="259" r:id="rId8"/>
    <p:sldId id="260" r:id="rId9"/>
    <p:sldId id="261" r:id="rId10"/>
    <p:sldId id="262" r:id="rId11"/>
    <p:sldId id="267" r:id="rId12"/>
    <p:sldId id="271" r:id="rId13"/>
    <p:sldId id="27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52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6B7C8-6278-1648-86E2-E384EFF541CE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2836E-75A4-994B-AEEF-8E026C60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5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9D5A79-0C55-9946-8AAC-0DD300C85810}" type="slidenum">
              <a:rPr lang="en-US" sz="1200" i="0"/>
              <a:pPr/>
              <a:t>1</a:t>
            </a:fld>
            <a:endParaRPr lang="en-US" sz="1200" i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This slide-deck uses IU fonts downloaded from:  http://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brand.iu.edu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If the footer does not look right, than you do not have the right fonts installed.  Benton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SansRegular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and Georgia Pro and </a:t>
            </a:r>
            <a:r>
              <a:rPr lang="en-US" baseline="0" smtClean="0">
                <a:ea typeface="ＭＳ Ｐゴシック" charset="0"/>
                <a:cs typeface="ＭＳ Ｐゴシック" charset="0"/>
              </a:rPr>
              <a:t>Salvo Serif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Updated April 2015</a:t>
            </a: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Change PRESENTER’s NAMES and DATE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- EVENT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Welcome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high powered</a:t>
            </a:r>
            <a:r>
              <a:rPr lang="en-US" baseline="0" dirty="0" smtClean="0"/>
              <a:t> for statistics, but we are using it for text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836E-75A4-994B-AEEF-8E026C606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99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836E-75A4-994B-AEEF-8E026C606B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0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2106620" y="2551113"/>
            <a:ext cx="490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4648200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7" y="1763713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5620" y="1014417"/>
            <a:ext cx="8226425" cy="776287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11213"/>
            <a:ext cx="1778000" cy="5080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811213"/>
            <a:ext cx="5181600" cy="508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9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5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3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852613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852613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3"/>
            <a:ext cx="8229600" cy="10366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2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592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3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4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8.jpg"/><Relationship Id="rId21" Type="http://schemas.openxmlformats.org/officeDocument/2006/relationships/image" Target="../media/image9.jpg"/><Relationship Id="rId22" Type="http://schemas.openxmlformats.org/officeDocument/2006/relationships/image" Target="../media/image10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jpg"/><Relationship Id="rId15" Type="http://schemas.openxmlformats.org/officeDocument/2006/relationships/image" Target="../media/image3.jpg"/><Relationship Id="rId16" Type="http://schemas.openxmlformats.org/officeDocument/2006/relationships/image" Target="../media/image4.jpg"/><Relationship Id="rId17" Type="http://schemas.openxmlformats.org/officeDocument/2006/relationships/image" Target="../media/image5.jpg"/><Relationship Id="rId18" Type="http://schemas.openxmlformats.org/officeDocument/2006/relationships/image" Target="../media/image6.jpg"/><Relationship Id="rId19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yberDH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71" y="5969000"/>
            <a:ext cx="485335" cy="6096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" y="1"/>
            <a:ext cx="9143999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1"/>
            <a:ext cx="89154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59690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DD0031"/>
                </a:solidFill>
                <a:latin typeface="BentonSans Regular"/>
                <a:cs typeface="BentonSans Regular"/>
              </a:rPr>
              <a:t>UITS Research Technologies </a:t>
            </a:r>
            <a:endParaRPr lang="en-US" sz="1000" dirty="0">
              <a:latin typeface="BentonSans Regular"/>
              <a:cs typeface="BentonSans Reg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6357699"/>
            <a:ext cx="746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Science           Storage      Computation      Analysis/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Bio/Health   Visualization    Campus         Education/        Grant           </a:t>
            </a:r>
            <a:r>
              <a:rPr lang="en-US" sz="800" i="0" baseline="0" dirty="0" err="1" smtClean="0">
                <a:solidFill>
                  <a:srgbClr val="DD0031"/>
                </a:solidFill>
                <a:latin typeface="Georgia Pro"/>
                <a:cs typeface="Georgia Pro"/>
              </a:rPr>
              <a:t>CyberDH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</a:t>
            </a:r>
            <a:fld id="{20337C90-BB07-AF40-9A2A-0667A84A9B9D}" type="slidenum">
              <a:rPr lang="en-US" sz="800" i="0" baseline="0" smtClean="0">
                <a:solidFill>
                  <a:schemeClr val="tx1"/>
                </a:solidFill>
                <a:latin typeface="Georgia Pro"/>
                <a:cs typeface="Georgia Pro"/>
              </a:rPr>
              <a:t>‹#›</a:t>
            </a:fld>
            <a:r>
              <a:rPr lang="en-US" sz="800" i="0" dirty="0" smtClean="0">
                <a:solidFill>
                  <a:schemeClr val="tx1"/>
                </a:solidFill>
                <a:latin typeface="Georgia Pro"/>
                <a:cs typeface="Georgia Pro"/>
              </a:rPr>
              <a:t/>
            </a:r>
            <a:br>
              <a:rPr lang="en-US" sz="800" i="0" dirty="0" smtClean="0">
                <a:solidFill>
                  <a:schemeClr val="tx1"/>
                </a:solidFill>
                <a:latin typeface="Georgia Pro"/>
                <a:cs typeface="Georgia Pro"/>
              </a:rPr>
            </a:br>
            <a:r>
              <a:rPr lang="en-US" sz="800" i="0" dirty="0" smtClean="0">
                <a:solidFill>
                  <a:srgbClr val="DD0031"/>
                </a:solidFill>
                <a:latin typeface="Georgia Pro"/>
                <a:cs typeface="Georgia Pro"/>
              </a:rPr>
              <a:t>Gateways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             Software                                                        Bridging          Outreach        Support </a:t>
            </a:r>
            <a:endParaRPr lang="en-US" sz="800" i="0" dirty="0">
              <a:solidFill>
                <a:srgbClr val="DD0031"/>
              </a:solidFill>
              <a:latin typeface="Georgia Pro"/>
              <a:cs typeface="Georgia Pro"/>
            </a:endParaRPr>
          </a:p>
        </p:txBody>
      </p:sp>
      <p:pic>
        <p:nvPicPr>
          <p:cNvPr id="13" name="Picture 12" descr="SciGate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6028271"/>
            <a:ext cx="444500" cy="431032"/>
          </a:xfrm>
          <a:prstGeom prst="rect">
            <a:avLst/>
          </a:prstGeom>
        </p:spPr>
      </p:pic>
      <p:pic>
        <p:nvPicPr>
          <p:cNvPr id="14" name="Picture 13" descr="Stor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15956"/>
            <a:ext cx="457200" cy="443345"/>
          </a:xfrm>
          <a:prstGeom prst="rect">
            <a:avLst/>
          </a:prstGeom>
        </p:spPr>
      </p:pic>
      <p:pic>
        <p:nvPicPr>
          <p:cNvPr id="15" name="Picture 14" descr="Compu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6028271"/>
            <a:ext cx="444500" cy="431032"/>
          </a:xfrm>
          <a:prstGeom prst="rect">
            <a:avLst/>
          </a:prstGeom>
        </p:spPr>
      </p:pic>
      <p:pic>
        <p:nvPicPr>
          <p:cNvPr id="16" name="Picture 15" descr="SoftAn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6015956"/>
            <a:ext cx="457200" cy="443345"/>
          </a:xfrm>
          <a:prstGeom prst="rect">
            <a:avLst/>
          </a:prstGeom>
        </p:spPr>
      </p:pic>
      <p:pic>
        <p:nvPicPr>
          <p:cNvPr id="17" name="Picture 16" descr="BioMed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6015956"/>
            <a:ext cx="457200" cy="443345"/>
          </a:xfrm>
          <a:prstGeom prst="rect">
            <a:avLst/>
          </a:prstGeom>
        </p:spPr>
      </p:pic>
      <p:pic>
        <p:nvPicPr>
          <p:cNvPr id="18" name="Picture 17" descr="Visual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4" y="6028271"/>
            <a:ext cx="444501" cy="431032"/>
          </a:xfrm>
          <a:prstGeom prst="rect">
            <a:avLst/>
          </a:prstGeom>
        </p:spPr>
      </p:pic>
      <p:pic>
        <p:nvPicPr>
          <p:cNvPr id="19" name="Picture 18" descr="CampBridg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6015956"/>
            <a:ext cx="457200" cy="443345"/>
          </a:xfrm>
          <a:prstGeom prst="rect">
            <a:avLst/>
          </a:prstGeom>
        </p:spPr>
      </p:pic>
      <p:pic>
        <p:nvPicPr>
          <p:cNvPr id="20" name="Picture 19" descr="EdOut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015956"/>
            <a:ext cx="457200" cy="443345"/>
          </a:xfrm>
          <a:prstGeom prst="rect">
            <a:avLst/>
          </a:prstGeom>
        </p:spPr>
      </p:pic>
      <p:pic>
        <p:nvPicPr>
          <p:cNvPr id="21" name="Picture 20" descr="GrantS.jp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31" y="6025188"/>
            <a:ext cx="447675" cy="4341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D0031"/>
          </a:solidFill>
          <a:latin typeface="BentonSans Regular"/>
          <a:ea typeface="+mj-ea"/>
          <a:cs typeface="BentonSans Regular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BentonSans Regular"/>
          <a:ea typeface="+mn-ea"/>
          <a:cs typeface="BentonSans Regula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eta.rstudioconnect.com/ghthomas/Twitter/" TargetMode="Externa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yberdh/Text_Analysi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yberdh@iu.edu" TargetMode="External"/><Relationship Id="rId3" Type="http://schemas.openxmlformats.org/officeDocument/2006/relationships/hyperlink" Target="https://www.indiana.edu/~cyberd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iu.edu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yberD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749802"/>
            <a:ext cx="749300" cy="941149"/>
          </a:xfrm>
          <a:prstGeom prst="rect">
            <a:avLst/>
          </a:prstGeom>
        </p:spPr>
      </p:pic>
      <p:sp>
        <p:nvSpPr>
          <p:cNvPr id="14339" name="Text Box 7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03200"/>
            <a:ext cx="9144000" cy="2209800"/>
          </a:xfrm>
          <a:noFill/>
        </p:spPr>
        <p:txBody>
          <a:bodyPr/>
          <a:lstStyle/>
          <a:p>
            <a:r>
              <a:rPr lang="en-US" dirty="0" smtClean="0">
                <a:latin typeface="Georgia Pro"/>
                <a:ea typeface="ＭＳ Ｐゴシック" charset="0"/>
                <a:cs typeface="Georgia Pro"/>
              </a:rPr>
              <a:t>R: Basics for Humanists</a:t>
            </a:r>
            <a:endParaRPr lang="en-US" sz="2000" dirty="0">
              <a:solidFill>
                <a:schemeClr val="tx1"/>
              </a:solidFill>
              <a:latin typeface="Georgia Pro"/>
              <a:ea typeface="ＭＳ Ｐゴシック" charset="0"/>
              <a:cs typeface="Georgia Pro"/>
            </a:endParaRPr>
          </a:p>
        </p:txBody>
      </p:sp>
      <p:sp>
        <p:nvSpPr>
          <p:cNvPr id="14340" name="Text Box 10"/>
          <p:cNvSpPr txBox="1">
            <a:spLocks noChangeArrowheads="1"/>
          </p:cNvSpPr>
          <p:nvPr/>
        </p:nvSpPr>
        <p:spPr bwMode="auto">
          <a:xfrm>
            <a:off x="0" y="3530601"/>
            <a:ext cx="9144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Tassie Gniady</a:t>
            </a:r>
          </a:p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UITS Research Technology, Digital Humanities Coordinator for Cyberinfrastructure</a:t>
            </a:r>
          </a:p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Indiana University Pervasive Technology Institute</a:t>
            </a:r>
          </a:p>
          <a:p>
            <a:pPr algn="ctr"/>
            <a:endParaRPr lang="en-US" sz="1600" i="0" dirty="0">
              <a:solidFill>
                <a:schemeClr val="bg1"/>
              </a:solidFill>
              <a:latin typeface="BentonSans Regular"/>
              <a:cs typeface="BentonSans Regular"/>
            </a:endParaRPr>
          </a:p>
          <a:p>
            <a:pPr algn="ctr"/>
            <a:endParaRPr lang="en-US" sz="1600" i="0" dirty="0">
              <a:latin typeface="BentonSans Regular"/>
              <a:cs typeface="BentonSans Regular"/>
            </a:endParaRPr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17" y="5867400"/>
            <a:ext cx="47243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1400" i="0" dirty="0">
              <a:latin typeface="BentonSans Regular"/>
              <a:cs typeface="BentonSans Regular"/>
            </a:endParaRPr>
          </a:p>
          <a:p>
            <a:r>
              <a:rPr lang="en-US" sz="1200" dirty="0" smtClean="0">
                <a:latin typeface="BentonSans Regular"/>
                <a:cs typeface="BentonSans Regular"/>
              </a:rPr>
              <a:t>January 29</a:t>
            </a:r>
            <a:r>
              <a:rPr lang="en-US" sz="1200" i="0" dirty="0" smtClean="0">
                <a:latin typeface="BentonSans Regular"/>
                <a:cs typeface="BentonSans Regular"/>
              </a:rPr>
              <a:t>, 2016</a:t>
            </a:r>
            <a:endParaRPr lang="en-US" sz="1200" i="0" dirty="0">
              <a:latin typeface="BentonSans Regular"/>
              <a:cs typeface="BentonSans Regular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943617" y="5867400"/>
            <a:ext cx="32003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endParaRPr lang="en-US" sz="1200" i="0" dirty="0" smtClean="0">
              <a:latin typeface="BentonSans Regular"/>
              <a:cs typeface="BentonSans Regular"/>
            </a:endParaRPr>
          </a:p>
          <a:p>
            <a:pPr algn="r"/>
            <a:r>
              <a:rPr lang="en-US" sz="1200" i="0" dirty="0" smtClean="0">
                <a:latin typeface="BentonSans Regular"/>
                <a:cs typeface="BentonSans Regular"/>
              </a:rPr>
              <a:t>© Trustees Indiana University 2015</a:t>
            </a:r>
            <a:endParaRPr lang="en-US" sz="1200" i="0" dirty="0">
              <a:latin typeface="BentonSans Regular"/>
              <a:cs typeface="BentonSans Regular"/>
            </a:endParaRPr>
          </a:p>
        </p:txBody>
      </p:sp>
      <p:pic>
        <p:nvPicPr>
          <p:cNvPr id="4" name="Picture 3" descr="SciGa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823692"/>
            <a:ext cx="762000" cy="7389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5562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Science              Storage          Computation         Analysis/</a:t>
            </a:r>
            <a:r>
              <a:rPr lang="en-US" sz="10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Bio/Health      Visualization         Campus              Education/             Grant        </a:t>
            </a: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</a:t>
            </a:r>
            <a:r>
              <a:rPr lang="en-US" sz="1000" i="0" baseline="0" dirty="0" err="1" smtClean="0">
                <a:solidFill>
                  <a:srgbClr val="DD0031"/>
                </a:solidFill>
                <a:latin typeface="Georgia Pro"/>
                <a:cs typeface="Georgia Pro"/>
              </a:rPr>
              <a:t>CyberDH</a:t>
            </a: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</a:t>
            </a:r>
            <a:b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</a:b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Gateways</a:t>
            </a:r>
            <a:r>
              <a:rPr lang="en-US" sz="10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                      Software                                                                       Bridging               Outreach             Support</a:t>
            </a:r>
            <a:endParaRPr lang="en-US" sz="1000" i="0" dirty="0">
              <a:solidFill>
                <a:srgbClr val="DD0031"/>
              </a:solidFill>
              <a:latin typeface="Georgia Pro"/>
              <a:cs typeface="Georgia Pro"/>
            </a:endParaRPr>
          </a:p>
        </p:txBody>
      </p:sp>
      <p:pic>
        <p:nvPicPr>
          <p:cNvPr id="6" name="Picture 5" descr="Sto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792135"/>
            <a:ext cx="794544" cy="770467"/>
          </a:xfrm>
          <a:prstGeom prst="rect">
            <a:avLst/>
          </a:prstGeom>
        </p:spPr>
      </p:pic>
      <p:pic>
        <p:nvPicPr>
          <p:cNvPr id="9" name="Picture 8" descr="Compu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823692"/>
            <a:ext cx="762000" cy="738909"/>
          </a:xfrm>
          <a:prstGeom prst="rect">
            <a:avLst/>
          </a:prstGeom>
        </p:spPr>
      </p:pic>
      <p:pic>
        <p:nvPicPr>
          <p:cNvPr id="10" name="Picture 9" descr="SoftA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851401"/>
            <a:ext cx="794544" cy="770467"/>
          </a:xfrm>
          <a:prstGeom prst="rect">
            <a:avLst/>
          </a:prstGeom>
        </p:spPr>
      </p:pic>
      <p:pic>
        <p:nvPicPr>
          <p:cNvPr id="12" name="Picture 11" descr="BioMed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851401"/>
            <a:ext cx="736600" cy="714280"/>
          </a:xfrm>
          <a:prstGeom prst="rect">
            <a:avLst/>
          </a:prstGeom>
        </p:spPr>
      </p:pic>
      <p:pic>
        <p:nvPicPr>
          <p:cNvPr id="13" name="Picture 12" descr="Visual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792135"/>
            <a:ext cx="794544" cy="770467"/>
          </a:xfrm>
          <a:prstGeom prst="rect">
            <a:avLst/>
          </a:prstGeom>
        </p:spPr>
      </p:pic>
      <p:pic>
        <p:nvPicPr>
          <p:cNvPr id="14" name="Picture 13" descr="CampBridg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851402"/>
            <a:ext cx="812800" cy="788169"/>
          </a:xfrm>
          <a:prstGeom prst="rect">
            <a:avLst/>
          </a:prstGeom>
        </p:spPr>
      </p:pic>
      <p:pic>
        <p:nvPicPr>
          <p:cNvPr id="15" name="Picture 14" descr="EdOut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851401"/>
            <a:ext cx="794544" cy="770467"/>
          </a:xfrm>
          <a:prstGeom prst="rect">
            <a:avLst/>
          </a:prstGeom>
        </p:spPr>
      </p:pic>
      <p:pic>
        <p:nvPicPr>
          <p:cNvPr id="16" name="Picture 15" descr="GrantS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851401"/>
            <a:ext cx="736600" cy="71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6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wordclouds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Topic Modeling (LDA)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01-29 at 6.27.21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9766"/>
            <a:ext cx="9144000" cy="312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witch?</a:t>
            </a:r>
            <a:endParaRPr lang="en-US" dirty="0"/>
          </a:p>
        </p:txBody>
      </p:sp>
      <p:pic>
        <p:nvPicPr>
          <p:cNvPr id="4" name="Content Placeholder 3" descr="Screen Shot 2016-01-29 at 6.31.2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3" b="137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493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https://beta.rstudioconnect.com/ghthomas/Twitter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Shot 2016-04-29 at 1.15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36946"/>
            <a:ext cx="7442200" cy="43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8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>
                <a:hlinkClick r:id="rId3"/>
              </a:rPr>
              <a:t>https://github.com/cyberdh/</a:t>
            </a:r>
            <a:r>
              <a:rPr lang="en-US" dirty="0" smtClean="0">
                <a:hlinkClick r:id="rId3"/>
              </a:rPr>
              <a:t>Text_Analysis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you are unfamiliar or don’t have an account with </a:t>
            </a:r>
            <a:r>
              <a:rPr lang="en-US" dirty="0" err="1" smtClean="0"/>
              <a:t>Github</a:t>
            </a:r>
            <a:r>
              <a:rPr lang="en-US" dirty="0" smtClean="0"/>
              <a:t>, just click “Download Zip,” otherwise fork this repository. </a:t>
            </a:r>
          </a:p>
        </p:txBody>
      </p:sp>
    </p:spTree>
    <p:extLst>
      <p:ext uri="{BB962C8B-B14F-4D97-AF65-F5344CB8AC3E}">
        <p14:creationId xmlns:p14="http://schemas.microsoft.com/office/powerpoint/2010/main" val="134085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you’d like to make an appointment, please email </a:t>
            </a:r>
            <a:r>
              <a:rPr lang="en-US" dirty="0" smtClean="0">
                <a:hlinkClick r:id="rId2"/>
              </a:rPr>
              <a:t>cyberdh@iu.edu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Also, check out </a:t>
            </a:r>
            <a:r>
              <a:rPr lang="en-US" dirty="0"/>
              <a:t>our website: </a:t>
            </a:r>
            <a:r>
              <a:rPr lang="en-US" dirty="0">
                <a:hlinkClick r:id="rId3"/>
              </a:rPr>
              <a:t>https://www.indiana.edu/~cyberdh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for interesting blog posts and written tutorials about R. </a:t>
            </a:r>
          </a:p>
          <a:p>
            <a:pPr marL="0" indent="0">
              <a:buNone/>
            </a:pPr>
            <a:r>
              <a:rPr lang="en-US" dirty="0" smtClean="0"/>
              <a:t>Thank you! </a:t>
            </a:r>
          </a:p>
          <a:p>
            <a:pPr marL="0" indent="0">
              <a:buNone/>
            </a:pPr>
            <a:r>
              <a:rPr lang="en-US" dirty="0" smtClean="0"/>
              <a:t>Tassie, Grace, and Adam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CyberDH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5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an open source language</a:t>
            </a:r>
          </a:p>
          <a:p>
            <a:r>
              <a:rPr lang="en-US" dirty="0" smtClean="0"/>
              <a:t>It uses &lt;- instead of = to assign </a:t>
            </a:r>
            <a:r>
              <a:rPr lang="en-US" dirty="0" smtClean="0"/>
              <a:t>variables unless they are inside functions</a:t>
            </a:r>
            <a:endParaRPr lang="en-US" dirty="0" smtClean="0"/>
          </a:p>
          <a:p>
            <a:r>
              <a:rPr lang="en-US" dirty="0" smtClean="0"/>
              <a:t>It begins counting vector positions at 1, not 0 like many other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sz="2800" b="1" dirty="0" smtClean="0"/>
              <a:t>Web App </a:t>
            </a:r>
            <a:r>
              <a:rPr lang="en-US" sz="2800" b="1" dirty="0" smtClean="0">
                <a:sym typeface="Wingdings"/>
              </a:rPr>
              <a:t> </a:t>
            </a:r>
            <a:r>
              <a:rPr lang="en-US" sz="2800" b="1" dirty="0" err="1" smtClean="0">
                <a:sym typeface="Wingdings"/>
              </a:rPr>
              <a:t>RNotebook</a:t>
            </a:r>
            <a:r>
              <a:rPr lang="en-US" sz="2800" b="1" dirty="0" smtClean="0">
                <a:sym typeface="Wingdings"/>
              </a:rPr>
              <a:t>  </a:t>
            </a:r>
            <a:r>
              <a:rPr lang="en-US" sz="2800" b="1" dirty="0" err="1" smtClean="0">
                <a:sym typeface="Wingdings"/>
              </a:rPr>
              <a:t>RScript</a:t>
            </a:r>
            <a:endParaRPr lang="en-US" sz="2800" b="1" dirty="0" smtClean="0">
              <a:sym typeface="Wingdings"/>
            </a:endParaRPr>
          </a:p>
          <a:p>
            <a:pPr marL="0" indent="0">
              <a:buNone/>
            </a:pPr>
            <a:endParaRPr lang="en-US" sz="2800" b="1" dirty="0">
              <a:sym typeface="Wingdings"/>
            </a:endParaRPr>
          </a:p>
          <a:p>
            <a:r>
              <a:rPr lang="en-US" sz="2800" dirty="0" smtClean="0"/>
              <a:t>the web app provides a lightweight introduction to each method with some adjustable parameters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RNotebook</a:t>
            </a:r>
            <a:r>
              <a:rPr lang="en-US" sz="2800" dirty="0" smtClean="0"/>
              <a:t> is fully annotated code that explains how each line works and why it is included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RScript</a:t>
            </a:r>
            <a:r>
              <a:rPr lang="en-US" sz="2800" dirty="0" smtClean="0"/>
              <a:t> provides a lightly commented scripted for ease of manipulation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891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Developed for statisticians, R is very powerful. While we won’t get to these examples today, here are some of the outputs that you can generate:</a:t>
            </a:r>
          </a:p>
          <a:p>
            <a:r>
              <a:rPr lang="en-US" dirty="0" smtClean="0"/>
              <a:t>Dispersion plots</a:t>
            </a:r>
          </a:p>
          <a:p>
            <a:endParaRPr lang="en-US" dirty="0"/>
          </a:p>
        </p:txBody>
      </p:sp>
      <p:pic>
        <p:nvPicPr>
          <p:cNvPr id="5" name="Picture 4" descr="Screen Shot 2016-04-29 at 1.0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2120901"/>
            <a:ext cx="73406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7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Dendrograms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ronteCluster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2" y="883176"/>
            <a:ext cx="3451753" cy="50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9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Shakespeare </a:t>
            </a:r>
            <a:r>
              <a:rPr lang="en-US" dirty="0" err="1" smtClean="0"/>
              <a:t>Dendrogram</a:t>
            </a:r>
            <a:endParaRPr lang="en-US" dirty="0"/>
          </a:p>
        </p:txBody>
      </p:sp>
      <p:pic>
        <p:nvPicPr>
          <p:cNvPr id="4" name="Shape 135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6000"/>
                    </a14:imgEffect>
                  </a14:imgLayer>
                </a14:imgProps>
              </a:ext>
            </a:extLst>
          </a:blip>
          <a:srcRect r="-7873" b="5527"/>
          <a:stretch/>
        </p:blipFill>
        <p:spPr>
          <a:xfrm>
            <a:off x="2743200" y="685800"/>
            <a:ext cx="3759200" cy="5219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4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never used R before, you also want to download </a:t>
            </a:r>
            <a:r>
              <a:rPr lang="en-US" dirty="0" err="1" smtClean="0"/>
              <a:t>Rstudio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https://www.rstudio.com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or if you have a </a:t>
            </a:r>
            <a:r>
              <a:rPr lang="en-US" dirty="0"/>
              <a:t>Karst account, you can go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://rstudio.iu.edu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 descr="Screen Shot 2016-01-27 at 4.57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72" y="2490509"/>
            <a:ext cx="3898678" cy="276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7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wordclouds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Top 75 Words in </a:t>
            </a:r>
            <a:r>
              <a:rPr lang="en-US" i="1" dirty="0" smtClean="0"/>
              <a:t>Jane Eyre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9" name="Picture 8" descr="Screen Shot 2016-01-28 at 11.15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8" y="1441093"/>
            <a:ext cx="4968875" cy="43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8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Twitter: </a:t>
            </a:r>
            <a:r>
              <a:rPr lang="en-US" dirty="0" smtClean="0"/>
              <a:t>“prince” </a:t>
            </a:r>
            <a:r>
              <a:rPr lang="en-US" dirty="0" smtClean="0"/>
              <a:t>on </a:t>
            </a:r>
            <a:r>
              <a:rPr lang="en-US" dirty="0" smtClean="0"/>
              <a:t>4/29/</a:t>
            </a:r>
            <a:r>
              <a:rPr lang="en-US" dirty="0" smtClean="0"/>
              <a:t>16</a:t>
            </a:r>
            <a:endParaRPr lang="en-US" dirty="0"/>
          </a:p>
        </p:txBody>
      </p:sp>
      <p:pic>
        <p:nvPicPr>
          <p:cNvPr id="7" name="Content Placeholder 6" descr="Screen Shot 2016-04-29 at 12.45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01" r="-314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666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glyTheme">
  <a:themeElements>
    <a:clrScheme name="RT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DD0031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9AC1D0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uglyTheme.thmx</Template>
  <TotalTime>42418</TotalTime>
  <Words>415</Words>
  <Application>Microsoft Macintosh PowerPoint</Application>
  <PresentationFormat>On-screen Show (4:3)</PresentationFormat>
  <Paragraphs>57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uglyTheme</vt:lpstr>
      <vt:lpstr>R: Basics for Humanists</vt:lpstr>
      <vt:lpstr>The basics</vt:lpstr>
      <vt:lpstr>Tutorial Structure</vt:lpstr>
      <vt:lpstr>What is it good for?</vt:lpstr>
      <vt:lpstr>More Uses</vt:lpstr>
      <vt:lpstr>Shakespeare Dendrogram</vt:lpstr>
      <vt:lpstr>RStudio</vt:lpstr>
      <vt:lpstr>wordclouds</vt:lpstr>
      <vt:lpstr>Twitter: “prince” on 4/29/16</vt:lpstr>
      <vt:lpstr>Why use wordclouds?</vt:lpstr>
      <vt:lpstr>Which witch?</vt:lpstr>
      <vt:lpstr>Shiny!</vt:lpstr>
      <vt:lpstr>GiTHUB</vt:lpstr>
      <vt:lpstr>Contact US!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Tassie Gniady</dc:creator>
  <cp:lastModifiedBy>Tassie Gniady</cp:lastModifiedBy>
  <cp:revision>30</cp:revision>
  <dcterms:created xsi:type="dcterms:W3CDTF">2016-01-27T17:35:04Z</dcterms:created>
  <dcterms:modified xsi:type="dcterms:W3CDTF">2016-04-29T17:20:36Z</dcterms:modified>
</cp:coreProperties>
</file>