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62DE984F-C481-4942-AECA-07D3F31361F4}" type="datetimeFigureOut">
              <a:rPr lang="es-ES" smtClean="0"/>
              <a:t>29/10/2019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764832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DE984F-C481-4942-AECA-07D3F31361F4}" type="datetimeFigureOut">
              <a:rPr lang="es-ES" smtClean="0"/>
              <a:t>29/10/2019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23331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DE984F-C481-4942-AECA-07D3F31361F4}" type="datetimeFigureOut">
              <a:rPr lang="es-ES" smtClean="0"/>
              <a:t>29/10/2019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2362321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s-ES" smtClean="0"/>
              <a:t>Haga clic para modificar el estilo de título del patrón</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s-ES" smtClean="0"/>
              <a:t>Editar el estilo de texto del patrón</a:t>
            </a:r>
          </a:p>
        </p:txBody>
      </p:sp>
      <p:sp>
        <p:nvSpPr>
          <p:cNvPr id="2" name="Date Placeholder 1"/>
          <p:cNvSpPr>
            <a:spLocks noGrp="1"/>
          </p:cNvSpPr>
          <p:nvPr>
            <p:ph type="dt" sz="half" idx="10"/>
          </p:nvPr>
        </p:nvSpPr>
        <p:spPr/>
        <p:txBody>
          <a:bodyPr/>
          <a:lstStyle/>
          <a:p>
            <a:fld id="{62DE984F-C481-4942-AECA-07D3F31361F4}" type="datetimeFigureOut">
              <a:rPr lang="es-ES" smtClean="0"/>
              <a:t>29/10/2019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1234075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DE984F-C481-4942-AECA-07D3F31361F4}" type="datetimeFigureOut">
              <a:rPr lang="es-ES" smtClean="0"/>
              <a:t>29/10/2019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3572865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DE984F-C481-4942-AECA-07D3F31361F4}" type="datetimeFigureOut">
              <a:rPr lang="es-ES" smtClean="0"/>
              <a:t>29/10/2019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1062725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2DE984F-C481-4942-AECA-07D3F31361F4}" type="datetimeFigureOut">
              <a:rPr lang="es-ES" smtClean="0"/>
              <a:t>29/10/2019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2222288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62DE984F-C481-4942-AECA-07D3F31361F4}" type="datetimeFigureOut">
              <a:rPr lang="es-ES" smtClean="0"/>
              <a:t>29/10/2019</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205957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2DE984F-C481-4942-AECA-07D3F31361F4}" type="datetimeFigureOut">
              <a:rPr lang="es-ES" smtClean="0"/>
              <a:t>29/10/2019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2275659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2DE984F-C481-4942-AECA-07D3F31361F4}" type="datetimeFigureOut">
              <a:rPr lang="es-ES" smtClean="0"/>
              <a:t>29/10/2019</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4265877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2DE984F-C481-4942-AECA-07D3F31361F4}" type="datetimeFigureOut">
              <a:rPr lang="es-ES" smtClean="0"/>
              <a:t>29/10/2019</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1867979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DE984F-C481-4942-AECA-07D3F31361F4}" type="datetimeFigureOut">
              <a:rPr lang="es-ES" smtClean="0"/>
              <a:t>29/10/2019</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3700735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62DE984F-C481-4942-AECA-07D3F31361F4}" type="datetimeFigureOut">
              <a:rPr lang="es-ES" smtClean="0"/>
              <a:t>29/10/2019</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383527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s-ES" smtClean="0"/>
              <a:t>Haga clic para modificar el estilo de título del patrón</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3885810" y="6041362"/>
            <a:ext cx="976879" cy="365125"/>
          </a:xfrm>
        </p:spPr>
        <p:txBody>
          <a:bodyPr/>
          <a:lstStyle/>
          <a:p>
            <a:fld id="{62DE984F-C481-4942-AECA-07D3F31361F4}" type="datetimeFigureOut">
              <a:rPr lang="es-ES" smtClean="0"/>
              <a:t>29/10/2019</a:t>
            </a:fld>
            <a:endParaRPr lang="es-ES"/>
          </a:p>
        </p:txBody>
      </p:sp>
      <p:sp>
        <p:nvSpPr>
          <p:cNvPr id="6" name="Footer Placeholder 5"/>
          <p:cNvSpPr>
            <a:spLocks noGrp="1"/>
          </p:cNvSpPr>
          <p:nvPr>
            <p:ph type="ftr" sz="quarter" idx="11"/>
          </p:nvPr>
        </p:nvSpPr>
        <p:spPr>
          <a:xfrm>
            <a:off x="590396" y="6041362"/>
            <a:ext cx="3295413" cy="365125"/>
          </a:xfrm>
        </p:spPr>
        <p:txBody>
          <a:bodyPr/>
          <a:lstStyle/>
          <a:p>
            <a:endParaRPr lang="es-ES"/>
          </a:p>
        </p:txBody>
      </p:sp>
      <p:sp>
        <p:nvSpPr>
          <p:cNvPr id="7" name="Slide Number Placeholder 6"/>
          <p:cNvSpPr>
            <a:spLocks noGrp="1"/>
          </p:cNvSpPr>
          <p:nvPr>
            <p:ph type="sldNum" sz="quarter" idx="12"/>
          </p:nvPr>
        </p:nvSpPr>
        <p:spPr>
          <a:xfrm>
            <a:off x="4862689" y="5915888"/>
            <a:ext cx="1062155" cy="490599"/>
          </a:xfrm>
        </p:spPr>
        <p:txBody>
          <a:bodyPr/>
          <a:lstStyle/>
          <a:p>
            <a:fld id="{DB55131B-9EC1-4031-85DA-705667871736}" type="slidenum">
              <a:rPr lang="es-ES" smtClean="0"/>
              <a:t>‹Nº›</a:t>
            </a:fld>
            <a:endParaRPr lang="es-ES"/>
          </a:p>
        </p:txBody>
      </p:sp>
    </p:spTree>
    <p:extLst>
      <p:ext uri="{BB962C8B-B14F-4D97-AF65-F5344CB8AC3E}">
        <p14:creationId xmlns:p14="http://schemas.microsoft.com/office/powerpoint/2010/main" val="3967816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s-E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62DE984F-C481-4942-AECA-07D3F31361F4}" type="datetimeFigureOut">
              <a:rPr lang="es-ES" smtClean="0"/>
              <a:t>29/10/2019</a:t>
            </a:fld>
            <a:endParaRPr lang="es-E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B55131B-9EC1-4031-85DA-705667871736}" type="slidenum">
              <a:rPr lang="es-ES" smtClean="0"/>
              <a:t>‹Nº›</a:t>
            </a:fld>
            <a:endParaRPr lang="es-ES"/>
          </a:p>
        </p:txBody>
      </p:sp>
    </p:spTree>
    <p:extLst>
      <p:ext uri="{BB962C8B-B14F-4D97-AF65-F5344CB8AC3E}">
        <p14:creationId xmlns:p14="http://schemas.microsoft.com/office/powerpoint/2010/main" val="2751289888"/>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n relacionad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0491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82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Índice</a:t>
            </a:r>
            <a:endParaRPr lang="es-ES" dirty="0"/>
          </a:p>
        </p:txBody>
      </p:sp>
      <p:sp>
        <p:nvSpPr>
          <p:cNvPr id="3" name="Marcador de contenido 2"/>
          <p:cNvSpPr>
            <a:spLocks noGrp="1"/>
          </p:cNvSpPr>
          <p:nvPr>
            <p:ph idx="1"/>
          </p:nvPr>
        </p:nvSpPr>
        <p:spPr/>
        <p:txBody>
          <a:bodyPr/>
          <a:lstStyle/>
          <a:p>
            <a:endParaRPr lang="es-ES" dirty="0"/>
          </a:p>
        </p:txBody>
      </p:sp>
    </p:spTree>
    <p:extLst>
      <p:ext uri="{BB962C8B-B14F-4D97-AF65-F5344CB8AC3E}">
        <p14:creationId xmlns:p14="http://schemas.microsoft.com/office/powerpoint/2010/main" val="429145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2" name="Picture 14" descr="Resultado de imagen de bi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801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a:xfrm>
            <a:off x="835190" y="0"/>
            <a:ext cx="10515600" cy="1325563"/>
          </a:xfrm>
        </p:spPr>
        <p:txBody>
          <a:bodyPr>
            <a:normAutofit/>
          </a:bodyPr>
          <a:lstStyle/>
          <a:p>
            <a:pPr algn="ctr"/>
            <a:r>
              <a:rPr lang="es-ES" sz="8000" b="1" dirty="0" smtClean="0">
                <a:solidFill>
                  <a:srgbClr val="92D050"/>
                </a:solidFill>
                <a:latin typeface="Bahnschrift Condensed" panose="020B0502040204020203" pitchFamily="34" charset="0"/>
              </a:rPr>
              <a:t>LA BIOS</a:t>
            </a:r>
            <a:endParaRPr lang="es-ES" sz="8000" b="1" dirty="0">
              <a:solidFill>
                <a:srgbClr val="92D050"/>
              </a:solidFill>
              <a:latin typeface="Bahnschrift Condensed" panose="020B0502040204020203" pitchFamily="34" charset="0"/>
            </a:endParaRPr>
          </a:p>
        </p:txBody>
      </p:sp>
    </p:spTree>
    <p:extLst>
      <p:ext uri="{BB962C8B-B14F-4D97-AF65-F5344CB8AC3E}">
        <p14:creationId xmlns:p14="http://schemas.microsoft.com/office/powerpoint/2010/main" val="353045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es y para qué se utiliza la BIOS?</a:t>
            </a:r>
            <a:endParaRPr lang="es-ES" dirty="0"/>
          </a:p>
        </p:txBody>
      </p:sp>
      <p:sp>
        <p:nvSpPr>
          <p:cNvPr id="3" name="Marcador de contenido 2"/>
          <p:cNvSpPr>
            <a:spLocks noGrp="1"/>
          </p:cNvSpPr>
          <p:nvPr>
            <p:ph idx="1"/>
          </p:nvPr>
        </p:nvSpPr>
        <p:spPr>
          <a:xfrm>
            <a:off x="827424" y="932413"/>
            <a:ext cx="10554574" cy="3636511"/>
          </a:xfrm>
        </p:spPr>
        <p:txBody>
          <a:bodyPr/>
          <a:lstStyle/>
          <a:p>
            <a:pPr marL="0" indent="0">
              <a:buNone/>
            </a:pPr>
            <a:r>
              <a:rPr lang="es-ES" b="1" dirty="0">
                <a:latin typeface="Sans"/>
              </a:rPr>
              <a:t>La BIOS es el elemento fundamental del arranque de cualquier PC</a:t>
            </a:r>
            <a:r>
              <a:rPr lang="es-ES" dirty="0">
                <a:latin typeface="Sans"/>
              </a:rPr>
              <a:t>, es un chip que viene soldado a la placa base y posee una pila que tiene una duración de unos cinco años</a:t>
            </a:r>
            <a:r>
              <a:rPr lang="es-ES" dirty="0" smtClean="0">
                <a:latin typeface="Sans"/>
              </a:rPr>
              <a:t>.</a:t>
            </a:r>
            <a:r>
              <a:rPr lang="es-ES" dirty="0" smtClean="0">
                <a:latin typeface="Sans"/>
              </a:rPr>
              <a:t> Se encarga de </a:t>
            </a:r>
            <a:r>
              <a:rPr lang="es-ES" i="0" dirty="0" smtClean="0">
                <a:effectLst/>
                <a:latin typeface="Sans"/>
              </a:rPr>
              <a:t>localizar y reconocer todos los dispositivos necesarios para cargar el </a:t>
            </a:r>
            <a:r>
              <a:rPr lang="es-ES" i="0" u="none" strike="noStrike" dirty="0" smtClean="0">
                <a:effectLst/>
                <a:latin typeface="Sans"/>
              </a:rPr>
              <a:t>sistema operativo</a:t>
            </a:r>
            <a:r>
              <a:rPr lang="es-ES" i="0" dirty="0" smtClean="0">
                <a:effectLst/>
                <a:latin typeface="Sans"/>
              </a:rPr>
              <a:t> en la </a:t>
            </a:r>
            <a:r>
              <a:rPr lang="es-ES" i="0" u="none" strike="noStrike" dirty="0" smtClean="0">
                <a:effectLst/>
                <a:latin typeface="Sans"/>
              </a:rPr>
              <a:t>memoria principal.</a:t>
            </a:r>
            <a:endParaRPr lang="es-ES" dirty="0" smtClean="0">
              <a:latin typeface="Sans"/>
            </a:endParaRPr>
          </a:p>
        </p:txBody>
      </p:sp>
      <p:pic>
        <p:nvPicPr>
          <p:cNvPr id="3076" name="Picture 4" descr="Resultado de imagen de bios c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514" y="3291840"/>
            <a:ext cx="3802211" cy="3165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468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 que tiene usar una la BIOS</a:t>
            </a:r>
            <a:endParaRPr lang="es-ES" dirty="0"/>
          </a:p>
        </p:txBody>
      </p:sp>
      <p:sp>
        <p:nvSpPr>
          <p:cNvPr id="3" name="Marcador de contenido 2"/>
          <p:cNvSpPr>
            <a:spLocks noGrp="1"/>
          </p:cNvSpPr>
          <p:nvPr>
            <p:ph idx="1"/>
          </p:nvPr>
        </p:nvSpPr>
        <p:spPr>
          <a:xfrm>
            <a:off x="463427" y="2428027"/>
            <a:ext cx="11265143" cy="3881333"/>
          </a:xfrm>
        </p:spPr>
        <p:txBody>
          <a:bodyPr>
            <a:normAutofit/>
          </a:bodyPr>
          <a:lstStyle/>
          <a:p>
            <a:pPr marL="0" indent="0">
              <a:buNone/>
            </a:pPr>
            <a:r>
              <a:rPr lang="es-ES" dirty="0" smtClean="0"/>
              <a:t>Usar la BIOS trae unas ventajas específicas que son las siguientes:</a:t>
            </a:r>
          </a:p>
          <a:p>
            <a:r>
              <a:rPr lang="es-ES" dirty="0" smtClean="0"/>
              <a:t>Evita </a:t>
            </a:r>
            <a:r>
              <a:rPr lang="es-ES" dirty="0"/>
              <a:t>las limitaciones de dirección de </a:t>
            </a:r>
            <a:r>
              <a:rPr lang="es-ES" b="1" dirty="0"/>
              <a:t>ROM</a:t>
            </a:r>
            <a:r>
              <a:rPr lang="es-ES" dirty="0"/>
              <a:t> de opción de </a:t>
            </a:r>
            <a:r>
              <a:rPr lang="es-ES" b="1" dirty="0" err="1" smtClean="0"/>
              <a:t>Legacy</a:t>
            </a:r>
            <a:r>
              <a:rPr lang="es-ES" b="1" dirty="0" smtClean="0"/>
              <a:t>.</a:t>
            </a:r>
            <a:r>
              <a:rPr lang="es-ES" dirty="0" smtClean="0"/>
              <a:t> </a:t>
            </a:r>
          </a:p>
          <a:p>
            <a:r>
              <a:rPr lang="es-ES" dirty="0" smtClean="0"/>
              <a:t>Admite </a:t>
            </a:r>
            <a:r>
              <a:rPr lang="es-ES" dirty="0"/>
              <a:t>las particiones de inicio del sistema operativo que superan los 2 terabytes (2 TB) de tamaño</a:t>
            </a:r>
            <a:r>
              <a:rPr lang="es-ES" dirty="0" smtClean="0"/>
              <a:t>.</a:t>
            </a:r>
          </a:p>
          <a:p>
            <a:r>
              <a:rPr lang="es-ES" dirty="0" smtClean="0"/>
              <a:t> </a:t>
            </a:r>
            <a:r>
              <a:rPr lang="es-ES" dirty="0"/>
              <a:t>Las utilidades de configuración de dispositivos </a:t>
            </a:r>
            <a:r>
              <a:rPr lang="es-ES" dirty="0" err="1"/>
              <a:t>PCIe</a:t>
            </a:r>
            <a:r>
              <a:rPr lang="es-ES" dirty="0"/>
              <a:t> están integradas con los menús de la utilidad de configuración</a:t>
            </a:r>
            <a:r>
              <a:rPr lang="es-ES" dirty="0" smtClean="0"/>
              <a:t>.</a:t>
            </a:r>
          </a:p>
          <a:p>
            <a:r>
              <a:rPr lang="es-ES" dirty="0" smtClean="0"/>
              <a:t> </a:t>
            </a:r>
            <a:r>
              <a:rPr lang="es-ES" dirty="0"/>
              <a:t>Las imágenes de inicio del sistema operativo aparecen en la lista de inicio como entidades etiquetadas, por ejemplo, etiqueta del gestor de inicio de Windows contra etiquetas de dispositivos sin formato</a:t>
            </a:r>
            <a:r>
              <a:rPr lang="es-ES" dirty="0" smtClean="0"/>
              <a:t>.</a:t>
            </a:r>
          </a:p>
        </p:txBody>
      </p:sp>
    </p:spTree>
    <p:extLst>
      <p:ext uri="{BB962C8B-B14F-4D97-AF65-F5344CB8AC3E}">
        <p14:creationId xmlns:p14="http://schemas.microsoft.com/office/powerpoint/2010/main" val="1370121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Desventajas de usar la BIOS</a:t>
            </a:r>
            <a:endParaRPr lang="es-ES" dirty="0"/>
          </a:p>
        </p:txBody>
      </p:sp>
      <p:sp>
        <p:nvSpPr>
          <p:cNvPr id="3" name="Marcador de contenido 2"/>
          <p:cNvSpPr>
            <a:spLocks noGrp="1"/>
          </p:cNvSpPr>
          <p:nvPr>
            <p:ph idx="1"/>
          </p:nvPr>
        </p:nvSpPr>
        <p:spPr>
          <a:xfrm>
            <a:off x="571500" y="2222287"/>
            <a:ext cx="11132820" cy="3881333"/>
          </a:xfrm>
        </p:spPr>
        <p:txBody>
          <a:bodyPr/>
          <a:lstStyle/>
          <a:p>
            <a:pPr marL="0" indent="0">
              <a:buNone/>
            </a:pPr>
            <a:r>
              <a:rPr lang="es-ES" dirty="0" smtClean="0"/>
              <a:t>Al igual de lo que he dicho anteriormente también trae una serie de desventajas el hecho de usar la BIOS que son:</a:t>
            </a:r>
          </a:p>
          <a:p>
            <a:r>
              <a:rPr lang="es-ES" dirty="0" smtClean="0"/>
              <a:t>Este </a:t>
            </a:r>
            <a:r>
              <a:rPr lang="es-ES" b="1" dirty="0" smtClean="0"/>
              <a:t>firmware</a:t>
            </a:r>
            <a:r>
              <a:rPr lang="es-ES" dirty="0" smtClean="0"/>
              <a:t> se mantiene </a:t>
            </a:r>
            <a:r>
              <a:rPr lang="es-ES" dirty="0"/>
              <a:t>prácticamente fiel a su estructura que lucía a principios de los 80.Incluso los microprocesadores más modernos de 64 bits de doble </a:t>
            </a:r>
            <a:r>
              <a:rPr lang="es-ES" dirty="0" smtClean="0"/>
              <a:t>núcleo funcionan </a:t>
            </a:r>
            <a:r>
              <a:rPr lang="es-ES" dirty="0"/>
              <a:t>en </a:t>
            </a:r>
            <a:r>
              <a:rPr lang="es-ES" b="1" dirty="0"/>
              <a:t>modo real de 16 bits </a:t>
            </a:r>
            <a:r>
              <a:rPr lang="es-ES" dirty="0"/>
              <a:t>cuando encendemos el PC, emulando </a:t>
            </a:r>
            <a:r>
              <a:rPr lang="es-ES" dirty="0" smtClean="0"/>
              <a:t>al procesador </a:t>
            </a:r>
            <a:r>
              <a:rPr lang="es-ES" dirty="0"/>
              <a:t>Intel 8086 de </a:t>
            </a:r>
            <a:r>
              <a:rPr lang="es-ES" b="1" dirty="0"/>
              <a:t>1978</a:t>
            </a:r>
            <a:r>
              <a:rPr lang="es-ES" dirty="0" smtClean="0"/>
              <a:t>.</a:t>
            </a:r>
          </a:p>
          <a:p>
            <a:r>
              <a:rPr lang="es-ES" dirty="0" smtClean="0"/>
              <a:t> Todas las tarjetas de video, de expansión y, en general, los dispositivos que deben permanecer accesibles en este proceso, tienen que incorporar una </a:t>
            </a:r>
            <a:r>
              <a:rPr lang="es-ES" b="1" dirty="0" smtClean="0"/>
              <a:t>memoria de lectura de 128 kilobytes</a:t>
            </a:r>
            <a:r>
              <a:rPr lang="es-ES" dirty="0" smtClean="0"/>
              <a:t>.</a:t>
            </a:r>
          </a:p>
          <a:p>
            <a:r>
              <a:rPr lang="es-ES" dirty="0" smtClean="0"/>
              <a:t>Aún se siguen programando en lenguaje ensamblador, es más óptimo en ejecución pero más complejo de desarrollar y mantener</a:t>
            </a:r>
            <a:endParaRPr lang="es-ES" dirty="0"/>
          </a:p>
        </p:txBody>
      </p:sp>
    </p:spTree>
    <p:extLst>
      <p:ext uri="{BB962C8B-B14F-4D97-AF65-F5344CB8AC3E}">
        <p14:creationId xmlns:p14="http://schemas.microsoft.com/office/powerpoint/2010/main" val="16135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endParaRPr lang="es-ES"/>
          </a:p>
        </p:txBody>
      </p:sp>
      <p:sp>
        <p:nvSpPr>
          <p:cNvPr id="4" name="Título 1"/>
          <p:cNvSpPr>
            <a:spLocks noGrp="1"/>
          </p:cNvSpPr>
          <p:nvPr>
            <p:ph type="title"/>
          </p:nvPr>
        </p:nvSpPr>
        <p:spPr>
          <a:xfrm>
            <a:off x="810000" y="447188"/>
            <a:ext cx="10571998" cy="970450"/>
          </a:xfrm>
        </p:spPr>
        <p:txBody>
          <a:bodyPr/>
          <a:lstStyle/>
          <a:p>
            <a:r>
              <a:rPr lang="es-ES" dirty="0" smtClean="0"/>
              <a:t>¿Qué es y para qué se utiliza el UEFI?</a:t>
            </a:r>
            <a:endParaRPr lang="es-ES" dirty="0"/>
          </a:p>
        </p:txBody>
      </p:sp>
    </p:spTree>
    <p:extLst>
      <p:ext uri="{BB962C8B-B14F-4D97-AF65-F5344CB8AC3E}">
        <p14:creationId xmlns:p14="http://schemas.microsoft.com/office/powerpoint/2010/main" val="384176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Ventajas y desventajas de UEFI</a:t>
            </a:r>
            <a:endParaRPr lang="es-ES" dirty="0"/>
          </a:p>
        </p:txBody>
      </p:sp>
      <p:sp>
        <p:nvSpPr>
          <p:cNvPr id="3" name="Marcador de contenido 2"/>
          <p:cNvSpPr>
            <a:spLocks noGrp="1"/>
          </p:cNvSpPr>
          <p:nvPr>
            <p:ph idx="1"/>
          </p:nvPr>
        </p:nvSpPr>
        <p:spPr>
          <a:xfrm>
            <a:off x="434340" y="2222287"/>
            <a:ext cx="11475720" cy="4361393"/>
          </a:xfrm>
        </p:spPr>
        <p:txBody>
          <a:bodyPr>
            <a:noAutofit/>
          </a:bodyPr>
          <a:lstStyle/>
          <a:p>
            <a:pPr marL="0" indent="0">
              <a:buNone/>
            </a:pPr>
            <a:r>
              <a:rPr lang="es-ES" sz="2000" dirty="0"/>
              <a:t>Usar </a:t>
            </a:r>
            <a:r>
              <a:rPr lang="es-ES" sz="2000" b="1" dirty="0" smtClean="0"/>
              <a:t>UEFI</a:t>
            </a:r>
            <a:r>
              <a:rPr lang="es-ES" sz="2000" dirty="0" smtClean="0"/>
              <a:t> trae </a:t>
            </a:r>
            <a:r>
              <a:rPr lang="es-ES" sz="2000" dirty="0"/>
              <a:t>unas ventajas específicas que son las siguientes</a:t>
            </a:r>
            <a:r>
              <a:rPr lang="es-ES" sz="2000" dirty="0" smtClean="0"/>
              <a:t>:</a:t>
            </a:r>
          </a:p>
          <a:p>
            <a:pPr>
              <a:buFont typeface="Courier New" panose="02070309020205020404" pitchFamily="49" charset="0"/>
              <a:buChar char="o"/>
            </a:pPr>
            <a:r>
              <a:rPr lang="es-ES" sz="2000" dirty="0" smtClean="0"/>
              <a:t>	Este firmware proporciona mayor </a:t>
            </a:r>
            <a:r>
              <a:rPr lang="es-ES" sz="2000" dirty="0"/>
              <a:t>seguridad ya que protege el equipo ante una </a:t>
            </a:r>
            <a:r>
              <a:rPr lang="es-ES" sz="2000" dirty="0" smtClean="0"/>
              <a:t>		amenaza </a:t>
            </a:r>
            <a:r>
              <a:rPr lang="es-ES" sz="2000" dirty="0"/>
              <a:t>de </a:t>
            </a:r>
            <a:r>
              <a:rPr lang="es-ES" sz="2000" b="1" dirty="0" err="1" smtClean="0"/>
              <a:t>bootkit</a:t>
            </a:r>
            <a:r>
              <a:rPr lang="es-ES" sz="2000" dirty="0" smtClean="0"/>
              <a:t>.</a:t>
            </a:r>
          </a:p>
          <a:p>
            <a:pPr>
              <a:buFont typeface="Courier New" panose="02070309020205020404" pitchFamily="49" charset="0"/>
              <a:buChar char="o"/>
            </a:pPr>
            <a:r>
              <a:rPr lang="es-ES" sz="2000" dirty="0"/>
              <a:t>	</a:t>
            </a:r>
            <a:r>
              <a:rPr lang="es-ES" sz="2000" dirty="0" smtClean="0"/>
              <a:t>Inicios </a:t>
            </a:r>
            <a:r>
              <a:rPr lang="es-ES" sz="2000" dirty="0"/>
              <a:t>de hibernación </a:t>
            </a:r>
            <a:r>
              <a:rPr lang="es-ES" sz="2000" b="1" dirty="0"/>
              <a:t>mas </a:t>
            </a:r>
            <a:r>
              <a:rPr lang="es-ES" sz="2000" b="1" dirty="0" smtClean="0"/>
              <a:t>rápidos</a:t>
            </a:r>
            <a:r>
              <a:rPr lang="es-ES" sz="2000" dirty="0" smtClean="0"/>
              <a:t>.</a:t>
            </a:r>
          </a:p>
          <a:p>
            <a:pPr>
              <a:buFont typeface="Courier New" panose="02070309020205020404" pitchFamily="49" charset="0"/>
              <a:buChar char="o"/>
            </a:pPr>
            <a:r>
              <a:rPr lang="es-ES" sz="2000" dirty="0" smtClean="0"/>
              <a:t>	Compatibilidad </a:t>
            </a:r>
            <a:r>
              <a:rPr lang="es-ES" sz="2000" dirty="0"/>
              <a:t>con ordenadores con mas 2.2 terabytes (TB</a:t>
            </a:r>
            <a:r>
              <a:rPr lang="es-ES" sz="2000" dirty="0" smtClean="0"/>
              <a:t>).</a:t>
            </a:r>
          </a:p>
          <a:p>
            <a:pPr>
              <a:buFont typeface="Courier New" panose="02070309020205020404" pitchFamily="49" charset="0"/>
              <a:buChar char="o"/>
            </a:pPr>
            <a:r>
              <a:rPr lang="es-ES" sz="2000" dirty="0" smtClean="0"/>
              <a:t>	Compatibilidad </a:t>
            </a:r>
            <a:r>
              <a:rPr lang="es-ES" sz="2000" dirty="0"/>
              <a:t>con modernos controladores de dispositivos </a:t>
            </a:r>
            <a:r>
              <a:rPr lang="es-ES" sz="2000" b="1" dirty="0"/>
              <a:t>firmware de 64 </a:t>
            </a:r>
            <a:r>
              <a:rPr lang="es-ES" sz="2000" b="1" dirty="0" smtClean="0"/>
              <a:t>bits</a:t>
            </a:r>
            <a:r>
              <a:rPr lang="es-ES" sz="2000" dirty="0" smtClean="0"/>
              <a:t>.</a:t>
            </a:r>
          </a:p>
          <a:p>
            <a:pPr>
              <a:buFont typeface="Courier New" panose="02070309020205020404" pitchFamily="49" charset="0"/>
              <a:buChar char="o"/>
            </a:pPr>
            <a:r>
              <a:rPr lang="es-ES" sz="2000" dirty="0" smtClean="0"/>
              <a:t>	</a:t>
            </a:r>
            <a:r>
              <a:rPr lang="es-ES" sz="2000" b="1" dirty="0" smtClean="0"/>
              <a:t>Capacidad </a:t>
            </a:r>
            <a:r>
              <a:rPr lang="es-ES" sz="2000" b="1" dirty="0"/>
              <a:t>para usar el </a:t>
            </a:r>
            <a:r>
              <a:rPr lang="es-ES" sz="2000" b="1" dirty="0" err="1"/>
              <a:t>Bios</a:t>
            </a:r>
            <a:r>
              <a:rPr lang="es-ES" sz="2000" b="1" dirty="0"/>
              <a:t> </a:t>
            </a:r>
            <a:r>
              <a:rPr lang="es-ES" sz="2000" dirty="0"/>
              <a:t>con hardware </a:t>
            </a:r>
            <a:r>
              <a:rPr lang="es-ES" sz="2000" b="1" dirty="0" smtClean="0"/>
              <a:t>UEFI</a:t>
            </a:r>
            <a:r>
              <a:rPr lang="es-ES" sz="2000" dirty="0" smtClean="0"/>
              <a:t>.</a:t>
            </a:r>
            <a:endParaRPr lang="es-ES" sz="2000" dirty="0"/>
          </a:p>
          <a:p>
            <a:pPr marL="0" indent="0">
              <a:buNone/>
            </a:pPr>
            <a:endParaRPr lang="es-ES" sz="2000" dirty="0"/>
          </a:p>
        </p:txBody>
      </p:sp>
    </p:spTree>
    <p:extLst>
      <p:ext uri="{BB962C8B-B14F-4D97-AF65-F5344CB8AC3E}">
        <p14:creationId xmlns:p14="http://schemas.microsoft.com/office/powerpoint/2010/main" val="2929571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Desventajas de usar UEFI</a:t>
            </a:r>
            <a:endParaRPr lang="es-ES" dirty="0"/>
          </a:p>
        </p:txBody>
      </p:sp>
      <p:sp>
        <p:nvSpPr>
          <p:cNvPr id="3" name="Marcador de contenido 2"/>
          <p:cNvSpPr>
            <a:spLocks noGrp="1"/>
          </p:cNvSpPr>
          <p:nvPr>
            <p:ph idx="1"/>
          </p:nvPr>
        </p:nvSpPr>
        <p:spPr/>
        <p:txBody>
          <a:bodyPr/>
          <a:lstStyle/>
          <a:p>
            <a:r>
              <a:rPr lang="es-ES" dirty="0"/>
              <a:t>Actualmente el sistema todos los equipos antes mencionados con S.O </a:t>
            </a:r>
            <a:r>
              <a:rPr lang="es-ES" dirty="0" err="1"/>
              <a:t>Win</a:t>
            </a:r>
            <a:r>
              <a:rPr lang="es-ES" dirty="0"/>
              <a:t> 8, están configuradas para no aceptar ningún tipo de software que no contenga esta firma</a:t>
            </a:r>
            <a:r>
              <a:rPr lang="es-ES" dirty="0" smtClean="0"/>
              <a:t>.</a:t>
            </a:r>
          </a:p>
          <a:p>
            <a:r>
              <a:rPr lang="es-ES" dirty="0" smtClean="0"/>
              <a:t> </a:t>
            </a:r>
            <a:r>
              <a:rPr lang="es-ES" dirty="0"/>
              <a:t>Esto fue un acuerdo propuesto entre la empresa Microsoft y compañías creadores de ordenadores, </a:t>
            </a:r>
            <a:r>
              <a:rPr lang="es-ES" dirty="0" err="1"/>
              <a:t>tablets</a:t>
            </a:r>
            <a:r>
              <a:rPr lang="es-ES" dirty="0"/>
              <a:t> </a:t>
            </a:r>
            <a:r>
              <a:rPr lang="es-ES" dirty="0" err="1"/>
              <a:t>etc</a:t>
            </a:r>
            <a:r>
              <a:rPr lang="es-ES" dirty="0"/>
              <a:t>, como por ejemplo HP. </a:t>
            </a:r>
            <a:endParaRPr lang="es-ES" dirty="0" smtClean="0"/>
          </a:p>
          <a:p>
            <a:r>
              <a:rPr lang="es-ES" dirty="0" smtClean="0"/>
              <a:t>La </a:t>
            </a:r>
            <a:r>
              <a:rPr lang="es-ES" dirty="0"/>
              <a:t>única forma de </a:t>
            </a:r>
            <a:r>
              <a:rPr lang="es-ES" dirty="0" smtClean="0"/>
              <a:t>cambiar </a:t>
            </a:r>
            <a:r>
              <a:rPr lang="es-ES" dirty="0"/>
              <a:t>esto es desactivando la opción SECURE BOOT </a:t>
            </a:r>
            <a:endParaRPr lang="es-ES" dirty="0" smtClean="0"/>
          </a:p>
          <a:p>
            <a:r>
              <a:rPr lang="es-ES" dirty="0" smtClean="0"/>
              <a:t>¡¡¡¡ </a:t>
            </a:r>
            <a:r>
              <a:rPr lang="es-ES" dirty="0"/>
              <a:t>No todos los equipos permiten la desactivación de esta!!!!!</a:t>
            </a:r>
          </a:p>
        </p:txBody>
      </p:sp>
    </p:spTree>
    <p:extLst>
      <p:ext uri="{BB962C8B-B14F-4D97-AF65-F5344CB8AC3E}">
        <p14:creationId xmlns:p14="http://schemas.microsoft.com/office/powerpoint/2010/main" val="445611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i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TM03457503[[fn=Citable]]</Template>
  <TotalTime>53</TotalTime>
  <Words>402</Words>
  <Application>Microsoft Office PowerPoint</Application>
  <PresentationFormat>Panorámica</PresentationFormat>
  <Paragraphs>28</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Bahnschrift Condensed</vt:lpstr>
      <vt:lpstr>Century Gothic</vt:lpstr>
      <vt:lpstr>Courier New</vt:lpstr>
      <vt:lpstr>Sans</vt:lpstr>
      <vt:lpstr>Wingdings 2</vt:lpstr>
      <vt:lpstr>Citable</vt:lpstr>
      <vt:lpstr>Presentación de PowerPoint</vt:lpstr>
      <vt:lpstr>Índice</vt:lpstr>
      <vt:lpstr>LA BIOS</vt:lpstr>
      <vt:lpstr>¿Qué es y para qué se utiliza la BIOS?</vt:lpstr>
      <vt:lpstr>Ventajas que tiene usar una la BIOS</vt:lpstr>
      <vt:lpstr>Desventajas de usar la BIOS</vt:lpstr>
      <vt:lpstr>¿Qué es y para qué se utiliza el UEFI?</vt:lpstr>
      <vt:lpstr>Ventajas y desventajas de UEFI</vt:lpstr>
      <vt:lpstr>Desventajas de usar UEFI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alumnado</dc:creator>
  <cp:lastModifiedBy>alumnado</cp:lastModifiedBy>
  <cp:revision>6</cp:revision>
  <dcterms:created xsi:type="dcterms:W3CDTF">2019-10-29T11:54:09Z</dcterms:created>
  <dcterms:modified xsi:type="dcterms:W3CDTF">2019-10-29T12:47:52Z</dcterms:modified>
</cp:coreProperties>
</file>