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8" r:id="rId22"/>
    <p:sldId id="299" r:id="rId23"/>
    <p:sldId id="300" r:id="rId24"/>
    <p:sldId id="302" r:id="rId25"/>
    <p:sldId id="301" r:id="rId26"/>
    <p:sldId id="303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3" r:id="rId35"/>
    <p:sldId id="314" r:id="rId36"/>
    <p:sldId id="281" r:id="rId37"/>
    <p:sldId id="316" r:id="rId38"/>
    <p:sldId id="280" r:id="rId39"/>
  </p:sldIdLst>
  <p:sldSz cx="9144000" cy="5143500" type="screen16x9"/>
  <p:notesSz cx="6858000" cy="9144000"/>
  <p:embeddedFontLst>
    <p:embeddedFont>
      <p:font typeface="Karla" panose="020B0604020202020204" charset="0"/>
      <p:regular r:id="rId41"/>
      <p:bold r:id="rId42"/>
      <p:italic r:id="rId43"/>
      <p:boldItalic r:id="rId44"/>
    </p:embeddedFont>
    <p:embeddedFont>
      <p:font typeface="Montserrat" panose="020B060402020202020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DC39"/>
    <a:srgbClr val="8BC34A"/>
    <a:srgbClr val="8B81D2"/>
    <a:srgbClr val="3A81BA"/>
    <a:srgbClr val="C00000"/>
    <a:srgbClr val="FFC107"/>
    <a:srgbClr val="999999"/>
    <a:srgbClr val="FF57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DF55A6-6703-4F79-8295-CEDE2119021C}">
  <a:tblStyle styleId="{1BDF55A6-6703-4F79-8295-CEDE211902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0943" autoAdjust="0"/>
  </p:normalViewPr>
  <p:slideViewPr>
    <p:cSldViewPr snapToGrid="0">
      <p:cViewPr varScale="1">
        <p:scale>
          <a:sx n="58" d="100"/>
          <a:sy n="58" d="100"/>
        </p:scale>
        <p:origin x="217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MARIO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BAÑULS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2757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s-ES" dirty="0"/>
              <a:t>BAÑULS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975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s-ES" dirty="0"/>
              <a:t>BAÑULS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422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s-ES" dirty="0"/>
              <a:t>BAÑULS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4187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s-ES" dirty="0"/>
              <a:t>BAÑULS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8943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s-ES" dirty="0"/>
              <a:t>BAÑULS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79382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s-ES" dirty="0"/>
              <a:t>BAÑULS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96709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¿Qué es el derecho de limitación del tratamiento?</a:t>
            </a:r>
            <a:endParaRPr lang="es-ES" sz="105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Significado de la definición:</a:t>
            </a:r>
            <a:endParaRPr lang="es-ES" sz="105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1"/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Formulación ejercicio o defensa</a:t>
            </a:r>
            <a:endParaRPr lang="es-ES" sz="105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1"/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Cualquier interesado debe ser informado antes del levantamiento del derecho</a:t>
            </a:r>
            <a:endParaRPr lang="es-ES" sz="105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Antecedente en Directiva </a:t>
            </a:r>
            <a:r>
              <a:rPr lang="es-E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95/46/CE.</a:t>
            </a:r>
          </a:p>
          <a:p>
            <a:pPr lvl="0"/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 la ley se indican las condiciones para que el interesado obtenga la limitación del tratamiento</a:t>
            </a:r>
            <a:endParaRPr lang="es-ES" sz="105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1"/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Casos para el derecho de limitación</a:t>
            </a:r>
            <a:endParaRPr lang="es-ES" sz="105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1"/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Regular el alcance y obligación de informar al interesado</a:t>
            </a:r>
            <a:endParaRPr lang="es-ES" sz="105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Beneficios del ciudadano</a:t>
            </a:r>
            <a:endParaRPr lang="es-ES" sz="105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1"/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Mayor control de sus datos personales</a:t>
            </a:r>
            <a:endParaRPr lang="es-ES" sz="105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1"/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Independiente del resto de derechos</a:t>
            </a:r>
            <a:endParaRPr lang="es-ES" sz="105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1"/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Facilita la denuncia o bien la reclamación</a:t>
            </a:r>
            <a:endParaRPr lang="es-ES" sz="105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75984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¿Qué es el derecho de portabilidad?</a:t>
            </a:r>
            <a:endParaRPr lang="es-ES" sz="105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1"/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Artículo 20</a:t>
            </a:r>
            <a:endParaRPr lang="es-ES" sz="105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1"/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Recibir todos los datos proporcionados</a:t>
            </a:r>
            <a:endParaRPr lang="es-ES" sz="105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1"/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Formato estructurado, uso común y de lectura mecánica</a:t>
            </a:r>
            <a:endParaRPr lang="es-ES" sz="105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1"/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 debe poder pasar a otro responsable de tratamiento</a:t>
            </a:r>
            <a:endParaRPr lang="es-ES" sz="105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1"/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Busca un mayor beneficio para el interesado</a:t>
            </a:r>
            <a:endParaRPr lang="es-ES" sz="105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s-ES" dirty="0"/>
          </a:p>
          <a:p>
            <a:pPr lvl="0"/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 debe poder conseguir los datos en formato estándar y electrónico =&gt; Otra persona puede seguir utilizándolos</a:t>
            </a:r>
          </a:p>
          <a:p>
            <a:pPr lvl="0"/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Si el paso de la información es automático se debe realizar mediante un formato común para que no existan problemas</a:t>
            </a:r>
          </a:p>
          <a:p>
            <a:pPr lvl="0"/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 la hora de solicitar la portabilidad</a:t>
            </a:r>
          </a:p>
          <a:p>
            <a:pPr lvl="0"/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Fotocopia del DNI se podrá sustituir si se acredita la identidad del interesado o representante de este</a:t>
            </a:r>
            <a:endParaRPr lang="es-ES" dirty="0"/>
          </a:p>
          <a:p>
            <a:pPr lvl="0"/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Petición concretando los datos sobre los que se quiere realizar la portabilidad.</a:t>
            </a:r>
          </a:p>
          <a:p>
            <a:pPr lvl="0"/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Identificar el destino de los datos tras la portabilidad.</a:t>
            </a:r>
          </a:p>
          <a:p>
            <a:pPr lvl="0"/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Documentación justificativa de la portabilidad solicitada.</a:t>
            </a:r>
          </a:p>
          <a:p>
            <a:pPr lvl="0"/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Domicilio a efectos de notificaciones, fecha y firma del solicitante.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47713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s-E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Derecho de acceso</a:t>
            </a: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Derecho a preguntar al responsable del tratamiento si está o no utilizando tus datos:</a:t>
            </a:r>
          </a:p>
          <a:p>
            <a:pPr rtl="0" fontAlgn="base"/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Obtener copia de tus datos personales que son objeto de tratamiento.</a:t>
            </a:r>
          </a:p>
          <a:p>
            <a:pPr rtl="0" fontAlgn="base"/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Los fines del tratamiento.</a:t>
            </a:r>
          </a:p>
          <a:p>
            <a:pPr rtl="0" fontAlgn="base"/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Las categorías de datos personales de que se trate.</a:t>
            </a:r>
          </a:p>
          <a:p>
            <a:pPr rtl="0" fontAlgn="base"/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 ser posible, el plazo previsto de conservación de los datos personales o, si no es posible, los criterios utilizados para determinar este plazo.</a:t>
            </a:r>
          </a:p>
          <a:p>
            <a:pPr rtl="0" fontAlgn="base"/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El derecho a presentar una reclamación ante una autoridad de control. </a:t>
            </a:r>
          </a:p>
          <a:p>
            <a:pPr marL="139700" indent="0"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buNone/>
            </a:pPr>
            <a:r>
              <a:rPr lang="es-E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Derecho de rectificación</a:t>
            </a:r>
            <a:endParaRPr lang="es-ES" sz="105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Derecho a la modificación inmediata de los datos incorrectos</a:t>
            </a:r>
            <a:endParaRPr lang="es-ES" sz="105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Teniendo en cuanta los fines del tratamiento:</a:t>
            </a:r>
            <a:endParaRPr lang="es-ES" sz="105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1"/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Derecho a modificar los datos incorrectos</a:t>
            </a:r>
            <a:endParaRPr lang="es-ES" sz="105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1"/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Derecho a aportar nuevos datos personales</a:t>
            </a:r>
            <a:endParaRPr lang="es-ES" sz="105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 podrán realizar estos cambios mediante la redacción de un documento en el que se indique los campos a modificar y/o a ampliar SIEMPRE JUSTIFICANDO</a:t>
            </a:r>
          </a:p>
          <a:p>
            <a:pPr marL="139700" indent="0"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buNone/>
            </a:pPr>
            <a:r>
              <a:rPr lang="es-E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Derecho de oposición</a:t>
            </a:r>
            <a:endParaRPr lang="es-ES" sz="105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Datos como objeto de interés público o de interés legítimo</a:t>
            </a:r>
            <a:endParaRPr lang="es-ES" sz="105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1"/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El responsable deberá abandonar el tratamiento siempre y cuando, el responsable no acredite motivos imperiosos, que prevalezcan sobre los intereses.</a:t>
            </a:r>
            <a:endParaRPr lang="es-ES" sz="105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 Marketing</a:t>
            </a:r>
            <a:endParaRPr lang="es-ES" sz="105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1"/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Cuando se utilicen para esta actividad deberán dejar de ser tratados</a:t>
            </a:r>
            <a:endParaRPr lang="es-ES" sz="105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buNone/>
            </a:pPr>
            <a:r>
              <a:rPr lang="es-E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Derecho de supresión</a:t>
            </a:r>
            <a:endParaRPr lang="es-ES" sz="105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Tus datos personales no se utilizan para lo que fueron recogidos</a:t>
            </a:r>
            <a:endParaRPr lang="es-ES" sz="105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Tus datos no han sido tratados correctamente</a:t>
            </a:r>
            <a:endParaRPr lang="es-ES" sz="105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Datos entregados basados en el consentimiento, y se pueden retirar siempre que el tratamiento no se base en algo que legitime a lo que fueron entregados</a:t>
            </a:r>
            <a:endParaRPr lang="es-ES" sz="105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5567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MARIO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DANI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34394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s-ES" dirty="0"/>
              <a:t>DANI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5502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s-ES" dirty="0"/>
              <a:t>DANI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67111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DANI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3342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s-ES" dirty="0"/>
              <a:t>DANI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41015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s-ES" dirty="0"/>
              <a:t>DANI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7103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DANI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04061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s-ES" dirty="0"/>
              <a:t>PABLO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38390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s-ES" dirty="0"/>
              <a:t>PABLO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28036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s-ES" dirty="0"/>
              <a:t>PABLO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994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MARIO</a:t>
            </a: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s-ES" dirty="0"/>
              <a:t>PABLO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22828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s-ES" dirty="0"/>
              <a:t>PABLO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24206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s-ES" dirty="0"/>
              <a:t>ÁNGEL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76500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ÁNGEL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97814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s-ES" dirty="0"/>
              <a:t>PABLO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96140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PABLO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59048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19519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MARIO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MARIO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AQUÍ DECIR TODOS LOS TIPOS DE DATOS PERSONALES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DAR ALGUN EJEMPLO DE DATOS NO PERSONALES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MARIO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MARIO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MARIO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MARIO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9152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3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protecciondatos-lopd.com/empresas/datos-especialmente-protegidos-sensibles/" TargetMode="External"/><Relationship Id="rId3" Type="http://schemas.openxmlformats.org/officeDocument/2006/relationships/hyperlink" Target="https://ayudaleyprotecciondatos.es/2018/11/09/derecho-limitacion-rgpd/#Que_es_el_derecho_a_la_limitacion_del_tratamiento_de_datos" TargetMode="External"/><Relationship Id="rId7" Type="http://schemas.openxmlformats.org/officeDocument/2006/relationships/hyperlink" Target="https://www.iberley.es/temas/glosario-definiciones-rgpd-62717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aepd.es/media/guias/guia-ciudadano.pdf" TargetMode="External"/><Relationship Id="rId5" Type="http://schemas.openxmlformats.org/officeDocument/2006/relationships/hyperlink" Target="https://ayudaleyprotecciondatos.es/2019/02/20/evaluacion-impacto-proteccion-datos-rgpd/" TargetMode="External"/><Relationship Id="rId4" Type="http://schemas.openxmlformats.org/officeDocument/2006/relationships/hyperlink" Target="https://ec.europa.eu/info/law/law-topic/data-protection/reform/rights-citizens/my-rights/when-should-i-exercise-my-right-restriction-processing-my-personal-data_es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epd.es/media/guias/guia-rgpd-para-responsables-de-tratamiento.pdf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boe.es/buscar/act.php?id=BOE-A-1993-11252" TargetMode="External"/><Relationship Id="rId5" Type="http://schemas.openxmlformats.org/officeDocument/2006/relationships/hyperlink" Target="https://protecciondatos-lopd.com/empresas/procedimiento-sancionador-rgpd/#Sanciones_por_incumplimiento_de_RGPD" TargetMode="External"/><Relationship Id="rId4" Type="http://schemas.openxmlformats.org/officeDocument/2006/relationships/hyperlink" Target="https://ayudaleyprotecciondatos.es/2018/11/12/derecho-informacion-rgpd/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nombre.apellido@empresa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ctrTitle"/>
          </p:nvPr>
        </p:nvSpPr>
        <p:spPr>
          <a:xfrm>
            <a:off x="648300" y="1738950"/>
            <a:ext cx="3530700" cy="28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TEMA 7:</a:t>
            </a:r>
            <a:br>
              <a:rPr lang="es-ES" dirty="0"/>
            </a:br>
            <a:r>
              <a:rPr lang="es-ES" dirty="0">
                <a:solidFill>
                  <a:schemeClr val="accent3"/>
                </a:solidFill>
              </a:rPr>
              <a:t>RGPD</a:t>
            </a:r>
            <a:br>
              <a:rPr lang="es-ES" dirty="0"/>
            </a:br>
            <a:r>
              <a:rPr lang="es-ES" dirty="0"/>
              <a:t>Reglamento General de Protección de Datos</a:t>
            </a:r>
            <a:endParaRPr dirty="0"/>
          </a:p>
        </p:txBody>
      </p:sp>
      <p:pic>
        <p:nvPicPr>
          <p:cNvPr id="3" name="Gráfico 2" descr="Balanza de la justicia">
            <a:extLst>
              <a:ext uri="{FF2B5EF4-FFF2-40B4-BE49-F238E27FC236}">
                <a16:creationId xmlns:a16="http://schemas.microsoft.com/office/drawing/2014/main" id="{E19F988A-B939-4855-87FF-B77A8F332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8300" y="1179132"/>
            <a:ext cx="559818" cy="55981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C00000"/>
                </a:solidFill>
              </a:rPr>
              <a:t>2.</a:t>
            </a:r>
            <a:endParaRPr sz="7200" dirty="0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PARTICIPANTES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5860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C00000"/>
                </a:solidFill>
              </a:rPr>
              <a:t>RESPONSABLE DEL TRATAMIENTO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838349" y="2217400"/>
            <a:ext cx="5645577" cy="18234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dirty="0"/>
              <a:t>Persona física o jurídica, pública o privada, u órgano administrativo, que sólo o conjuntamente con otros decida sobre la finalidad, contenido y uso del tratamiento, aunque no lo realizase materialmente.</a:t>
            </a:r>
            <a:endParaRPr dirty="0"/>
          </a:p>
          <a:p>
            <a:pPr marL="0" lvl="0" indent="0">
              <a:buNone/>
            </a:pPr>
            <a:r>
              <a:rPr lang="es-ES" dirty="0"/>
              <a:t>El Responsable del tratamiento se regula en el art.4 del RGPD</a:t>
            </a:r>
            <a:endParaRPr dirty="0"/>
          </a:p>
        </p:txBody>
      </p:sp>
      <p:grpSp>
        <p:nvGrpSpPr>
          <p:cNvPr id="125" name="Google Shape;125;p19"/>
          <p:cNvGrpSpPr/>
          <p:nvPr/>
        </p:nvGrpSpPr>
        <p:grpSpPr>
          <a:xfrm>
            <a:off x="954632" y="1317465"/>
            <a:ext cx="457190" cy="457120"/>
            <a:chOff x="1923675" y="1633650"/>
            <a:chExt cx="436000" cy="435975"/>
          </a:xfrm>
        </p:grpSpPr>
        <p:sp>
          <p:nvSpPr>
            <p:cNvPr id="126" name="Google Shape;126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7601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ctrTitle" idx="4294967295"/>
          </p:nvPr>
        </p:nvSpPr>
        <p:spPr>
          <a:xfrm>
            <a:off x="685799" y="1335449"/>
            <a:ext cx="548924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>
                <a:solidFill>
                  <a:srgbClr val="C00000"/>
                </a:solidFill>
              </a:rPr>
              <a:t>EL RESPONSABLE </a:t>
            </a:r>
            <a:r>
              <a:rPr lang="es-ES" sz="3600" dirty="0">
                <a:solidFill>
                  <a:schemeClr val="tx2"/>
                </a:solidFill>
              </a:rPr>
              <a:t>DEBERÁ</a:t>
            </a:r>
            <a:endParaRPr sz="3600" dirty="0">
              <a:solidFill>
                <a:srgbClr val="F44336"/>
              </a:solidFill>
            </a:endParaRPr>
          </a:p>
        </p:txBody>
      </p:sp>
      <p:sp>
        <p:nvSpPr>
          <p:cNvPr id="138" name="Google Shape;138;p20"/>
          <p:cNvSpPr txBox="1">
            <a:spLocks noGrp="1"/>
          </p:cNvSpPr>
          <p:nvPr>
            <p:ph type="subTitle" idx="4294967295"/>
          </p:nvPr>
        </p:nvSpPr>
        <p:spPr>
          <a:xfrm>
            <a:off x="253350" y="2378932"/>
            <a:ext cx="3840159" cy="17143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s-ES" dirty="0"/>
              <a:t>1. Incorporar las medidas técnicas y organizativas.</a:t>
            </a:r>
          </a:p>
          <a:p>
            <a:pPr fontAlgn="base"/>
            <a:r>
              <a:rPr lang="es-ES" dirty="0"/>
              <a:t>2. Aplicar políticas adecuadas.</a:t>
            </a:r>
          </a:p>
          <a:p>
            <a:pPr fontAlgn="base"/>
            <a:r>
              <a:rPr lang="es-ES" dirty="0"/>
              <a:t>3. Llevar a cabo una evaluación de impacto.</a:t>
            </a:r>
          </a:p>
          <a:p>
            <a:br>
              <a:rPr lang="es-ES" dirty="0"/>
            </a:br>
            <a:endParaRPr dirty="0"/>
          </a:p>
        </p:txBody>
      </p:sp>
      <p:grpSp>
        <p:nvGrpSpPr>
          <p:cNvPr id="139" name="Google Shape;139;p20"/>
          <p:cNvGrpSpPr/>
          <p:nvPr/>
        </p:nvGrpSpPr>
        <p:grpSpPr>
          <a:xfrm>
            <a:off x="685799" y="191869"/>
            <a:ext cx="664653" cy="1053757"/>
            <a:chOff x="6718575" y="2318625"/>
            <a:chExt cx="256950" cy="407375"/>
          </a:xfrm>
        </p:grpSpPr>
        <p:sp>
          <p:nvSpPr>
            <p:cNvPr id="140" name="Google Shape;140;p2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4" name="Google Shape;138;p20">
            <a:extLst>
              <a:ext uri="{FF2B5EF4-FFF2-40B4-BE49-F238E27FC236}">
                <a16:creationId xmlns:a16="http://schemas.microsoft.com/office/drawing/2014/main" id="{FB8C87AD-2478-4E35-BA82-8C719DE48172}"/>
              </a:ext>
            </a:extLst>
          </p:cNvPr>
          <p:cNvSpPr txBox="1">
            <a:spLocks/>
          </p:cNvSpPr>
          <p:nvPr/>
        </p:nvSpPr>
        <p:spPr>
          <a:xfrm>
            <a:off x="3661059" y="2112716"/>
            <a:ext cx="4158406" cy="1714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br>
              <a:rPr lang="es-ES" dirty="0"/>
            </a:br>
            <a:r>
              <a:rPr lang="es-ES" dirty="0"/>
              <a:t>4. Adherirse a los códigos de conducta.</a:t>
            </a:r>
          </a:p>
          <a:p>
            <a:r>
              <a:rPr lang="es-ES" dirty="0"/>
              <a:t>5. Considerar la protección de datos por diseño y por defecto.</a:t>
            </a:r>
          </a:p>
          <a:p>
            <a:r>
              <a:rPr lang="es-ES" dirty="0"/>
              <a:t>6. Demostrar el cumplimiento del Reglamento.</a:t>
            </a:r>
          </a:p>
          <a:p>
            <a:endParaRPr lang="es-ES" dirty="0"/>
          </a:p>
        </p:txBody>
      </p:sp>
      <p:sp>
        <p:nvSpPr>
          <p:cNvPr id="15" name="Google Shape;138;p20">
            <a:extLst>
              <a:ext uri="{FF2B5EF4-FFF2-40B4-BE49-F238E27FC236}">
                <a16:creationId xmlns:a16="http://schemas.microsoft.com/office/drawing/2014/main" id="{C47C2DD6-C809-40AD-AB6F-5C2FF23D2AE5}"/>
              </a:ext>
            </a:extLst>
          </p:cNvPr>
          <p:cNvSpPr txBox="1">
            <a:spLocks/>
          </p:cNvSpPr>
          <p:nvPr/>
        </p:nvSpPr>
        <p:spPr>
          <a:xfrm>
            <a:off x="526676" y="4184656"/>
            <a:ext cx="7133666" cy="837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s-ES" dirty="0"/>
              <a:t>En el caso en el que las obligaciones previamente dichas no se cumplan, la infracción será considerada grave.</a:t>
            </a:r>
          </a:p>
        </p:txBody>
      </p:sp>
    </p:spTree>
    <p:extLst>
      <p:ext uri="{BB962C8B-B14F-4D97-AF65-F5344CB8AC3E}">
        <p14:creationId xmlns:p14="http://schemas.microsoft.com/office/powerpoint/2010/main" val="2190231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body" idx="1"/>
          </p:nvPr>
        </p:nvSpPr>
        <p:spPr>
          <a:xfrm>
            <a:off x="841000" y="1419658"/>
            <a:ext cx="6141691" cy="3401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dirty="0"/>
              <a:t>El interesado es el titular de los datos o la persona concernida por los datos.</a:t>
            </a:r>
          </a:p>
          <a:p>
            <a:pPr marL="0" lvl="0" indent="0">
              <a:buNone/>
            </a:pPr>
            <a:r>
              <a:rPr lang="es-ES" dirty="0"/>
              <a:t>El consentimiento del interesado, según la RGPD, se trata de una comunicación libre por parte del interesado por la cual acepta que se traten sus datos, para una finalidad concreta.</a:t>
            </a:r>
          </a:p>
          <a:p>
            <a:pPr marL="0" lvl="0" indent="0">
              <a:buNone/>
            </a:pPr>
            <a:r>
              <a:rPr lang="es-ES" dirty="0"/>
              <a:t>Existen 4 características que debe contar el consentimiento para ser lícito: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Libre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Específico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Informado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Inequívoco</a:t>
            </a:r>
          </a:p>
        </p:txBody>
      </p:sp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841000" y="1010158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C00000"/>
                </a:solidFill>
              </a:rPr>
              <a:t>INTERESADO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156" name="Google Shape;156;p21"/>
          <p:cNvSpPr/>
          <p:nvPr/>
        </p:nvSpPr>
        <p:spPr>
          <a:xfrm>
            <a:off x="841000" y="344201"/>
            <a:ext cx="485675" cy="441808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9338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2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/>
              <a:t>El </a:t>
            </a:r>
            <a:r>
              <a:rPr lang="es-ES" dirty="0">
                <a:solidFill>
                  <a:srgbClr val="C00000"/>
                </a:solidFill>
              </a:rPr>
              <a:t>RGPD</a:t>
            </a:r>
            <a:r>
              <a:rPr lang="es-ES" dirty="0"/>
              <a:t> establece una serie de condiciones:</a:t>
            </a:r>
            <a:endParaRPr dirty="0"/>
          </a:p>
        </p:txBody>
      </p:sp>
      <p:sp>
        <p:nvSpPr>
          <p:cNvPr id="356" name="Google Shape;356;p32"/>
          <p:cNvSpPr txBox="1">
            <a:spLocks noGrp="1"/>
          </p:cNvSpPr>
          <p:nvPr>
            <p:ph type="body" idx="1"/>
          </p:nvPr>
        </p:nvSpPr>
        <p:spPr>
          <a:xfrm>
            <a:off x="847599" y="2305050"/>
            <a:ext cx="1307274" cy="533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sz="1000" b="1" dirty="0"/>
              <a:t>Demostración</a:t>
            </a:r>
            <a:endParaRPr sz="1000" b="1" dirty="0"/>
          </a:p>
        </p:txBody>
      </p:sp>
      <p:sp>
        <p:nvSpPr>
          <p:cNvPr id="357" name="Google Shape;357;p32"/>
          <p:cNvSpPr txBox="1">
            <a:spLocks noGrp="1"/>
          </p:cNvSpPr>
          <p:nvPr>
            <p:ph type="body" idx="2"/>
          </p:nvPr>
        </p:nvSpPr>
        <p:spPr>
          <a:xfrm>
            <a:off x="2154873" y="2292479"/>
            <a:ext cx="1027223" cy="5459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sz="1000" b="1" dirty="0"/>
              <a:t>Distinción</a:t>
            </a:r>
            <a:endParaRPr sz="1000" b="1" dirty="0"/>
          </a:p>
        </p:txBody>
      </p:sp>
      <p:sp>
        <p:nvSpPr>
          <p:cNvPr id="358" name="Google Shape;358;p32"/>
          <p:cNvSpPr txBox="1">
            <a:spLocks noGrp="1"/>
          </p:cNvSpPr>
          <p:nvPr>
            <p:ph type="body" idx="3"/>
          </p:nvPr>
        </p:nvSpPr>
        <p:spPr>
          <a:xfrm>
            <a:off x="3182096" y="2292479"/>
            <a:ext cx="1027223" cy="5574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sz="1000" b="1" dirty="0"/>
              <a:t>Revocación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359" name="Google Shape;359;p32"/>
          <p:cNvSpPr txBox="1">
            <a:spLocks noGrp="1"/>
          </p:cNvSpPr>
          <p:nvPr>
            <p:ph type="body" idx="1"/>
          </p:nvPr>
        </p:nvSpPr>
        <p:spPr>
          <a:xfrm>
            <a:off x="4209319" y="2305050"/>
            <a:ext cx="725364" cy="5927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sz="1000" b="1" dirty="0"/>
              <a:t>Libertad</a:t>
            </a:r>
          </a:p>
        </p:txBody>
      </p:sp>
      <p:grpSp>
        <p:nvGrpSpPr>
          <p:cNvPr id="362" name="Google Shape;362;p32"/>
          <p:cNvGrpSpPr/>
          <p:nvPr/>
        </p:nvGrpSpPr>
        <p:grpSpPr>
          <a:xfrm>
            <a:off x="927968" y="1342215"/>
            <a:ext cx="432381" cy="432313"/>
            <a:chOff x="1923675" y="1633650"/>
            <a:chExt cx="436000" cy="435975"/>
          </a:xfrm>
        </p:grpSpPr>
        <p:sp>
          <p:nvSpPr>
            <p:cNvPr id="363" name="Google Shape;363;p32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2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2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2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2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2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9" name="Google Shape;369;p3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AFAC4B9-DAEA-4175-9D49-94FA5364B0D3}"/>
              </a:ext>
            </a:extLst>
          </p:cNvPr>
          <p:cNvSpPr txBox="1"/>
          <p:nvPr/>
        </p:nvSpPr>
        <p:spPr>
          <a:xfrm>
            <a:off x="841000" y="2849901"/>
            <a:ext cx="57952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El tratamiento de los datos personales de un menor de edad únicamente podrá fundarse en su consentimiento cuando sea mayor de catorce años, con alguna excepción.</a:t>
            </a:r>
          </a:p>
          <a:p>
            <a:endParaRPr lang="es-E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En el caso de los menores de catorce años, el consentimiento solo será lícito si consta el del padre/madre/tutor.</a:t>
            </a:r>
          </a:p>
        </p:txBody>
      </p:sp>
    </p:spTree>
    <p:extLst>
      <p:ext uri="{BB962C8B-B14F-4D97-AF65-F5344CB8AC3E}">
        <p14:creationId xmlns:p14="http://schemas.microsoft.com/office/powerpoint/2010/main" val="3679237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3A81BA"/>
                </a:solidFill>
              </a:rPr>
              <a:t>3.</a:t>
            </a:r>
            <a:endParaRPr sz="7200" dirty="0">
              <a:solidFill>
                <a:srgbClr val="3A81B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DERECHOS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5068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81BA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703879" y="812818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3A81BA"/>
                </a:solidFill>
              </a:rPr>
              <a:t>NORMATIVA</a:t>
            </a:r>
            <a:endParaRPr dirty="0">
              <a:solidFill>
                <a:srgbClr val="3A81BA"/>
              </a:solidFill>
            </a:endParaRPr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703878" y="1222318"/>
            <a:ext cx="5645577" cy="3270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dirty="0"/>
              <a:t>La normativa de protección de datos permite que puedas ejercitar ante el responsable tus distintos tipos de derechos.</a:t>
            </a:r>
          </a:p>
          <a:p>
            <a:pPr marL="127000" lvl="0" indent="0">
              <a:buNone/>
            </a:pPr>
            <a:endParaRPr lang="es-ES" dirty="0"/>
          </a:p>
          <a:p>
            <a:pPr marL="127000" lvl="0" indent="0">
              <a:buNone/>
            </a:pPr>
            <a:r>
              <a:rPr lang="es-ES" dirty="0"/>
              <a:t>Estos derechos se caracterizan por lo siguiente: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s-ES" dirty="0"/>
              <a:t>Su ejercicio es gratuito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ES" dirty="0"/>
              <a:t>Deben responderse en el plazo de un mes.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ES" dirty="0"/>
              <a:t>Se puede prorrogar otros dos meses más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ES" dirty="0"/>
              <a:t>El responsable está obligado a informarte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ES" dirty="0"/>
              <a:t>Además de…</a:t>
            </a:r>
          </a:p>
        </p:txBody>
      </p:sp>
      <p:grpSp>
        <p:nvGrpSpPr>
          <p:cNvPr id="125" name="Google Shape;125;p19"/>
          <p:cNvGrpSpPr/>
          <p:nvPr/>
        </p:nvGrpSpPr>
        <p:grpSpPr>
          <a:xfrm>
            <a:off x="820161" y="322383"/>
            <a:ext cx="457190" cy="457120"/>
            <a:chOff x="1923675" y="1633650"/>
            <a:chExt cx="436000" cy="435975"/>
          </a:xfrm>
        </p:grpSpPr>
        <p:sp>
          <p:nvSpPr>
            <p:cNvPr id="126" name="Google Shape;126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8500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81BA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ctrTitle" idx="4294967295"/>
          </p:nvPr>
        </p:nvSpPr>
        <p:spPr>
          <a:xfrm>
            <a:off x="685799" y="1335449"/>
            <a:ext cx="548924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>
                <a:solidFill>
                  <a:srgbClr val="3A81BA"/>
                </a:solidFill>
              </a:rPr>
              <a:t>DERECHO DE LIMITACIÓN</a:t>
            </a:r>
            <a:endParaRPr sz="3600" dirty="0">
              <a:solidFill>
                <a:srgbClr val="3A81BA"/>
              </a:solidFill>
            </a:endParaRPr>
          </a:p>
        </p:txBody>
      </p:sp>
      <p:sp>
        <p:nvSpPr>
          <p:cNvPr id="138" name="Google Shape;138;p20"/>
          <p:cNvSpPr txBox="1">
            <a:spLocks noGrp="1"/>
          </p:cNvSpPr>
          <p:nvPr>
            <p:ph type="subTitle" idx="4294967295"/>
          </p:nvPr>
        </p:nvSpPr>
        <p:spPr>
          <a:xfrm>
            <a:off x="253350" y="2378932"/>
            <a:ext cx="7068574" cy="17143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s-ES" dirty="0"/>
              <a:t>Permite a cualquier interesado a solicitar al responsable del tratamiento que aplique medidas sobre esos datos para evitar su modificación, borrado o supresión.</a:t>
            </a:r>
          </a:p>
          <a:p>
            <a:pPr fontAlgn="base"/>
            <a:r>
              <a:rPr lang="es-ES" dirty="0"/>
              <a:t>Los datos de una persona solo pueden ser tratados con su consentimiento para la formulación del ejercicio o la defensa de reclamaciones.</a:t>
            </a:r>
            <a:br>
              <a:rPr lang="es-ES" dirty="0"/>
            </a:br>
            <a:endParaRPr dirty="0"/>
          </a:p>
        </p:txBody>
      </p:sp>
      <p:grpSp>
        <p:nvGrpSpPr>
          <p:cNvPr id="139" name="Google Shape;139;p20"/>
          <p:cNvGrpSpPr/>
          <p:nvPr/>
        </p:nvGrpSpPr>
        <p:grpSpPr>
          <a:xfrm>
            <a:off x="685799" y="191869"/>
            <a:ext cx="664653" cy="1053757"/>
            <a:chOff x="6718575" y="2318625"/>
            <a:chExt cx="256950" cy="407375"/>
          </a:xfrm>
        </p:grpSpPr>
        <p:sp>
          <p:nvSpPr>
            <p:cNvPr id="140" name="Google Shape;140;p2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rgbClr val="3A8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rgbClr val="3A8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rgbClr val="3A8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rgbClr val="3A8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rgbClr val="3A8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rgbClr val="3A8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3A8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rgbClr val="3A8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5" name="Google Shape;138;p20">
            <a:extLst>
              <a:ext uri="{FF2B5EF4-FFF2-40B4-BE49-F238E27FC236}">
                <a16:creationId xmlns:a16="http://schemas.microsoft.com/office/drawing/2014/main" id="{C47C2DD6-C809-40AD-AB6F-5C2FF23D2AE5}"/>
              </a:ext>
            </a:extLst>
          </p:cNvPr>
          <p:cNvSpPr txBox="1">
            <a:spLocks/>
          </p:cNvSpPr>
          <p:nvPr/>
        </p:nvSpPr>
        <p:spPr>
          <a:xfrm>
            <a:off x="253350" y="4047144"/>
            <a:ext cx="7133666" cy="899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s-ES" dirty="0"/>
              <a:t>El RGPD regula el alcance de este derecho y la obligación de información que tiene que facilitar el responsable del tratamiento al interesado.</a:t>
            </a:r>
          </a:p>
        </p:txBody>
      </p:sp>
    </p:spTree>
    <p:extLst>
      <p:ext uri="{BB962C8B-B14F-4D97-AF65-F5344CB8AC3E}">
        <p14:creationId xmlns:p14="http://schemas.microsoft.com/office/powerpoint/2010/main" val="2416847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81BA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ctrTitle" idx="4294967295"/>
          </p:nvPr>
        </p:nvSpPr>
        <p:spPr>
          <a:xfrm>
            <a:off x="685799" y="232007"/>
            <a:ext cx="548924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rgbClr val="3A81BA"/>
                </a:solidFill>
              </a:rPr>
              <a:t>DERECHO DE PORTABILIDAD</a:t>
            </a:r>
            <a:endParaRPr sz="2400" dirty="0">
              <a:solidFill>
                <a:srgbClr val="3A81BA"/>
              </a:solidFill>
            </a:endParaRPr>
          </a:p>
        </p:txBody>
      </p:sp>
      <p:sp>
        <p:nvSpPr>
          <p:cNvPr id="138" name="Google Shape;138;p20"/>
          <p:cNvSpPr txBox="1">
            <a:spLocks noGrp="1"/>
          </p:cNvSpPr>
          <p:nvPr>
            <p:ph type="subTitle" idx="4294967295"/>
          </p:nvPr>
        </p:nvSpPr>
        <p:spPr>
          <a:xfrm>
            <a:off x="218713" y="1249787"/>
            <a:ext cx="7068574" cy="30035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s-ES" dirty="0"/>
              <a:t>El interesado tendrá derecho a recibir los datos personales que le incumban, que haya facilitado a un responsable del tratamiento, y a transmitirlos a otro responsable del tratamiento sin que lo impida el responsable al que se los hubiera facilitado.</a:t>
            </a:r>
          </a:p>
          <a:p>
            <a:pPr fontAlgn="base"/>
            <a:r>
              <a:rPr lang="es-ES" dirty="0"/>
              <a:t>Se trata de un elemento que viene a otorgar un mayor poder de control del interesado sobre sus datos personales, es decir: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ES" dirty="0"/>
              <a:t>Posibilidad de conseguir, una copia de los datos que están siendo tratados.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ES" dirty="0"/>
              <a:t>Decidir transmitir esos datos a otro sistema</a:t>
            </a:r>
          </a:p>
          <a:p>
            <a:pPr fontAlgn="base"/>
            <a:r>
              <a:rPr lang="es-ES" dirty="0"/>
              <a:t>A la hora de solicitar una portabilidad de datos debe contener:</a:t>
            </a:r>
            <a:br>
              <a:rPr lang="es-ES" dirty="0"/>
            </a:br>
            <a:endParaRPr lang="es-ES" dirty="0"/>
          </a:p>
          <a:p>
            <a:pPr marL="127000" indent="0" fontAlgn="base">
              <a:buNone/>
            </a:pPr>
            <a:endParaRPr dirty="0"/>
          </a:p>
        </p:txBody>
      </p:sp>
      <p:grpSp>
        <p:nvGrpSpPr>
          <p:cNvPr id="139" name="Google Shape;139;p20"/>
          <p:cNvGrpSpPr/>
          <p:nvPr/>
        </p:nvGrpSpPr>
        <p:grpSpPr>
          <a:xfrm>
            <a:off x="685799" y="85826"/>
            <a:ext cx="457973" cy="726081"/>
            <a:chOff x="6718575" y="2318625"/>
            <a:chExt cx="256950" cy="407375"/>
          </a:xfrm>
        </p:grpSpPr>
        <p:sp>
          <p:nvSpPr>
            <p:cNvPr id="140" name="Google Shape;140;p2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rgbClr val="3A8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rgbClr val="3A8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rgbClr val="3A8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rgbClr val="3A8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rgbClr val="3A8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rgbClr val="3A8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3A8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rgbClr val="3A8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6" name="Google Shape;356;p32">
            <a:extLst>
              <a:ext uri="{FF2B5EF4-FFF2-40B4-BE49-F238E27FC236}">
                <a16:creationId xmlns:a16="http://schemas.microsoft.com/office/drawing/2014/main" id="{3BECF5EE-4F41-41E4-AA95-CE85F3CBBA23}"/>
              </a:ext>
            </a:extLst>
          </p:cNvPr>
          <p:cNvSpPr txBox="1">
            <a:spLocks/>
          </p:cNvSpPr>
          <p:nvPr/>
        </p:nvSpPr>
        <p:spPr>
          <a:xfrm>
            <a:off x="685799" y="4253345"/>
            <a:ext cx="1307274" cy="533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200" dirty="0">
                <a:solidFill>
                  <a:srgbClr val="999999"/>
                </a:solidFill>
              </a:rPr>
              <a:t>Identificación</a:t>
            </a:r>
            <a:endParaRPr lang="es-ES" sz="1000" b="1" dirty="0">
              <a:solidFill>
                <a:srgbClr val="999999"/>
              </a:solidFill>
            </a:endParaRPr>
          </a:p>
        </p:txBody>
      </p:sp>
      <p:sp>
        <p:nvSpPr>
          <p:cNvPr id="17" name="Google Shape;356;p32">
            <a:extLst>
              <a:ext uri="{FF2B5EF4-FFF2-40B4-BE49-F238E27FC236}">
                <a16:creationId xmlns:a16="http://schemas.microsoft.com/office/drawing/2014/main" id="{388269D1-F714-4E35-9EB2-FAA09F767C1A}"/>
              </a:ext>
            </a:extLst>
          </p:cNvPr>
          <p:cNvSpPr txBox="1">
            <a:spLocks/>
          </p:cNvSpPr>
          <p:nvPr/>
        </p:nvSpPr>
        <p:spPr>
          <a:xfrm>
            <a:off x="1975262" y="4252243"/>
            <a:ext cx="1307274" cy="533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200" dirty="0">
                <a:solidFill>
                  <a:srgbClr val="999999"/>
                </a:solidFill>
              </a:rPr>
              <a:t>Petición</a:t>
            </a:r>
            <a:endParaRPr lang="es-ES" sz="1000" b="1" dirty="0">
              <a:solidFill>
                <a:srgbClr val="999999"/>
              </a:solidFill>
            </a:endParaRPr>
          </a:p>
        </p:txBody>
      </p:sp>
      <p:sp>
        <p:nvSpPr>
          <p:cNvPr id="18" name="Google Shape;356;p32">
            <a:extLst>
              <a:ext uri="{FF2B5EF4-FFF2-40B4-BE49-F238E27FC236}">
                <a16:creationId xmlns:a16="http://schemas.microsoft.com/office/drawing/2014/main" id="{EE612592-A0B5-435A-A05B-94B602DB7B30}"/>
              </a:ext>
            </a:extLst>
          </p:cNvPr>
          <p:cNvSpPr txBox="1">
            <a:spLocks/>
          </p:cNvSpPr>
          <p:nvPr/>
        </p:nvSpPr>
        <p:spPr>
          <a:xfrm>
            <a:off x="2843509" y="4229523"/>
            <a:ext cx="1583026" cy="533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200" dirty="0">
                <a:solidFill>
                  <a:srgbClr val="999999"/>
                </a:solidFill>
              </a:rPr>
              <a:t>Indicar el destino de los datos</a:t>
            </a:r>
            <a:endParaRPr lang="es-ES" sz="1000" b="1" dirty="0">
              <a:solidFill>
                <a:srgbClr val="999999"/>
              </a:solidFill>
            </a:endParaRPr>
          </a:p>
        </p:txBody>
      </p:sp>
      <p:sp>
        <p:nvSpPr>
          <p:cNvPr id="19" name="Google Shape;356;p32">
            <a:extLst>
              <a:ext uri="{FF2B5EF4-FFF2-40B4-BE49-F238E27FC236}">
                <a16:creationId xmlns:a16="http://schemas.microsoft.com/office/drawing/2014/main" id="{62FA1C52-39B4-4131-8A71-6DC239928F44}"/>
              </a:ext>
            </a:extLst>
          </p:cNvPr>
          <p:cNvSpPr txBox="1">
            <a:spLocks/>
          </p:cNvSpPr>
          <p:nvPr/>
        </p:nvSpPr>
        <p:spPr>
          <a:xfrm>
            <a:off x="4572000" y="4237006"/>
            <a:ext cx="1307274" cy="533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200" dirty="0">
                <a:solidFill>
                  <a:srgbClr val="999999"/>
                </a:solidFill>
              </a:rPr>
              <a:t>Documentación</a:t>
            </a:r>
            <a:endParaRPr lang="es-ES" sz="1000" b="1" dirty="0">
              <a:solidFill>
                <a:srgbClr val="999999"/>
              </a:solidFill>
            </a:endParaRPr>
          </a:p>
        </p:txBody>
      </p:sp>
      <p:sp>
        <p:nvSpPr>
          <p:cNvPr id="20" name="Google Shape;356;p32">
            <a:extLst>
              <a:ext uri="{FF2B5EF4-FFF2-40B4-BE49-F238E27FC236}">
                <a16:creationId xmlns:a16="http://schemas.microsoft.com/office/drawing/2014/main" id="{78D6D7FB-4E42-479A-B89F-0C22FE985767}"/>
              </a:ext>
            </a:extLst>
          </p:cNvPr>
          <p:cNvSpPr txBox="1">
            <a:spLocks/>
          </p:cNvSpPr>
          <p:nvPr/>
        </p:nvSpPr>
        <p:spPr>
          <a:xfrm>
            <a:off x="6024739" y="4235695"/>
            <a:ext cx="1307274" cy="533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200" dirty="0">
                <a:solidFill>
                  <a:srgbClr val="999999"/>
                </a:solidFill>
              </a:rPr>
              <a:t>Domicilio</a:t>
            </a:r>
            <a:endParaRPr lang="es-ES" sz="1000" b="1" dirty="0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426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81BA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703879" y="812818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LOS DERECHOS EN NUESTRO </a:t>
            </a:r>
            <a:r>
              <a:rPr lang="es-ES" dirty="0">
                <a:solidFill>
                  <a:srgbClr val="3A81BA"/>
                </a:solidFill>
              </a:rPr>
              <a:t>PROYECTO</a:t>
            </a:r>
            <a:endParaRPr dirty="0">
              <a:solidFill>
                <a:srgbClr val="3A81BA"/>
              </a:solidFill>
            </a:endParaRPr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703878" y="1222319"/>
            <a:ext cx="5645577" cy="2095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>
              <a:buNone/>
            </a:pPr>
            <a:r>
              <a:rPr lang="es-ES" dirty="0"/>
              <a:t>Sumado a los dos derechos anteriores, los interesados/as tendrían los siguientes derechos: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s-ES" dirty="0"/>
              <a:t>Tu derecho de acceso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s-ES" dirty="0"/>
              <a:t>Tu derecho de rectificación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s-ES" dirty="0"/>
              <a:t>Tu derecho de oposición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s-ES" dirty="0"/>
              <a:t>Tu derecho de supresión</a:t>
            </a:r>
          </a:p>
        </p:txBody>
      </p:sp>
      <p:grpSp>
        <p:nvGrpSpPr>
          <p:cNvPr id="125" name="Google Shape;125;p19"/>
          <p:cNvGrpSpPr/>
          <p:nvPr/>
        </p:nvGrpSpPr>
        <p:grpSpPr>
          <a:xfrm>
            <a:off x="820161" y="322383"/>
            <a:ext cx="457190" cy="457120"/>
            <a:chOff x="1923675" y="1633650"/>
            <a:chExt cx="436000" cy="435975"/>
          </a:xfrm>
        </p:grpSpPr>
        <p:sp>
          <p:nvSpPr>
            <p:cNvPr id="126" name="Google Shape;126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831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841000" y="6653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rgbClr val="CDDC39"/>
                </a:solidFill>
              </a:rPr>
              <a:t>ÍNDICE</a:t>
            </a:r>
            <a:endParaRPr sz="2400" dirty="0">
              <a:solidFill>
                <a:srgbClr val="CDDC39"/>
              </a:solidFill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840999" y="1212150"/>
            <a:ext cx="5268855" cy="28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 panose="02070309020205020404" pitchFamily="49" charset="0"/>
              <a:buChar char="o"/>
            </a:pPr>
            <a:r>
              <a:rPr lang="es-ES" sz="2400" dirty="0">
                <a:solidFill>
                  <a:srgbClr val="999999"/>
                </a:solidFill>
                <a:latin typeface="Karla"/>
                <a:ea typeface="HGSMinchoE" panose="020B0400000000000000" pitchFamily="18" charset="-128"/>
                <a:cs typeface="Karla"/>
                <a:sym typeface="Karla"/>
              </a:rPr>
              <a:t>INTRODUCCIÓN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 panose="02070309020205020404" pitchFamily="49" charset="0"/>
              <a:buChar char="o"/>
            </a:pPr>
            <a:r>
              <a:rPr lang="es-ES" sz="2400" dirty="0">
                <a:solidFill>
                  <a:srgbClr val="999999"/>
                </a:solidFill>
                <a:latin typeface="Karla"/>
                <a:ea typeface="HGSMinchoE" panose="020B0400000000000000" pitchFamily="18" charset="-128"/>
                <a:cs typeface="Karla"/>
                <a:sym typeface="Karla"/>
              </a:rPr>
              <a:t>CONCEPTOS Y DEFINICIONES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 panose="02070309020205020404" pitchFamily="49" charset="0"/>
              <a:buChar char="o"/>
            </a:pPr>
            <a:r>
              <a:rPr lang="es-ES" sz="2400" dirty="0">
                <a:solidFill>
                  <a:srgbClr val="999999"/>
                </a:solidFill>
                <a:latin typeface="Karla"/>
                <a:ea typeface="HGSMinchoE" panose="020B0400000000000000" pitchFamily="18" charset="-128"/>
                <a:cs typeface="Karla"/>
                <a:sym typeface="Karla"/>
              </a:rPr>
              <a:t>PARTICIPANTES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 panose="02070309020205020404" pitchFamily="49" charset="0"/>
              <a:buChar char="o"/>
            </a:pPr>
            <a:r>
              <a:rPr lang="es-ES" sz="2400" dirty="0">
                <a:solidFill>
                  <a:srgbClr val="999999"/>
                </a:solidFill>
                <a:latin typeface="Karla"/>
                <a:ea typeface="HGSMinchoE" panose="020B0400000000000000" pitchFamily="18" charset="-128"/>
                <a:cs typeface="Karla"/>
                <a:sym typeface="Karla"/>
              </a:rPr>
              <a:t>DERECHOS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 panose="02070309020205020404" pitchFamily="49" charset="0"/>
              <a:buChar char="o"/>
            </a:pPr>
            <a:r>
              <a:rPr lang="es-ES" sz="2400" dirty="0">
                <a:solidFill>
                  <a:srgbClr val="999999"/>
                </a:solidFill>
                <a:latin typeface="Karla"/>
                <a:ea typeface="HGSMinchoE" panose="020B0400000000000000" pitchFamily="18" charset="-128"/>
                <a:cs typeface="Karla"/>
                <a:sym typeface="Karla"/>
              </a:rPr>
              <a:t>PROCEDIMIENTOS Y DOCUMENTOS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 panose="02070309020205020404" pitchFamily="49" charset="0"/>
              <a:buChar char="o"/>
            </a:pPr>
            <a:r>
              <a:rPr lang="es-ES" sz="2400" dirty="0">
                <a:solidFill>
                  <a:srgbClr val="999999"/>
                </a:solidFill>
                <a:latin typeface="Karla"/>
                <a:ea typeface="HGSMinchoE" panose="020B0400000000000000" pitchFamily="18" charset="-128"/>
                <a:cs typeface="Karla"/>
                <a:sym typeface="Karla"/>
              </a:rPr>
              <a:t>OBLIGACIONES Y SANCIONES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 panose="02070309020205020404" pitchFamily="49" charset="0"/>
              <a:buChar char="o"/>
            </a:pPr>
            <a:r>
              <a:rPr lang="es-ES" sz="2400" dirty="0">
                <a:solidFill>
                  <a:srgbClr val="999999"/>
                </a:solidFill>
                <a:latin typeface="Karla"/>
                <a:ea typeface="HGSMinchoE" panose="020B0400000000000000" pitchFamily="18" charset="-128"/>
                <a:cs typeface="Karla"/>
                <a:sym typeface="Karla"/>
              </a:rPr>
              <a:t>BIBLIOGRAFÍA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sz="1100" dirty="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648299" y="1583350"/>
            <a:ext cx="4276991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8B81D2"/>
                </a:solidFill>
              </a:rPr>
              <a:t>4.</a:t>
            </a:r>
            <a:endParaRPr sz="7200" dirty="0">
              <a:solidFill>
                <a:srgbClr val="8B81D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PROCEDIMIENTOS Y DOCUMENTOS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1954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81D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703879" y="812818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EJERCER EL DERECHO DE </a:t>
            </a:r>
            <a:r>
              <a:rPr lang="es-ES" dirty="0">
                <a:solidFill>
                  <a:srgbClr val="8B81D2"/>
                </a:solidFill>
              </a:rPr>
              <a:t>SUPRESIÓN</a:t>
            </a:r>
            <a:endParaRPr dirty="0">
              <a:solidFill>
                <a:srgbClr val="8B81D2"/>
              </a:solidFill>
            </a:endParaRPr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586114" y="1222319"/>
            <a:ext cx="6645958" cy="35987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 fontAlgn="base">
              <a:buNone/>
            </a:pPr>
            <a:r>
              <a:rPr lang="es-ES" dirty="0"/>
              <a:t>En cuanto a la supresión de datos, consiste en solicitar a los responsables del tratamiento la supresión de todos aquellos datos de su titularidad. Para poder ejercer el derecho, es necesario que se den alguna de las siguientes circunstancias: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ES" dirty="0"/>
              <a:t>Que los datos personales ya no sean necesarios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ES" dirty="0"/>
              <a:t>Que el interesado (titular de los datos) retire el consentimiento. 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ES" dirty="0"/>
              <a:t>Que el interesado se oponga al tratamiento y no prevalezcan otros motivos legítimos para el tratamiento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ES" dirty="0"/>
              <a:t>Que los datos personales hayan sido tratados ilícitamente. 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ES" dirty="0"/>
              <a:t>Que los datos personales deban suprimirse para el cumplimiento de una obligación legal.</a:t>
            </a:r>
          </a:p>
        </p:txBody>
      </p:sp>
      <p:grpSp>
        <p:nvGrpSpPr>
          <p:cNvPr id="125" name="Google Shape;125;p19"/>
          <p:cNvGrpSpPr/>
          <p:nvPr/>
        </p:nvGrpSpPr>
        <p:grpSpPr>
          <a:xfrm>
            <a:off x="820161" y="322383"/>
            <a:ext cx="457190" cy="457120"/>
            <a:chOff x="1923675" y="1633650"/>
            <a:chExt cx="436000" cy="435975"/>
          </a:xfrm>
        </p:grpSpPr>
        <p:sp>
          <p:nvSpPr>
            <p:cNvPr id="126" name="Google Shape;126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74226" y="1711573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310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81D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703879" y="812818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DERECHO DE SUPRESIÓN: </a:t>
            </a:r>
            <a:r>
              <a:rPr lang="es-ES" dirty="0">
                <a:solidFill>
                  <a:srgbClr val="8B81D2"/>
                </a:solidFill>
              </a:rPr>
              <a:t>EXCEPCIONES</a:t>
            </a:r>
            <a:endParaRPr dirty="0">
              <a:solidFill>
                <a:srgbClr val="8B81D2"/>
              </a:solidFill>
            </a:endParaRPr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586114" y="1222319"/>
            <a:ext cx="6645958" cy="35987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 fontAlgn="base">
              <a:buNone/>
            </a:pPr>
            <a:r>
              <a:rPr lang="es-ES" dirty="0"/>
              <a:t>Estas excepciones son situaciones en las que el interesado no podrá ejercer el derecho de supresión siempre y cuando el tratamiento de sus datos por parte del Responsable sea necesario para: 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ES" dirty="0"/>
              <a:t>Ejercer el derecho a la libertad de expresión e información.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ES" dirty="0"/>
              <a:t>El cumplimiento de una obligación legal que requiera el tratamiento de dichos datos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ES" dirty="0"/>
              <a:t>Por razones de interés público en el ámbito de salud pública. 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ES" dirty="0"/>
              <a:t>Con fines de archivo en interés público, fines de investigación científica o histórica o fines estadísticos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ES" dirty="0"/>
              <a:t>La formulación, el ejercicio o la defensa de reclamaciones.</a:t>
            </a:r>
          </a:p>
        </p:txBody>
      </p:sp>
      <p:grpSp>
        <p:nvGrpSpPr>
          <p:cNvPr id="125" name="Google Shape;125;p19"/>
          <p:cNvGrpSpPr/>
          <p:nvPr/>
        </p:nvGrpSpPr>
        <p:grpSpPr>
          <a:xfrm>
            <a:off x="820161" y="322383"/>
            <a:ext cx="457190" cy="457120"/>
            <a:chOff x="1923675" y="1633650"/>
            <a:chExt cx="436000" cy="435975"/>
          </a:xfrm>
        </p:grpSpPr>
        <p:sp>
          <p:nvSpPr>
            <p:cNvPr id="126" name="Google Shape;126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74226" y="1711573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6837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81D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676985" y="1525512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EVALUACIÓN DE </a:t>
            </a:r>
            <a:r>
              <a:rPr lang="es-ES" dirty="0">
                <a:solidFill>
                  <a:srgbClr val="8B81D2"/>
                </a:solidFill>
              </a:rPr>
              <a:t>IMPACTO (I)</a:t>
            </a:r>
            <a:endParaRPr dirty="0">
              <a:solidFill>
                <a:srgbClr val="8B81D2"/>
              </a:solidFill>
            </a:endParaRPr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559220" y="1935013"/>
            <a:ext cx="6645958" cy="2240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 fontAlgn="base">
              <a:buNone/>
            </a:pPr>
            <a:r>
              <a:rPr lang="es-ES" dirty="0"/>
              <a:t>La Evaluación de Impacto de Datos Personales (EIPD) trata de evaluar el impacto en la protección de datos personales respecto a las opciones que pueden adoptarse en relación con un determinado modelo de negocio.</a:t>
            </a:r>
          </a:p>
          <a:p>
            <a:pPr marL="127000" indent="0" fontAlgn="base">
              <a:buNone/>
            </a:pPr>
            <a:r>
              <a:rPr lang="es-ES" dirty="0"/>
              <a:t>La finalidad que se persigue al realizar una EIPD es posibilitar que los responsables del tratamiento adopten medidas tendentes a reducir los riesgos que nos obligan a hacerla.</a:t>
            </a:r>
          </a:p>
        </p:txBody>
      </p:sp>
      <p:grpSp>
        <p:nvGrpSpPr>
          <p:cNvPr id="125" name="Google Shape;125;p19"/>
          <p:cNvGrpSpPr/>
          <p:nvPr/>
        </p:nvGrpSpPr>
        <p:grpSpPr>
          <a:xfrm>
            <a:off x="793267" y="1035077"/>
            <a:ext cx="457190" cy="457120"/>
            <a:chOff x="1923675" y="1633650"/>
            <a:chExt cx="436000" cy="435975"/>
          </a:xfrm>
        </p:grpSpPr>
        <p:sp>
          <p:nvSpPr>
            <p:cNvPr id="126" name="Google Shape;126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74226" y="1711573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0622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81D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703879" y="1572577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EVALUACIÓN DE </a:t>
            </a:r>
            <a:r>
              <a:rPr lang="es-ES" dirty="0">
                <a:solidFill>
                  <a:srgbClr val="8B81D2"/>
                </a:solidFill>
              </a:rPr>
              <a:t>IMPACTO (II)</a:t>
            </a:r>
            <a:endParaRPr dirty="0">
              <a:solidFill>
                <a:srgbClr val="8B81D2"/>
              </a:solidFill>
            </a:endParaRPr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586114" y="1982078"/>
            <a:ext cx="6645958" cy="35987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 fontAlgn="base">
              <a:buNone/>
            </a:pPr>
            <a:r>
              <a:rPr lang="es-ES" dirty="0"/>
              <a:t>Dichos riesgos pueden ser mínimos o fácilmente salvables, aunque en otro casos, pueden ser necesario implementar acciones más rigurosas debido a su dificultad.</a:t>
            </a:r>
          </a:p>
          <a:p>
            <a:pPr marL="127000" indent="0" fontAlgn="base">
              <a:buNone/>
            </a:pPr>
            <a:r>
              <a:rPr lang="es-ES" dirty="0"/>
              <a:t>La evaluación de impacto deberá practicarse cuando el tratamiento de los datos personales entrañe un riesgo alto para los derechos y libertades de los usuarios.</a:t>
            </a:r>
          </a:p>
        </p:txBody>
      </p:sp>
      <p:grpSp>
        <p:nvGrpSpPr>
          <p:cNvPr id="125" name="Google Shape;125;p19"/>
          <p:cNvGrpSpPr/>
          <p:nvPr/>
        </p:nvGrpSpPr>
        <p:grpSpPr>
          <a:xfrm>
            <a:off x="820161" y="1082142"/>
            <a:ext cx="457190" cy="457120"/>
            <a:chOff x="1923675" y="1633650"/>
            <a:chExt cx="436000" cy="435975"/>
          </a:xfrm>
        </p:grpSpPr>
        <p:sp>
          <p:nvSpPr>
            <p:cNvPr id="126" name="Google Shape;126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74226" y="1711573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7790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81D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703879" y="812818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EVALUACIÓN DE </a:t>
            </a:r>
            <a:r>
              <a:rPr lang="es-ES" dirty="0">
                <a:solidFill>
                  <a:srgbClr val="8B81D2"/>
                </a:solidFill>
              </a:rPr>
              <a:t>IMPACTO (III)</a:t>
            </a:r>
            <a:endParaRPr dirty="0">
              <a:solidFill>
                <a:srgbClr val="8B81D2"/>
              </a:solidFill>
            </a:endParaRPr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565943" y="1092724"/>
            <a:ext cx="6645958" cy="3399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 fontAlgn="base">
              <a:buNone/>
            </a:pPr>
            <a:r>
              <a:rPr lang="es-ES" dirty="0"/>
              <a:t>En cuanto los puntos que debe contener un informe final de la EIPD podemos destacar los siguientes: 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ES" dirty="0"/>
              <a:t>Una descripción general de las operaciones de tratamiento previstas. 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ES" dirty="0"/>
              <a:t>Una evaluación de los riesgos para los derechos y libertades de los interesados. 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ES" dirty="0"/>
              <a:t>Las medidas contempladas para hacer frente a los riesgos y amenazas. 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ES" dirty="0"/>
              <a:t>Garantías, medidas de seguridad y mecanismos destinados a garantizar la protección de datos personales y a demostrar la conformidad con el reglamento. </a:t>
            </a:r>
          </a:p>
        </p:txBody>
      </p:sp>
      <p:grpSp>
        <p:nvGrpSpPr>
          <p:cNvPr id="125" name="Google Shape;125;p19"/>
          <p:cNvGrpSpPr/>
          <p:nvPr/>
        </p:nvGrpSpPr>
        <p:grpSpPr>
          <a:xfrm>
            <a:off x="820161" y="322383"/>
            <a:ext cx="457190" cy="457120"/>
            <a:chOff x="1923675" y="1633650"/>
            <a:chExt cx="436000" cy="435975"/>
          </a:xfrm>
        </p:grpSpPr>
        <p:sp>
          <p:nvSpPr>
            <p:cNvPr id="126" name="Google Shape;126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74226" y="1711573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707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81D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441662" y="867841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8B81D2"/>
                </a:solidFill>
              </a:rPr>
              <a:t>DOCUMENTOS (I)</a:t>
            </a:r>
            <a:endParaRPr dirty="0">
              <a:solidFill>
                <a:srgbClr val="8B81D2"/>
              </a:solidFill>
            </a:endParaRPr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350789" y="1128706"/>
            <a:ext cx="6870281" cy="3399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s-E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Política de Protección de Datos Personales </a:t>
            </a:r>
            <a:r>
              <a:rPr lang="es-ES" dirty="0"/>
              <a:t>(Artículo 24)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Aviso de Privacidad </a:t>
            </a:r>
            <a:r>
              <a:rPr lang="es-ES" dirty="0"/>
              <a:t>(Artículos 12, 13, y 14)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Aviso de Privacidad de los Empleados </a:t>
            </a:r>
            <a:r>
              <a:rPr lang="es-ES" dirty="0"/>
              <a:t>(Artículos 12, 13 y 14)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Política de Retención de Datos </a:t>
            </a:r>
            <a:r>
              <a:rPr lang="es-ES" dirty="0"/>
              <a:t>(Artículos 5, 13, 17, y 30)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Programa de Retención de Datos </a:t>
            </a:r>
            <a:r>
              <a:rPr lang="es-ES" dirty="0"/>
              <a:t>(Artículo 30)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Formulario de Consentimiento del Interesado </a:t>
            </a:r>
            <a:r>
              <a:rPr lang="es-ES" dirty="0"/>
              <a:t>(Artículos 6, 7, y 9)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Formulario de Consentimiento Paterno </a:t>
            </a:r>
            <a:r>
              <a:rPr lang="es-ES" dirty="0"/>
              <a:t>(Artículo 8)</a:t>
            </a:r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 fontAlgn="base">
              <a:buNone/>
            </a:pPr>
            <a:endParaRPr lang="es-ES" dirty="0"/>
          </a:p>
        </p:txBody>
      </p:sp>
      <p:grpSp>
        <p:nvGrpSpPr>
          <p:cNvPr id="125" name="Google Shape;125;p19"/>
          <p:cNvGrpSpPr/>
          <p:nvPr/>
        </p:nvGrpSpPr>
        <p:grpSpPr>
          <a:xfrm>
            <a:off x="578114" y="386624"/>
            <a:ext cx="457190" cy="457120"/>
            <a:chOff x="1923675" y="1633650"/>
            <a:chExt cx="436000" cy="435975"/>
          </a:xfrm>
        </p:grpSpPr>
        <p:sp>
          <p:nvSpPr>
            <p:cNvPr id="126" name="Google Shape;126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74226" y="1711573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043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81D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421491" y="810777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8B81D2"/>
                </a:solidFill>
              </a:rPr>
              <a:t>DOCUMENTOS (II)</a:t>
            </a:r>
            <a:endParaRPr dirty="0">
              <a:solidFill>
                <a:srgbClr val="8B81D2"/>
              </a:solidFill>
            </a:endParaRPr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316006" y="1092724"/>
            <a:ext cx="6895895" cy="3399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s-E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Registro de EIPD </a:t>
            </a:r>
            <a:r>
              <a:rPr lang="es-ES" dirty="0"/>
              <a:t>(Artículo 35) </a:t>
            </a:r>
            <a:endParaRPr lang="es-E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Acuerdo de Tratamiento de Datos del Proveedor </a:t>
            </a:r>
            <a:r>
              <a:rPr lang="es-ES" dirty="0"/>
              <a:t>(Artículos 28, 32, y 82)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Procedimiento de Respuesta a la Violación de Seguridad de Datos </a:t>
            </a:r>
            <a:r>
              <a:rPr lang="es-ES" dirty="0"/>
              <a:t>(Artículos 4, 33, y 34)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Registro de Violación de Seguridad de Datos </a:t>
            </a:r>
            <a:r>
              <a:rPr lang="es-ES" dirty="0"/>
              <a:t>(Artículo 33)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Formulario de Notificación de Violación de Seguridad de Datos a la Autoridad de Control </a:t>
            </a:r>
            <a:r>
              <a:rPr lang="es-ES" dirty="0"/>
              <a:t>(Artículo 33)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Formulario de Notificación de Violación de Seguridad de Datos a los Interesados </a:t>
            </a:r>
            <a:r>
              <a:rPr lang="es-ES" dirty="0"/>
              <a:t>(Artículo 34) </a:t>
            </a:r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 fontAlgn="base">
              <a:buNone/>
            </a:pPr>
            <a:endParaRPr lang="es-ES" dirty="0"/>
          </a:p>
        </p:txBody>
      </p:sp>
      <p:grpSp>
        <p:nvGrpSpPr>
          <p:cNvPr id="125" name="Google Shape;125;p19"/>
          <p:cNvGrpSpPr/>
          <p:nvPr/>
        </p:nvGrpSpPr>
        <p:grpSpPr>
          <a:xfrm>
            <a:off x="571390" y="353657"/>
            <a:ext cx="457190" cy="457120"/>
            <a:chOff x="1923675" y="1633650"/>
            <a:chExt cx="436000" cy="435975"/>
          </a:xfrm>
        </p:grpSpPr>
        <p:sp>
          <p:nvSpPr>
            <p:cNvPr id="126" name="Google Shape;126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74226" y="1711573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06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81D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421491" y="810777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8B81D2"/>
                </a:solidFill>
              </a:rPr>
              <a:t>DOCUMENTOS BAJO CIERTAS CONDICIONES</a:t>
            </a:r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dirty="0">
              <a:solidFill>
                <a:srgbClr val="8B81D2"/>
              </a:solidFill>
            </a:endParaRPr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295836" y="1206612"/>
            <a:ext cx="6895895" cy="3399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s-ES" b="1" dirty="0"/>
              <a:t>Descripción del Puesto de Delegado de Protección de Datos </a:t>
            </a:r>
            <a:r>
              <a:rPr lang="es-ES" dirty="0"/>
              <a:t>(Artículos 37, 38, y 39)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ES" b="1" dirty="0"/>
              <a:t>Listado de Actividades de Tratamiento </a:t>
            </a:r>
            <a:r>
              <a:rPr lang="es-ES" dirty="0"/>
              <a:t>(Artículo 30)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ES" b="1" dirty="0"/>
              <a:t>Cláusulas Contractuales Estándar para la Transferencia de Datos Personales a Responsables </a:t>
            </a:r>
            <a:r>
              <a:rPr lang="es-ES" dirty="0"/>
              <a:t>(Artículo 46)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ES" b="1" dirty="0"/>
              <a:t>Cláusulas Contractuales Estándar para la Transferencia de Datos Personales a Encargados </a:t>
            </a:r>
            <a:r>
              <a:rPr lang="es-ES" dirty="0"/>
              <a:t>(Artículo 46)</a:t>
            </a:r>
          </a:p>
          <a:p>
            <a:pPr marL="127000" indent="0">
              <a:buNone/>
            </a:pPr>
            <a:endParaRPr lang="es-ES" b="1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 fontAlgn="base">
              <a:buNone/>
            </a:pPr>
            <a:endParaRPr lang="es-ES" dirty="0"/>
          </a:p>
        </p:txBody>
      </p:sp>
      <p:grpSp>
        <p:nvGrpSpPr>
          <p:cNvPr id="125" name="Google Shape;125;p19"/>
          <p:cNvGrpSpPr/>
          <p:nvPr/>
        </p:nvGrpSpPr>
        <p:grpSpPr>
          <a:xfrm>
            <a:off x="571390" y="353657"/>
            <a:ext cx="457190" cy="457120"/>
            <a:chOff x="1923675" y="1633650"/>
            <a:chExt cx="436000" cy="435975"/>
          </a:xfrm>
        </p:grpSpPr>
        <p:sp>
          <p:nvSpPr>
            <p:cNvPr id="126" name="Google Shape;126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74226" y="1711573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0916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648299" y="1583350"/>
            <a:ext cx="4276991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8BC34A"/>
                </a:solidFill>
              </a:rPr>
              <a:t>5.</a:t>
            </a:r>
            <a:endParaRPr sz="7200" dirty="0">
              <a:solidFill>
                <a:srgbClr val="8BC34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OBLIGACIONES Y SANCIONES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91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ctrTitle" idx="4294967295"/>
          </p:nvPr>
        </p:nvSpPr>
        <p:spPr>
          <a:xfrm>
            <a:off x="685800" y="256672"/>
            <a:ext cx="453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FFC000"/>
                </a:solidFill>
              </a:rPr>
              <a:t>INTRODUCCIÓN</a:t>
            </a:r>
            <a:endParaRPr sz="1800" dirty="0">
              <a:solidFill>
                <a:srgbClr val="FFC000"/>
              </a:solidFill>
            </a:endParaRPr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4294967295"/>
          </p:nvPr>
        </p:nvSpPr>
        <p:spPr>
          <a:xfrm>
            <a:off x="685800" y="1307123"/>
            <a:ext cx="4531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dirty="0"/>
              <a:t>La Agencia Española de Protección de Datos (AEPD) fue creada en 1993</a:t>
            </a:r>
            <a:endParaRPr sz="3600"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4294967295"/>
          </p:nvPr>
        </p:nvSpPr>
        <p:spPr>
          <a:xfrm>
            <a:off x="685800" y="3835999"/>
            <a:ext cx="4531500" cy="11797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dirty="0"/>
              <a:t>El 25 de mayo de 2018 entró en vigor el Reglamento (UE) 2016/679 del Parlamento Europeo y del Consejo, de 27 de abril de 2016, relativo a la protección de las personas físicas</a:t>
            </a:r>
            <a:endParaRPr dirty="0"/>
          </a:p>
        </p:txBody>
      </p:sp>
      <p:grpSp>
        <p:nvGrpSpPr>
          <p:cNvPr id="101" name="Google Shape;101;p16"/>
          <p:cNvGrpSpPr/>
          <p:nvPr/>
        </p:nvGrpSpPr>
        <p:grpSpPr>
          <a:xfrm>
            <a:off x="785305" y="458171"/>
            <a:ext cx="462632" cy="462632"/>
            <a:chOff x="1278900" y="2333250"/>
            <a:chExt cx="381175" cy="381175"/>
          </a:xfrm>
        </p:grpSpPr>
        <p:sp>
          <p:nvSpPr>
            <p:cNvPr id="102" name="Google Shape;102;p16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" name="Google Shape;100;p16">
            <a:extLst>
              <a:ext uri="{FF2B5EF4-FFF2-40B4-BE49-F238E27FC236}">
                <a16:creationId xmlns:a16="http://schemas.microsoft.com/office/drawing/2014/main" id="{08FB29E8-A705-49B1-893D-A14FBD5CCF42}"/>
              </a:ext>
            </a:extLst>
          </p:cNvPr>
          <p:cNvSpPr txBox="1">
            <a:spLocks/>
          </p:cNvSpPr>
          <p:nvPr/>
        </p:nvSpPr>
        <p:spPr>
          <a:xfrm>
            <a:off x="685800" y="2091923"/>
            <a:ext cx="4666129" cy="180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es-ES" dirty="0"/>
              <a:t>El RGPD marca unas pautas a seguir para conseguir:</a:t>
            </a:r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dirty="0"/>
              <a:t>Una mayor seguridad</a:t>
            </a:r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dirty="0"/>
              <a:t>Transparencia </a:t>
            </a:r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dirty="0"/>
              <a:t>Consentimiento en la concesión y manejo de los datos personales.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421491" y="810777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8BC34A"/>
                </a:solidFill>
              </a:rPr>
              <a:t>OBLIGACIONES</a:t>
            </a:r>
            <a:endParaRPr dirty="0">
              <a:solidFill>
                <a:srgbClr val="8BC34A"/>
              </a:solidFill>
            </a:endParaRPr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295836" y="1148499"/>
            <a:ext cx="7153835" cy="3399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s-ES" dirty="0"/>
              <a:t>Con la LOPD 15/1999 y su Reglamento de Desarrollo 1720/2007 se implantaban medidas de seguridad taxativas, que regulaban al detalle qué concretas medidas debían establecer las organizaciones.</a:t>
            </a:r>
          </a:p>
          <a:p>
            <a:pPr marL="127000" indent="0">
              <a:buNone/>
            </a:pPr>
            <a:endParaRPr lang="es-ES" b="1" dirty="0"/>
          </a:p>
          <a:p>
            <a:pPr marL="127000" indent="0">
              <a:buNone/>
            </a:pPr>
            <a:r>
              <a:rPr lang="es-ES" dirty="0"/>
              <a:t>Sin embargo. dicho documento no existe con el Reglamento Europeo de Protección de Datos 2016/679 (UE) (RGPD), ya que se da un giro de tuerca a esta situación, debido a la instauración de dos Principios clave: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Principio de </a:t>
            </a:r>
            <a:r>
              <a:rPr lang="es-ES" dirty="0" err="1"/>
              <a:t>Accountability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Principio de Enfoque al Riesgo.</a:t>
            </a:r>
            <a:endParaRPr lang="es-ES" b="1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 fontAlgn="base">
              <a:buNone/>
            </a:pPr>
            <a:endParaRPr lang="es-ES" dirty="0"/>
          </a:p>
        </p:txBody>
      </p:sp>
      <p:grpSp>
        <p:nvGrpSpPr>
          <p:cNvPr id="125" name="Google Shape;125;p19"/>
          <p:cNvGrpSpPr/>
          <p:nvPr/>
        </p:nvGrpSpPr>
        <p:grpSpPr>
          <a:xfrm>
            <a:off x="571390" y="353657"/>
            <a:ext cx="457190" cy="457120"/>
            <a:chOff x="1923675" y="1633650"/>
            <a:chExt cx="436000" cy="435975"/>
          </a:xfrm>
        </p:grpSpPr>
        <p:sp>
          <p:nvSpPr>
            <p:cNvPr id="126" name="Google Shape;126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74226" y="1711573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39698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226507" y="815009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8BC34A"/>
                </a:solidFill>
              </a:rPr>
              <a:t>SANCIONES (I)</a:t>
            </a:r>
            <a:endParaRPr dirty="0">
              <a:solidFill>
                <a:srgbClr val="8BC34A"/>
              </a:solidFill>
            </a:endParaRPr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67236" y="1148499"/>
            <a:ext cx="7442946" cy="3399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s-ES" dirty="0"/>
              <a:t>El Reglamento europeo de Protección de Datos únicamente regula criterios  o cuestiones básicas en relación con las infracciones y sanciones.</a:t>
            </a:r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r>
              <a:rPr lang="es-ES" dirty="0"/>
              <a:t>Sujetos responsables: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Responsables del tratamiento.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Encargados del tratamiento.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Representantes de los responsables o encargados de los tratamientos no establecidos en la Unión Europea.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Entidades de certificación.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Entidades acreditadas de supervisión de los códigos de conducta (AEPD).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Autoridades de control.</a:t>
            </a:r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 fontAlgn="base">
              <a:buNone/>
            </a:pPr>
            <a:endParaRPr lang="es-ES" dirty="0"/>
          </a:p>
        </p:txBody>
      </p:sp>
      <p:grpSp>
        <p:nvGrpSpPr>
          <p:cNvPr id="125" name="Google Shape;125;p19"/>
          <p:cNvGrpSpPr/>
          <p:nvPr/>
        </p:nvGrpSpPr>
        <p:grpSpPr>
          <a:xfrm>
            <a:off x="403297" y="353657"/>
            <a:ext cx="457190" cy="457120"/>
            <a:chOff x="1923675" y="1633650"/>
            <a:chExt cx="436000" cy="435975"/>
          </a:xfrm>
        </p:grpSpPr>
        <p:sp>
          <p:nvSpPr>
            <p:cNvPr id="126" name="Google Shape;126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74226" y="1711573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51156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226507" y="815009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8BC34A"/>
                </a:solidFill>
              </a:rPr>
              <a:t>SANCIONES (II)</a:t>
            </a:r>
            <a:endParaRPr dirty="0">
              <a:solidFill>
                <a:srgbClr val="8BC34A"/>
              </a:solidFill>
            </a:endParaRPr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114300" y="1159980"/>
            <a:ext cx="7247964" cy="3399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 fontAlgn="base">
              <a:buNone/>
            </a:pPr>
            <a:r>
              <a:rPr lang="es-ES" dirty="0"/>
              <a:t>Infracciones graves: Estas infracciones prescriben a los dos años. </a:t>
            </a:r>
          </a:p>
          <a:p>
            <a:pPr marL="127000" indent="0" fontAlgn="base">
              <a:buNone/>
            </a:pPr>
            <a:endParaRPr lang="es-ES" dirty="0"/>
          </a:p>
          <a:p>
            <a:pPr marL="127000" indent="0" fontAlgn="base">
              <a:buNone/>
            </a:pPr>
            <a:r>
              <a:rPr lang="es-ES" dirty="0"/>
              <a:t>Serán sancionadas con multas administrativas de 10.000.000 de euros como máximo, y si es empresa el 2% como máximo del volumen de negocio total anual global del ejercicio financiero anterior. </a:t>
            </a:r>
          </a:p>
          <a:p>
            <a:pPr marL="127000" indent="0" fontAlgn="base">
              <a:buNone/>
            </a:pPr>
            <a:endParaRPr lang="es-ES" dirty="0"/>
          </a:p>
          <a:p>
            <a:pPr marL="127000" indent="0" fontAlgn="base">
              <a:buNone/>
            </a:pPr>
            <a:r>
              <a:rPr lang="es-ES" dirty="0"/>
              <a:t>Las infracciones consideradas como graves se darán en los casos donde no se cumplan: 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ES" dirty="0"/>
              <a:t>Obligaciones del responsable y del encargado 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ES" dirty="0"/>
              <a:t>Los compromisos de los organismos de certificación 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ES" dirty="0"/>
              <a:t>Obligaciones de la autoridad de control</a:t>
            </a:r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 fontAlgn="base">
              <a:buNone/>
            </a:pPr>
            <a:endParaRPr lang="es-ES" dirty="0"/>
          </a:p>
        </p:txBody>
      </p:sp>
      <p:grpSp>
        <p:nvGrpSpPr>
          <p:cNvPr id="125" name="Google Shape;125;p19"/>
          <p:cNvGrpSpPr/>
          <p:nvPr/>
        </p:nvGrpSpPr>
        <p:grpSpPr>
          <a:xfrm>
            <a:off x="403297" y="353657"/>
            <a:ext cx="457190" cy="457120"/>
            <a:chOff x="1923675" y="1633650"/>
            <a:chExt cx="436000" cy="435975"/>
          </a:xfrm>
        </p:grpSpPr>
        <p:sp>
          <p:nvSpPr>
            <p:cNvPr id="126" name="Google Shape;126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74226" y="1711573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87715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233230" y="619138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8BC34A"/>
                </a:solidFill>
              </a:rPr>
              <a:t>SANCIONES (III)</a:t>
            </a:r>
            <a:endParaRPr dirty="0">
              <a:solidFill>
                <a:srgbClr val="8BC34A"/>
              </a:solidFill>
            </a:endParaRPr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67234" y="1047639"/>
            <a:ext cx="7563971" cy="3399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 fontAlgn="base">
              <a:buNone/>
            </a:pPr>
            <a:r>
              <a:rPr lang="es-ES" dirty="0"/>
              <a:t>Infracciones muy graves: Prescriben a los tres años. </a:t>
            </a:r>
          </a:p>
          <a:p>
            <a:pPr marL="127000" indent="0" fontAlgn="base">
              <a:buNone/>
            </a:pPr>
            <a:r>
              <a:rPr lang="es-ES" dirty="0"/>
              <a:t>Serán sancionadas con multas administrativas de hasta 20.000.000 de euros, y si es empresa una cuantía equivalente a un máximo del 4% del volumen de negocio total anual global del ejercicio financiero anterior.</a:t>
            </a:r>
          </a:p>
          <a:p>
            <a:pPr marL="127000" indent="0" fontAlgn="base">
              <a:buNone/>
            </a:pPr>
            <a:endParaRPr lang="es-ES" dirty="0"/>
          </a:p>
          <a:p>
            <a:pPr fontAlgn="base">
              <a:buFontTx/>
              <a:buChar char="-"/>
            </a:pPr>
            <a:r>
              <a:rPr lang="es-ES" dirty="0"/>
              <a:t>Los principios básicos para el tratamiento, incluido el consentimiento.</a:t>
            </a:r>
          </a:p>
          <a:p>
            <a:pPr fontAlgn="base">
              <a:buFontTx/>
              <a:buChar char="-"/>
            </a:pPr>
            <a:r>
              <a:rPr lang="es-ES" dirty="0"/>
              <a:t>Los derechos de los interesados de acceso, rectificación, cancelación, oposición, limitación y portabilidad. </a:t>
            </a:r>
          </a:p>
          <a:p>
            <a:pPr fontAlgn="base">
              <a:buFontTx/>
              <a:buChar char="-"/>
            </a:pPr>
            <a:r>
              <a:rPr lang="es-ES" dirty="0"/>
              <a:t>Requisitos establecidos para realizar transferencias de datos personales.</a:t>
            </a:r>
          </a:p>
          <a:p>
            <a:pPr fontAlgn="base">
              <a:buFontTx/>
              <a:buChar char="-"/>
            </a:pPr>
            <a:r>
              <a:rPr lang="es-ES" dirty="0"/>
              <a:t>Las obligaciones que adopten los Estados miembros. </a:t>
            </a:r>
          </a:p>
          <a:p>
            <a:pPr fontAlgn="base">
              <a:buFontTx/>
              <a:buChar char="-"/>
            </a:pPr>
            <a:r>
              <a:rPr lang="es-ES" dirty="0"/>
              <a:t>Una resolución del tratamiento o la suspensión de los flujos de datos por parte de la autoridad de control.</a:t>
            </a:r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 fontAlgn="base">
              <a:buNone/>
            </a:pPr>
            <a:endParaRPr lang="es-ES" dirty="0"/>
          </a:p>
        </p:txBody>
      </p:sp>
      <p:grpSp>
        <p:nvGrpSpPr>
          <p:cNvPr id="125" name="Google Shape;125;p19"/>
          <p:cNvGrpSpPr/>
          <p:nvPr/>
        </p:nvGrpSpPr>
        <p:grpSpPr>
          <a:xfrm>
            <a:off x="369677" y="278009"/>
            <a:ext cx="457190" cy="457120"/>
            <a:chOff x="1923675" y="1633650"/>
            <a:chExt cx="436000" cy="435975"/>
          </a:xfrm>
        </p:grpSpPr>
        <p:sp>
          <p:nvSpPr>
            <p:cNvPr id="126" name="Google Shape;126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74226" y="1711573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80726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233230" y="619138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8BC34A"/>
                </a:solidFill>
              </a:rPr>
              <a:t>SANCIONES (IV) – EL PROCEDIMIENTO SANCIONADOR</a:t>
            </a:r>
            <a:endParaRPr dirty="0">
              <a:solidFill>
                <a:srgbClr val="8BC34A"/>
              </a:solidFill>
            </a:endParaRPr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67234" y="1047639"/>
            <a:ext cx="7563971" cy="3399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s-ES" dirty="0"/>
              <a:t>Puede producirse o bien por no atender la solicitud del ejercicio de los derechos del interesado o cuando pueda existir una infracción del reglamento. </a:t>
            </a:r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r>
              <a:rPr lang="es-ES" dirty="0"/>
              <a:t>Las reclamaciones que no tengan nada que ver con cuestiones de protección de datos de carácter personal, carezcan manifiestamente de fundamento, sean abusivas, etc., no serán admitidas de ninguna manera. </a:t>
            </a:r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r>
              <a:rPr lang="es-ES" dirty="0"/>
              <a:t>Esta resolución debe notificarse en un plazo de 3 meses. En caso de no haber una comunicación, se sobreentiende como admitida y continúa el procedimiento.</a:t>
            </a:r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 fontAlgn="base">
              <a:buNone/>
            </a:pPr>
            <a:endParaRPr lang="es-ES" dirty="0"/>
          </a:p>
        </p:txBody>
      </p:sp>
      <p:grpSp>
        <p:nvGrpSpPr>
          <p:cNvPr id="125" name="Google Shape;125;p19"/>
          <p:cNvGrpSpPr/>
          <p:nvPr/>
        </p:nvGrpSpPr>
        <p:grpSpPr>
          <a:xfrm>
            <a:off x="369677" y="278009"/>
            <a:ext cx="457190" cy="457120"/>
            <a:chOff x="1923675" y="1633650"/>
            <a:chExt cx="436000" cy="435975"/>
          </a:xfrm>
        </p:grpSpPr>
        <p:sp>
          <p:nvSpPr>
            <p:cNvPr id="126" name="Google Shape;126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74226" y="1711573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49741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233230" y="619138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8BC34A"/>
                </a:solidFill>
              </a:rPr>
              <a:t>SANCIONES (IV) – EL PROCEDIMIENTO SANCIONADOR</a:t>
            </a:r>
            <a:endParaRPr dirty="0">
              <a:solidFill>
                <a:srgbClr val="8BC34A"/>
              </a:solidFill>
            </a:endParaRPr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100851" y="1288246"/>
            <a:ext cx="7342095" cy="3399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 fontAlgn="base">
              <a:buNone/>
            </a:pPr>
            <a:r>
              <a:rPr lang="es-ES" dirty="0"/>
              <a:t>La AEPD podrá llevar a cabo actuaciones, No podrá durar más de 12 meses, los funcionarios de la AEPD pueden:</a:t>
            </a:r>
          </a:p>
          <a:p>
            <a:pPr marL="127000" indent="0" fontAlgn="base">
              <a:buNone/>
            </a:pPr>
            <a:endParaRPr lang="es-E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s-ES" dirty="0"/>
              <a:t>Recabar la información precisa para el cumplimiento de sus funciones Realizar inspecciones. 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ES" dirty="0"/>
              <a:t>Solicitar el envío de documentos o datos necesarios.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ES" dirty="0"/>
              <a:t>Examinar, obtener copias e inspeccionar los equipos.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ES" dirty="0"/>
              <a:t>Requerir la ejecución de tratamientos y programas sujetos a la investigación.</a:t>
            </a:r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>
              <a:buNone/>
            </a:pPr>
            <a:endParaRPr lang="es-ES" dirty="0"/>
          </a:p>
          <a:p>
            <a:pPr marL="127000" indent="0" fontAlgn="base">
              <a:buNone/>
            </a:pPr>
            <a:endParaRPr lang="es-ES" dirty="0"/>
          </a:p>
        </p:txBody>
      </p:sp>
      <p:grpSp>
        <p:nvGrpSpPr>
          <p:cNvPr id="125" name="Google Shape;125;p19"/>
          <p:cNvGrpSpPr/>
          <p:nvPr/>
        </p:nvGrpSpPr>
        <p:grpSpPr>
          <a:xfrm>
            <a:off x="369677" y="278009"/>
            <a:ext cx="457190" cy="457120"/>
            <a:chOff x="1923675" y="1633650"/>
            <a:chExt cx="436000" cy="435975"/>
          </a:xfrm>
        </p:grpSpPr>
        <p:sp>
          <p:nvSpPr>
            <p:cNvPr id="126" name="Google Shape;126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74226" y="1711573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04785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9"/>
          <p:cNvSpPr txBox="1">
            <a:spLocks noGrp="1"/>
          </p:cNvSpPr>
          <p:nvPr>
            <p:ph type="title"/>
          </p:nvPr>
        </p:nvSpPr>
        <p:spPr>
          <a:xfrm>
            <a:off x="488727" y="734859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F44336"/>
                </a:solidFill>
              </a:rPr>
              <a:t>BIBILOGRAFÍA (I)</a:t>
            </a:r>
            <a:endParaRPr dirty="0">
              <a:solidFill>
                <a:srgbClr val="F44336"/>
              </a:solidFill>
            </a:endParaRPr>
          </a:p>
        </p:txBody>
      </p:sp>
      <p:sp>
        <p:nvSpPr>
          <p:cNvPr id="437" name="Google Shape;437;p39"/>
          <p:cNvSpPr txBox="1">
            <a:spLocks noGrp="1"/>
          </p:cNvSpPr>
          <p:nvPr>
            <p:ph type="body" idx="1"/>
          </p:nvPr>
        </p:nvSpPr>
        <p:spPr>
          <a:xfrm>
            <a:off x="369793" y="1035424"/>
            <a:ext cx="6837831" cy="3310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s-ES" dirty="0">
                <a:hlinkClick r:id="rId3"/>
              </a:rPr>
              <a:t>https://ayudaleyprotecciondatos.es/2018/11/09/derecho-limitacion-rgpd/#Que_es_el_derecho_a_la_limitacion_del_tratamiento_de_datos</a:t>
            </a:r>
            <a:endParaRPr lang="es-ES" dirty="0"/>
          </a:p>
          <a:p>
            <a:pPr marL="127000" indent="0">
              <a:buNone/>
            </a:pPr>
            <a:r>
              <a:rPr lang="es-ES" dirty="0">
                <a:hlinkClick r:id="rId4"/>
              </a:rPr>
              <a:t>https://ec.europa.eu/info/law/law-topic/data-protection/reform/rights-citizens/my-rights/when-should-i-exercise-my-right-restriction-processing-my-personal-data_es</a:t>
            </a:r>
            <a:endParaRPr lang="es-ES" dirty="0"/>
          </a:p>
          <a:p>
            <a:pPr marL="127000" indent="0">
              <a:buNone/>
            </a:pPr>
            <a:r>
              <a:rPr lang="es-ES" dirty="0">
                <a:hlinkClick r:id="rId5"/>
              </a:rPr>
              <a:t>https://ayudaleyprotecciondatos.es/2019/02/20/evaluacion-impacto-proteccion-datos-rgpd/</a:t>
            </a:r>
            <a:endParaRPr lang="es-ES" dirty="0"/>
          </a:p>
          <a:p>
            <a:pPr marL="127000" indent="0">
              <a:buNone/>
            </a:pPr>
            <a:r>
              <a:rPr lang="es-ES" dirty="0">
                <a:hlinkClick r:id="rId6"/>
              </a:rPr>
              <a:t>https://www.aepd.es/media/guias/guia-ciudadano.pdf</a:t>
            </a:r>
            <a:endParaRPr lang="es-ES" dirty="0"/>
          </a:p>
          <a:p>
            <a:pPr marL="127000" indent="0">
              <a:buNone/>
            </a:pPr>
            <a:r>
              <a:rPr lang="es-ES" dirty="0">
                <a:hlinkClick r:id="rId7"/>
              </a:rPr>
              <a:t>https://www.iberley.es/temas/glosario-definiciones-rgpd-62717</a:t>
            </a:r>
            <a:endParaRPr lang="es-ES" dirty="0"/>
          </a:p>
          <a:p>
            <a:pPr marL="127000" indent="0">
              <a:buNone/>
            </a:pPr>
            <a:r>
              <a:rPr lang="es-ES" dirty="0">
                <a:hlinkClick r:id="rId8"/>
              </a:rPr>
              <a:t>https://protecciondatos-lopd.com/empresas/datos-especialmente-protegidos-sensibles/</a:t>
            </a:r>
            <a:endParaRPr lang="es-ES" dirty="0"/>
          </a:p>
          <a:p>
            <a:pPr marL="127000" indent="0">
              <a:buNone/>
            </a:pPr>
            <a:endParaRPr sz="1400" dirty="0"/>
          </a:p>
        </p:txBody>
      </p:sp>
      <p:grpSp>
        <p:nvGrpSpPr>
          <p:cNvPr id="438" name="Google Shape;438;p39"/>
          <p:cNvGrpSpPr/>
          <p:nvPr/>
        </p:nvGrpSpPr>
        <p:grpSpPr>
          <a:xfrm>
            <a:off x="611923" y="348869"/>
            <a:ext cx="449033" cy="449033"/>
            <a:chOff x="2594050" y="1631825"/>
            <a:chExt cx="439625" cy="439625"/>
          </a:xfrm>
        </p:grpSpPr>
        <p:sp>
          <p:nvSpPr>
            <p:cNvPr id="439" name="Google Shape;439;p3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3" name="Google Shape;443;p3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9"/>
          <p:cNvSpPr txBox="1">
            <a:spLocks noGrp="1"/>
          </p:cNvSpPr>
          <p:nvPr>
            <p:ph type="title"/>
          </p:nvPr>
        </p:nvSpPr>
        <p:spPr>
          <a:xfrm>
            <a:off x="488727" y="734859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F44336"/>
                </a:solidFill>
              </a:rPr>
              <a:t>BIBILOGRAFÍA (II)</a:t>
            </a:r>
            <a:endParaRPr dirty="0">
              <a:solidFill>
                <a:srgbClr val="F44336"/>
              </a:solidFill>
            </a:endParaRPr>
          </a:p>
        </p:txBody>
      </p:sp>
      <p:sp>
        <p:nvSpPr>
          <p:cNvPr id="437" name="Google Shape;437;p39"/>
          <p:cNvSpPr txBox="1">
            <a:spLocks noGrp="1"/>
          </p:cNvSpPr>
          <p:nvPr>
            <p:ph type="body" idx="1"/>
          </p:nvPr>
        </p:nvSpPr>
        <p:spPr>
          <a:xfrm>
            <a:off x="369793" y="1035424"/>
            <a:ext cx="6837831" cy="3310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s-ES" dirty="0">
                <a:hlinkClick r:id="rId3"/>
              </a:rPr>
              <a:t>https://www.aepd.es/media/guias/guia-rgpd-para-responsables-de-tratamiento.pdf</a:t>
            </a:r>
            <a:endParaRPr lang="es-ES" dirty="0"/>
          </a:p>
          <a:p>
            <a:pPr marL="127000" indent="0">
              <a:buNone/>
            </a:pPr>
            <a:r>
              <a:rPr lang="es-ES" dirty="0">
                <a:hlinkClick r:id="rId4"/>
              </a:rPr>
              <a:t>https://ayudaleyprotecciondatos.es/2018/11/12/derecho-informacion-rgpd/</a:t>
            </a:r>
            <a:endParaRPr lang="es-ES" dirty="0"/>
          </a:p>
          <a:p>
            <a:pPr marL="127000" indent="0">
              <a:buNone/>
            </a:pPr>
            <a:r>
              <a:rPr lang="es-ES" dirty="0">
                <a:hlinkClick r:id="rId5"/>
              </a:rPr>
              <a:t>https://protecciondatos-lopd.com/empresas/procedimiento-sancionador-rgpd/#Sanciones_por_incumplimiento_de_RGPD</a:t>
            </a:r>
            <a:endParaRPr lang="es-ES" dirty="0"/>
          </a:p>
          <a:p>
            <a:pPr marL="127000" indent="0">
              <a:buNone/>
            </a:pPr>
            <a:r>
              <a:rPr lang="es-ES" dirty="0">
                <a:hlinkClick r:id="rId6"/>
              </a:rPr>
              <a:t>Real Decreto 428/1993, de 26 de marzo, por el que se aprueba el Estatuto de la Agencia de Protección de Datos. </a:t>
            </a:r>
            <a:r>
              <a:rPr lang="es-ES" i="1" dirty="0">
                <a:hlinkClick r:id="rId6"/>
              </a:rPr>
              <a:t>Boletín Oficial del Estado, 106, </a:t>
            </a:r>
            <a:r>
              <a:rPr lang="es-ES" dirty="0">
                <a:hlinkClick r:id="rId6"/>
              </a:rPr>
              <a:t>4 de mayo de 1993.</a:t>
            </a:r>
            <a:endParaRPr lang="es-ES" dirty="0"/>
          </a:p>
        </p:txBody>
      </p:sp>
      <p:grpSp>
        <p:nvGrpSpPr>
          <p:cNvPr id="438" name="Google Shape;438;p39"/>
          <p:cNvGrpSpPr/>
          <p:nvPr/>
        </p:nvGrpSpPr>
        <p:grpSpPr>
          <a:xfrm>
            <a:off x="611923" y="348869"/>
            <a:ext cx="449033" cy="449033"/>
            <a:chOff x="2594050" y="1631825"/>
            <a:chExt cx="439625" cy="439625"/>
          </a:xfrm>
        </p:grpSpPr>
        <p:sp>
          <p:nvSpPr>
            <p:cNvPr id="439" name="Google Shape;439;p3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3" name="Google Shape;443;p3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00483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8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453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5722"/>
                </a:solidFill>
              </a:rPr>
              <a:t>¡GRACIAS!</a:t>
            </a:r>
            <a:endParaRPr sz="1800" dirty="0">
              <a:solidFill>
                <a:srgbClr val="FF5722"/>
              </a:solidFill>
            </a:endParaRPr>
          </a:p>
        </p:txBody>
      </p:sp>
      <p:sp>
        <p:nvSpPr>
          <p:cNvPr id="424" name="Google Shape;424;p38"/>
          <p:cNvSpPr txBox="1">
            <a:spLocks noGrp="1"/>
          </p:cNvSpPr>
          <p:nvPr>
            <p:ph type="subTitle" idx="4294967295"/>
          </p:nvPr>
        </p:nvSpPr>
        <p:spPr>
          <a:xfrm>
            <a:off x="685800" y="3163925"/>
            <a:ext cx="4531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/>
              <a:t>¿</a:t>
            </a:r>
            <a:r>
              <a:rPr lang="es-ES" sz="3600" dirty="0"/>
              <a:t>PREGUNTAS</a:t>
            </a:r>
            <a:r>
              <a:rPr lang="en" sz="3600" dirty="0"/>
              <a:t>?</a:t>
            </a:r>
            <a:endParaRPr sz="3600" dirty="0"/>
          </a:p>
        </p:txBody>
      </p:sp>
      <p:grpSp>
        <p:nvGrpSpPr>
          <p:cNvPr id="426" name="Google Shape;426;p38"/>
          <p:cNvGrpSpPr/>
          <p:nvPr/>
        </p:nvGrpSpPr>
        <p:grpSpPr>
          <a:xfrm>
            <a:off x="792663" y="2113065"/>
            <a:ext cx="432176" cy="432176"/>
            <a:chOff x="1278900" y="2333250"/>
            <a:chExt cx="381175" cy="381175"/>
          </a:xfrm>
        </p:grpSpPr>
        <p:sp>
          <p:nvSpPr>
            <p:cNvPr id="427" name="Google Shape;427;p3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" name="Google Shape;431;p3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C107"/>
                </a:solidFill>
              </a:rPr>
              <a:t>1.</a:t>
            </a:r>
            <a:endParaRPr sz="7200" dirty="0">
              <a:solidFill>
                <a:srgbClr val="FFC10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CONCEPTOS Y DEFINICIONES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FFC107"/>
                </a:solidFill>
              </a:rPr>
              <a:t>DATOS PERSONALES</a:t>
            </a:r>
            <a:endParaRPr dirty="0">
              <a:solidFill>
                <a:srgbClr val="FFC107"/>
              </a:solidFill>
            </a:endParaRPr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838349" y="2217400"/>
            <a:ext cx="5645577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dirty="0"/>
              <a:t>Cualquier información relativa a una persona física viva identificada o identificable</a:t>
            </a:r>
          </a:p>
          <a:p>
            <a:pPr marL="127000" lvl="0" indent="0">
              <a:buNone/>
            </a:pPr>
            <a:endParaRPr dirty="0"/>
          </a:p>
          <a:p>
            <a:pPr marL="0" lvl="0" indent="0">
              <a:buNone/>
            </a:pPr>
            <a:r>
              <a:rPr lang="es-ES" dirty="0"/>
              <a:t>El RGPD protege los datos personales independientemente de la tecnología utilizada para su tratamiento</a:t>
            </a:r>
            <a:endParaRPr dirty="0"/>
          </a:p>
        </p:txBody>
      </p:sp>
      <p:grpSp>
        <p:nvGrpSpPr>
          <p:cNvPr id="125" name="Google Shape;125;p19"/>
          <p:cNvGrpSpPr/>
          <p:nvPr/>
        </p:nvGrpSpPr>
        <p:grpSpPr>
          <a:xfrm>
            <a:off x="954632" y="1317465"/>
            <a:ext cx="457190" cy="457120"/>
            <a:chOff x="1923675" y="1633650"/>
            <a:chExt cx="436000" cy="435975"/>
          </a:xfrm>
        </p:grpSpPr>
        <p:sp>
          <p:nvSpPr>
            <p:cNvPr id="126" name="Google Shape;126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ctrTitle" idx="4294967295"/>
          </p:nvPr>
        </p:nvSpPr>
        <p:spPr>
          <a:xfrm>
            <a:off x="685800" y="1785925"/>
            <a:ext cx="548924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/>
              <a:t>DATOS PERSONALES:</a:t>
            </a:r>
            <a:br>
              <a:rPr lang="es-ES" sz="3600" dirty="0"/>
            </a:br>
            <a:r>
              <a:rPr lang="es-ES" sz="3600" dirty="0"/>
              <a:t>ALGUNOS</a:t>
            </a:r>
            <a:r>
              <a:rPr lang="en" sz="3600" dirty="0"/>
              <a:t> </a:t>
            </a:r>
            <a:r>
              <a:rPr lang="es-ES" sz="3600" dirty="0">
                <a:solidFill>
                  <a:srgbClr val="FFC107"/>
                </a:solidFill>
              </a:rPr>
              <a:t>EJEMPLOS</a:t>
            </a:r>
            <a:endParaRPr sz="3600" dirty="0">
              <a:solidFill>
                <a:srgbClr val="FFC107"/>
              </a:solidFill>
            </a:endParaRPr>
          </a:p>
        </p:txBody>
      </p:sp>
      <p:sp>
        <p:nvSpPr>
          <p:cNvPr id="138" name="Google Shape;138;p20"/>
          <p:cNvSpPr txBox="1">
            <a:spLocks noGrp="1"/>
          </p:cNvSpPr>
          <p:nvPr>
            <p:ph type="subTitle" idx="4294967295"/>
          </p:nvPr>
        </p:nvSpPr>
        <p:spPr>
          <a:xfrm>
            <a:off x="685799" y="3035547"/>
            <a:ext cx="6338455" cy="17143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Nombre y apellidos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Domicilio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Dirección de correo electrónico 	(</a:t>
            </a:r>
            <a:r>
              <a:rPr lang="es-ES" dirty="0">
                <a:hlinkClick r:id="rId3"/>
              </a:rPr>
              <a:t>nombre.apellido@empresa.com</a:t>
            </a:r>
            <a:r>
              <a:rPr lang="es-ES" dirty="0"/>
              <a:t>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Número de documento nacional de identidad</a:t>
            </a:r>
            <a:endParaRPr dirty="0"/>
          </a:p>
        </p:txBody>
      </p:sp>
      <p:grpSp>
        <p:nvGrpSpPr>
          <p:cNvPr id="139" name="Google Shape;139;p20"/>
          <p:cNvGrpSpPr/>
          <p:nvPr/>
        </p:nvGrpSpPr>
        <p:grpSpPr>
          <a:xfrm>
            <a:off x="685800" y="642345"/>
            <a:ext cx="664653" cy="1053757"/>
            <a:chOff x="6718575" y="2318625"/>
            <a:chExt cx="256950" cy="407375"/>
          </a:xfrm>
        </p:grpSpPr>
        <p:sp>
          <p:nvSpPr>
            <p:cNvPr id="140" name="Google Shape;140;p2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rgbClr val="FFC10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rgbClr val="FFC10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rgbClr val="FFC10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rgbClr val="FFC10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rgbClr val="FFC10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rgbClr val="FFC10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FFC10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rgbClr val="FFC10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body" idx="1"/>
          </p:nvPr>
        </p:nvSpPr>
        <p:spPr>
          <a:xfrm>
            <a:off x="841000" y="1493617"/>
            <a:ext cx="6141691" cy="29018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dirty="0"/>
              <a:t>Por su relevancia e importancia para la privacidad deben ser tratados y almacenados con mayor cuidado.  Algunas de las categorías especiales son: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Opiniones políticas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Convicciones religiosas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Origen racial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Vida sexual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Dato genético, Dato biométrico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Orientación sexual</a:t>
            </a:r>
            <a:endParaRPr dirty="0"/>
          </a:p>
        </p:txBody>
      </p:sp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841000" y="1084117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DATOS PERSONALES CON UN TRATAMIENTO </a:t>
            </a:r>
            <a:r>
              <a:rPr lang="es-ES" dirty="0">
                <a:solidFill>
                  <a:srgbClr val="FFC107"/>
                </a:solidFill>
              </a:rPr>
              <a:t>ESPECIAL</a:t>
            </a:r>
            <a:endParaRPr dirty="0">
              <a:solidFill>
                <a:srgbClr val="FFC107"/>
              </a:solidFill>
            </a:endParaRPr>
          </a:p>
        </p:txBody>
      </p:sp>
      <p:sp>
        <p:nvSpPr>
          <p:cNvPr id="156" name="Google Shape;156;p21"/>
          <p:cNvSpPr/>
          <p:nvPr/>
        </p:nvSpPr>
        <p:spPr>
          <a:xfrm>
            <a:off x="841000" y="344201"/>
            <a:ext cx="485675" cy="441808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title"/>
          </p:nvPr>
        </p:nvSpPr>
        <p:spPr>
          <a:xfrm>
            <a:off x="841000" y="770167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DATOS PERSONALES EN NUESTRO </a:t>
            </a:r>
            <a:r>
              <a:rPr lang="es-ES" dirty="0">
                <a:solidFill>
                  <a:srgbClr val="FFC107"/>
                </a:solidFill>
              </a:rPr>
              <a:t>PROYECTO</a:t>
            </a:r>
            <a:endParaRPr dirty="0">
              <a:solidFill>
                <a:srgbClr val="FFC107"/>
              </a:solidFill>
            </a:endParaRPr>
          </a:p>
        </p:txBody>
      </p:sp>
      <p:sp>
        <p:nvSpPr>
          <p:cNvPr id="163" name="Google Shape;163;p22"/>
          <p:cNvSpPr txBox="1">
            <a:spLocks noGrp="1"/>
          </p:cNvSpPr>
          <p:nvPr>
            <p:ph type="body" idx="1"/>
          </p:nvPr>
        </p:nvSpPr>
        <p:spPr>
          <a:xfrm>
            <a:off x="840999" y="1201224"/>
            <a:ext cx="5642927" cy="11055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dirty="0"/>
              <a:t>En cuanto a los datos almacenados para nuestro proyecto de gestión de autónomos podemos proporcionar una serie de niveles de “seguridad”, se aconseja seguir los niveles de la antigua LOPD.</a:t>
            </a:r>
            <a:endParaRPr dirty="0"/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2"/>
          </p:nvPr>
        </p:nvSpPr>
        <p:spPr>
          <a:xfrm>
            <a:off x="2931575" y="2104937"/>
            <a:ext cx="19887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/>
              <a:t>Nivel medio</a:t>
            </a:r>
            <a:endParaRPr b="1" dirty="0"/>
          </a:p>
          <a:p>
            <a:pPr marL="0" lvl="0" indent="0">
              <a:buNone/>
            </a:pPr>
            <a:r>
              <a:rPr lang="es-ES" dirty="0"/>
              <a:t>Aquellos ficheros relativos a la prestación de servicios de solvencia patrimonial y créditos.</a:t>
            </a:r>
            <a:endParaRPr dirty="0"/>
          </a:p>
        </p:txBody>
      </p:sp>
      <p:sp>
        <p:nvSpPr>
          <p:cNvPr id="165" name="Google Shape;165;p22"/>
          <p:cNvSpPr txBox="1">
            <a:spLocks noGrp="1"/>
          </p:cNvSpPr>
          <p:nvPr>
            <p:ph type="body" idx="3"/>
          </p:nvPr>
        </p:nvSpPr>
        <p:spPr>
          <a:xfrm>
            <a:off x="4920275" y="2104937"/>
            <a:ext cx="1988700" cy="196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/>
              <a:t>Nivel básico</a:t>
            </a:r>
            <a:endParaRPr b="1" dirty="0"/>
          </a:p>
          <a:p>
            <a:pPr marL="0" lvl="0" indent="0">
              <a:buNone/>
            </a:pPr>
            <a:r>
              <a:rPr lang="es-ES" dirty="0"/>
              <a:t>Cualquier otro fichero distinto a los indicados que contenga datos de carácter personal.</a:t>
            </a:r>
            <a:endParaRPr dirty="0"/>
          </a:p>
        </p:txBody>
      </p:sp>
      <p:sp>
        <p:nvSpPr>
          <p:cNvPr id="173" name="Google Shape;173;p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4" name="Google Shape;164;p22">
            <a:extLst>
              <a:ext uri="{FF2B5EF4-FFF2-40B4-BE49-F238E27FC236}">
                <a16:creationId xmlns:a16="http://schemas.microsoft.com/office/drawing/2014/main" id="{2817D79D-7521-46A2-B50D-BBD4924E561D}"/>
              </a:ext>
            </a:extLst>
          </p:cNvPr>
          <p:cNvSpPr txBox="1">
            <a:spLocks/>
          </p:cNvSpPr>
          <p:nvPr/>
        </p:nvSpPr>
        <p:spPr>
          <a:xfrm>
            <a:off x="974536" y="2104937"/>
            <a:ext cx="1988700" cy="24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Karla"/>
              <a:buChar char="▸"/>
              <a:defRPr sz="14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Karla"/>
              <a:buChar char="▹"/>
              <a:defRPr sz="14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Karla"/>
              <a:buChar char="▹"/>
              <a:defRPr sz="14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Karla"/>
              <a:buChar char="●"/>
              <a:defRPr sz="14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Karla"/>
              <a:buChar char="○"/>
              <a:defRPr sz="14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Karla"/>
              <a:buChar char="■"/>
              <a:defRPr sz="14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Karla"/>
              <a:buChar char="●"/>
              <a:defRPr sz="14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Karla"/>
              <a:buChar char="○"/>
              <a:defRPr sz="14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Karla"/>
              <a:buChar char="■"/>
              <a:defRPr sz="14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>
              <a:buFont typeface="Karla"/>
              <a:buNone/>
            </a:pPr>
            <a:r>
              <a:rPr lang="en-US" b="1" dirty="0"/>
              <a:t>Nivel alto</a:t>
            </a:r>
          </a:p>
          <a:p>
            <a:pPr marL="0" indent="0">
              <a:buNone/>
            </a:pPr>
            <a:r>
              <a:rPr lang="es-ES" dirty="0"/>
              <a:t>Ficheros que se refieren a datos de ideología, afiliación sindical, religión, creencias, origen racial, salud o vida sexual.</a:t>
            </a:r>
            <a:endParaRPr lang="en-US" dirty="0"/>
          </a:p>
        </p:txBody>
      </p:sp>
      <p:pic>
        <p:nvPicPr>
          <p:cNvPr id="3" name="Gráfico 2" descr="Equipo">
            <a:extLst>
              <a:ext uri="{FF2B5EF4-FFF2-40B4-BE49-F238E27FC236}">
                <a16:creationId xmlns:a16="http://schemas.microsoft.com/office/drawing/2014/main" id="{207BD7D1-0550-4B6E-8CF4-E98255210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0999" y="98699"/>
            <a:ext cx="755798" cy="755798"/>
          </a:xfrm>
          <a:prstGeom prst="rect">
            <a:avLst/>
          </a:prstGeom>
        </p:spPr>
      </p:pic>
      <p:sp>
        <p:nvSpPr>
          <p:cNvPr id="20" name="Google Shape;163;p22">
            <a:extLst>
              <a:ext uri="{FF2B5EF4-FFF2-40B4-BE49-F238E27FC236}">
                <a16:creationId xmlns:a16="http://schemas.microsoft.com/office/drawing/2014/main" id="{D3DD7556-655E-47B7-959F-D882DE45AE09}"/>
              </a:ext>
            </a:extLst>
          </p:cNvPr>
          <p:cNvSpPr txBox="1">
            <a:spLocks/>
          </p:cNvSpPr>
          <p:nvPr/>
        </p:nvSpPr>
        <p:spPr>
          <a:xfrm>
            <a:off x="840999" y="4217295"/>
            <a:ext cx="7106214" cy="110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Karla"/>
              <a:buChar char="▸"/>
              <a:defRPr sz="14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Karla"/>
              <a:buChar char="▹"/>
              <a:defRPr sz="14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Karla"/>
              <a:buChar char="▹"/>
              <a:defRPr sz="14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Karla"/>
              <a:buChar char="●"/>
              <a:defRPr sz="14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Karla"/>
              <a:buChar char="○"/>
              <a:defRPr sz="14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Karla"/>
              <a:buChar char="■"/>
              <a:defRPr sz="14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Karla"/>
              <a:buChar char="●"/>
              <a:defRPr sz="14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Karla"/>
              <a:buChar char="○"/>
              <a:defRPr sz="14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Karla"/>
              <a:buChar char="■"/>
              <a:defRPr sz="14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>
              <a:buNone/>
            </a:pPr>
            <a:r>
              <a:rPr lang="es-ES" dirty="0"/>
              <a:t>En nuestro proyecto principalmente hacemos uso de datos de nivel básico al almacenar los datos de nuestro clientes y trabajadores para el uso del programa.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FFC107"/>
                </a:solidFill>
              </a:rPr>
              <a:t>ORGANISMO</a:t>
            </a:r>
            <a:endParaRPr dirty="0">
              <a:solidFill>
                <a:srgbClr val="FFC107"/>
              </a:solidFill>
            </a:endParaRPr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838349" y="2217400"/>
            <a:ext cx="5645577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dirty="0"/>
              <a:t>Comité Europeo de Protección de Datos (CEPD)</a:t>
            </a:r>
          </a:p>
          <a:p>
            <a:pPr lvl="0"/>
            <a:r>
              <a:rPr lang="es-ES" dirty="0"/>
              <a:t>Agencia Española de Protección de Datos (AEPD)</a:t>
            </a:r>
          </a:p>
          <a:p>
            <a:pPr marL="127000" lvl="0" indent="0">
              <a:buNone/>
            </a:pPr>
            <a:endParaRPr dirty="0"/>
          </a:p>
          <a:p>
            <a:pPr marL="0" lvl="0" indent="0">
              <a:buNone/>
            </a:pPr>
            <a:r>
              <a:rPr lang="es-ES" dirty="0"/>
              <a:t>CEPD ayuda a garantizar el cumplimiento del RGPD y la cooperación con AEPD.</a:t>
            </a:r>
            <a:endParaRPr dirty="0"/>
          </a:p>
        </p:txBody>
      </p:sp>
      <p:grpSp>
        <p:nvGrpSpPr>
          <p:cNvPr id="125" name="Google Shape;125;p19"/>
          <p:cNvGrpSpPr/>
          <p:nvPr/>
        </p:nvGrpSpPr>
        <p:grpSpPr>
          <a:xfrm>
            <a:off x="954632" y="1317465"/>
            <a:ext cx="457190" cy="457120"/>
            <a:chOff x="1923675" y="1633650"/>
            <a:chExt cx="436000" cy="435975"/>
          </a:xfrm>
        </p:grpSpPr>
        <p:sp>
          <p:nvSpPr>
            <p:cNvPr id="126" name="Google Shape;126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7342404"/>
      </p:ext>
    </p:extLst>
  </p:cSld>
  <p:clrMapOvr>
    <a:masterClrMapping/>
  </p:clrMapOvr>
</p:sld>
</file>

<file path=ppt/theme/theme1.xml><?xml version="1.0" encoding="utf-8"?>
<a:theme xmlns:a="http://schemas.openxmlformats.org/drawingml/2006/main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2801</Words>
  <Application>Microsoft Office PowerPoint</Application>
  <PresentationFormat>Presentación en pantalla (16:9)</PresentationFormat>
  <Paragraphs>429</Paragraphs>
  <Slides>38</Slides>
  <Notes>38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3" baseType="lpstr">
      <vt:lpstr>Arial</vt:lpstr>
      <vt:lpstr>Karla</vt:lpstr>
      <vt:lpstr>Courier New</vt:lpstr>
      <vt:lpstr>Montserrat</vt:lpstr>
      <vt:lpstr>Cadwal template</vt:lpstr>
      <vt:lpstr>TEMA 7: RGPD Reglamento General de Protección de Datos</vt:lpstr>
      <vt:lpstr>ÍNDICE</vt:lpstr>
      <vt:lpstr>INTRODUCCIÓN</vt:lpstr>
      <vt:lpstr>1. CONCEPTOS Y DEFINICIONES</vt:lpstr>
      <vt:lpstr>DATOS PERSONALES</vt:lpstr>
      <vt:lpstr>DATOS PERSONALES: ALGUNOS EJEMPLOS</vt:lpstr>
      <vt:lpstr>DATOS PERSONALES CON UN TRATAMIENTO ESPECIAL</vt:lpstr>
      <vt:lpstr>DATOS PERSONALES EN NUESTRO PROYECTO</vt:lpstr>
      <vt:lpstr>ORGANISMO</vt:lpstr>
      <vt:lpstr>2. PARTICIPANTES</vt:lpstr>
      <vt:lpstr>RESPONSABLE DEL TRATAMIENTO</vt:lpstr>
      <vt:lpstr>EL RESPONSABLE DEBERÁ</vt:lpstr>
      <vt:lpstr>INTERESADO</vt:lpstr>
      <vt:lpstr>El RGPD establece una serie de condiciones:</vt:lpstr>
      <vt:lpstr>3. DERECHOS</vt:lpstr>
      <vt:lpstr>NORMATIVA</vt:lpstr>
      <vt:lpstr>DERECHO DE LIMITACIÓN</vt:lpstr>
      <vt:lpstr>DERECHO DE PORTABILIDAD</vt:lpstr>
      <vt:lpstr>LOS DERECHOS EN NUESTRO PROYECTO</vt:lpstr>
      <vt:lpstr>4. PROCEDIMIENTOS Y DOCUMENTOS</vt:lpstr>
      <vt:lpstr>EJERCER EL DERECHO DE SUPRESIÓN</vt:lpstr>
      <vt:lpstr>DERECHO DE SUPRESIÓN: EXCEPCIONES</vt:lpstr>
      <vt:lpstr>EVALUACIÓN DE IMPACTO (I)</vt:lpstr>
      <vt:lpstr>EVALUACIÓN DE IMPACTO (II)</vt:lpstr>
      <vt:lpstr>EVALUACIÓN DE IMPACTO (III)</vt:lpstr>
      <vt:lpstr>DOCUMENTOS (I)</vt:lpstr>
      <vt:lpstr>DOCUMENTOS (II)</vt:lpstr>
      <vt:lpstr>DOCUMENTOS BAJO CIERTAS CONDICIONES </vt:lpstr>
      <vt:lpstr>5. OBLIGACIONES Y SANCIONES</vt:lpstr>
      <vt:lpstr>OBLIGACIONES</vt:lpstr>
      <vt:lpstr>SANCIONES (I)</vt:lpstr>
      <vt:lpstr>SANCIONES (II)</vt:lpstr>
      <vt:lpstr>SANCIONES (III)</vt:lpstr>
      <vt:lpstr>SANCIONES (IV) – EL PROCEDIMIENTO SANCIONADOR</vt:lpstr>
      <vt:lpstr>SANCIONES (IV) – EL PROCEDIMIENTO SANCIONADOR</vt:lpstr>
      <vt:lpstr>BIBILOGRAFÍA (I)</vt:lpstr>
      <vt:lpstr>BIBILOGRAFÍA (II)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7: RGPD Reglamento General de Protección de Datos</dc:title>
  <dc:creator>PJM</dc:creator>
  <cp:lastModifiedBy>Ángel Pérez Arroyo</cp:lastModifiedBy>
  <cp:revision>48</cp:revision>
  <dcterms:modified xsi:type="dcterms:W3CDTF">2019-05-07T17:46:30Z</dcterms:modified>
</cp:coreProperties>
</file>