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Book Antiqu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0FC634-B393-47F6-BAB4-D0FADD6B1854}">
  <a:tblStyle styleId="{BE0FC634-B393-47F6-BAB4-D0FADD6B18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EBC121-135D-41EE-A3D4-8EC8F8E695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.fntdata"/><Relationship Id="rId20" Type="http://schemas.openxmlformats.org/officeDocument/2006/relationships/slide" Target="slides/slide15.xml"/><Relationship Id="rId42" Type="http://schemas.openxmlformats.org/officeDocument/2006/relationships/font" Target="fonts/BookAntiqua-boldItalic.fntdata"/><Relationship Id="rId41" Type="http://schemas.openxmlformats.org/officeDocument/2006/relationships/font" Target="fonts/BookAntiqu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PRÁCTICA GPI</a:t>
            </a:r>
            <a:endParaRPr sz="4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Gestión de comunidades de vecinos</a:t>
            </a:r>
            <a:endParaRPr sz="4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29172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GESTIÓN  DE PROYECTOS INFORMÁTICOS 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481600" y="3928225"/>
            <a:ext cx="4180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Suárez Huacón, Javier David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Fernández Hernández, Adrián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Pablo Vergara Cabañero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Vladyslav Kuchmenko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Ley de Parkinson(Caso B)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4218424"/>
            <a:ext cx="8368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Estimación del coste total: </a:t>
            </a:r>
            <a:r>
              <a:rPr lang="e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42.056 € 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427688" y="12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{35EBC121-135D-41EE-A3D4-8EC8F8E69561}</a:tableStyleId>
              </a:tblPr>
              <a:tblGrid>
                <a:gridCol w="1741625"/>
                <a:gridCol w="1245825"/>
                <a:gridCol w="1678075"/>
                <a:gridCol w="2631500"/>
                <a:gridCol w="991600"/>
              </a:tblGrid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Perfil 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Cantidad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Sueldo Mensual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Duración Proyecto (Meses)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Director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Jefe de proyecto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Analista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Programadores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16.000€</a:t>
                      </a:r>
                      <a:endParaRPr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Costes_Beneficios_ILUMEK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548" y="4150773"/>
            <a:ext cx="842275" cy="8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26225" y="445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00"/>
                </a:solidFill>
              </a:rPr>
              <a:t>Princing to win</a:t>
            </a:r>
            <a:endParaRPr i="1">
              <a:solidFill>
                <a:srgbClr val="FFFF00"/>
              </a:solidFill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489825"/>
            <a:ext cx="83682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 coste del proyecto está en función de lo que el cliente está dispuesto a pagar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Realizamos una comparativa de la competencia</a:t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400"/>
              <a:buAutoNum type="arabicPeriod"/>
            </a:pPr>
            <a:r>
              <a:rPr lang="es" sz="24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Factura Directa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ClassicGes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Cuentica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Costes_Beneficios_ILUMEK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9" y="3605244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FFF00"/>
                </a:solidFill>
              </a:rPr>
              <a:t>Princing to win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489825"/>
            <a:ext cx="83682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Factura Directa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Hasta 100 contactos :10€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Contactos </a:t>
            </a:r>
            <a:r>
              <a:rPr lang="es" sz="2400"/>
              <a:t>ilimitados</a:t>
            </a:r>
            <a:r>
              <a:rPr lang="es" sz="2400"/>
              <a:t>:20€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ClassicGes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Sin límites 79.90€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Cuentica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Usuario normal: gratis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Usuarios premium : 20€</a:t>
            </a:r>
            <a:endParaRPr sz="2400"/>
          </a:p>
        </p:txBody>
      </p:sp>
      <p:pic>
        <p:nvPicPr>
          <p:cNvPr descr="Costes_Beneficios_ILUMEK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9" y="3605244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Estimación de Costes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 u="sng">
                <a:solidFill>
                  <a:srgbClr val="FFFFFF"/>
                </a:solidFill>
              </a:rPr>
              <a:t>Estimación más adecuada → Juicio Experto</a:t>
            </a:r>
            <a:endParaRPr b="1" i="1" sz="2400" u="sng">
              <a:solidFill>
                <a:srgbClr val="FFFFFF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Roboto"/>
              <a:buChar char="●"/>
            </a:pPr>
            <a:r>
              <a:rPr lang="es"/>
              <a:t>Coste estimado: </a:t>
            </a:r>
            <a:r>
              <a:rPr lang="es" sz="1400"/>
              <a:t>42.056€ 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/>
              <a:t>Suscripciones del primer año (Pricing To Win): 80€ por comunidad.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---------------------------------------------------------------------------------------------------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Beneficio del primer año: -31.784€</a:t>
            </a:r>
            <a:endParaRPr/>
          </a:p>
        </p:txBody>
      </p:sp>
      <p:pic>
        <p:nvPicPr>
          <p:cNvPr descr="Costes_Beneficios_ILUMEK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9" y="3605244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Puntos de objeto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45725"/>
            <a:ext cx="40677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Son más fáciles de estimar a partir de una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especificación  (solamente consideran pantallas, informes y módulos 3GL)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stes_Beneficios_ILUMEK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9" y="3605244"/>
            <a:ext cx="1387800" cy="138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Shape 157"/>
          <p:cNvGraphicFramePr/>
          <p:nvPr/>
        </p:nvGraphicFramePr>
        <p:xfrm>
          <a:off x="4393813" y="761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{BE0FC634-B393-47F6-BAB4-D0FADD6B1854}</a:tableStyleId>
              </a:tblPr>
              <a:tblGrid>
                <a:gridCol w="879400"/>
                <a:gridCol w="879400"/>
                <a:gridCol w="879400"/>
              </a:tblGrid>
              <a:tr h="402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Tipo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Grado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Pantalla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bajo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Informes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bajo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bajo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Puntos de objeto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952500" y="1144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{BE0FC634-B393-47F6-BAB4-D0FADD6B1854}</a:tableStyleId>
              </a:tblPr>
              <a:tblGrid>
                <a:gridCol w="2413000"/>
                <a:gridCol w="2413000"/>
                <a:gridCol w="2413000"/>
              </a:tblGrid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sugerencias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anuncios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Módulo/medio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juntas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nóminas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instalaciones y actividades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gestión de usuarios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Módulo/medio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 calendario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Módulo/bajo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buscarPistaLibre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Pantalla/alto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verAnuncios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 puntos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Pantalla/alto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Costes_Beneficios_ILUMEK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8" y="4190998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Puntos de objeto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Horas : 8 h * 5 dias * 4 semanas * 4 meses * 4 trabajadores = 2560 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Horas por punto: 2560 h / 182 puntos = 14.07 h/punt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Estimación: la hora se va a cobrar 8 € ,  8 *14.07 =  112.56€ por cada punto. Si el proyecto tiene 182 puntos obtenemos que nos costaría 20.500 € </a:t>
            </a:r>
            <a:endParaRPr sz="2400"/>
          </a:p>
        </p:txBody>
      </p:sp>
      <p:pic>
        <p:nvPicPr>
          <p:cNvPr descr="Costes_Beneficios_ILUMEK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76" y="3844276"/>
            <a:ext cx="1299225" cy="1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Presupuesto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Requisitos Software y Hardware</a:t>
            </a:r>
            <a:endParaRPr sz="24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Disposiciones legales</a:t>
            </a:r>
            <a:endParaRPr sz="24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Retribución de costes</a:t>
            </a:r>
            <a:endParaRPr sz="24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Garantías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46c46f3057e2c0a46fd568d53c25d544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625" y="3967875"/>
            <a:ext cx="1702176" cy="9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Presupuesto</a:t>
            </a:r>
            <a:r>
              <a:rPr lang="es" sz="2400">
                <a:solidFill>
                  <a:srgbClr val="FFFF00"/>
                </a:solidFill>
              </a:rPr>
              <a:t>(Requisitos Hardware - Software)</a:t>
            </a:r>
            <a:endParaRPr sz="24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144125"/>
            <a:ext cx="83682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00"/>
                </a:solidFill>
              </a:rPr>
              <a:t>Hardware:</a:t>
            </a:r>
            <a:endParaRPr b="1" sz="2400">
              <a:solidFill>
                <a:srgbClr val="FFFF00"/>
              </a:solidFill>
            </a:endParaRPr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Ordenadores, impresora, conexiones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00"/>
                </a:solidFill>
              </a:rPr>
              <a:t>Software:</a:t>
            </a:r>
            <a:endParaRPr b="1" sz="2400">
              <a:solidFill>
                <a:srgbClr val="FFFF00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b="1" lang="es" sz="2400"/>
              <a:t>Hosting dedicado</a:t>
            </a:r>
            <a:r>
              <a:rPr lang="es" sz="2400"/>
              <a:t> (alojamiento compartido) para la reducción de costes.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s" sz="2400"/>
              <a:t>Dominio para la aplicación Web.</a:t>
            </a:r>
            <a:endParaRPr sz="2400"/>
          </a:p>
        </p:txBody>
      </p:sp>
      <p:pic>
        <p:nvPicPr>
          <p:cNvPr descr="46c46f3057e2c0a46fd568d53c25d544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625" y="3967875"/>
            <a:ext cx="1702176" cy="9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Presupuesto</a:t>
            </a:r>
            <a:r>
              <a:rPr lang="es" sz="2400">
                <a:solidFill>
                  <a:srgbClr val="FFFF00"/>
                </a:solidFill>
              </a:rPr>
              <a:t>(Disposiciones legales)</a:t>
            </a:r>
            <a:endParaRPr sz="24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●"/>
            </a:pPr>
            <a:r>
              <a:rPr lang="es" sz="3000"/>
              <a:t>El código fuente y objetos pertenecen a la empresa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●"/>
            </a:pPr>
            <a:r>
              <a:rPr lang="es" sz="3000"/>
              <a:t>El cliente podrá acceder a la aplicación web si está dado de alta.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46c46f3057e2c0a46fd568d53c25d544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625" y="3967875"/>
            <a:ext cx="1702176" cy="9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INTRODUCCIÓN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 u="sng"/>
              <a:t>Objetivos generales (Aplicación Web):</a:t>
            </a:r>
            <a:endParaRPr b="1" i="1" sz="2400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i="1" lang="es"/>
              <a:t>Facilitar la comunicación entre los vecinos:</a:t>
            </a:r>
            <a:endParaRPr i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Chat, correo electrónico, buzón de sugerencias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i="1" lang="es"/>
              <a:t>Gestionar documentos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i="1" lang="es"/>
              <a:t>Administración de perfiles: administrador, vecino y comunidad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i="1" lang="es"/>
              <a:t>Administración de calendario de eventos, votaciones y reservas.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Presupuesto</a:t>
            </a:r>
            <a:r>
              <a:rPr lang="es" sz="2400">
                <a:solidFill>
                  <a:srgbClr val="FFFF00"/>
                </a:solidFill>
              </a:rPr>
              <a:t>(Retribución de costes)</a:t>
            </a:r>
            <a:endParaRPr sz="24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El coste de la aplicación será de 10.000€ abonado en 2 pagos: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s" sz="1800"/>
              <a:t>50% del coste total del programa en la firma de aceptación del presupuesto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s" sz="1800"/>
              <a:t>Otro 50% será abonado tras la entrega del software</a:t>
            </a:r>
            <a:endParaRPr sz="18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Propuestas opcionales para el cliente como curso de iniciación, servicio técnico online, mejoras de la app, etc.</a:t>
            </a:r>
            <a:endParaRPr sz="24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 sz="2400"/>
              <a:t>Retribución del 5% en caso de retraso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46c46f3057e2c0a46fd568d53c25d544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625" y="4128225"/>
            <a:ext cx="1702176" cy="9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Plantilla Modelo UP (Inicio)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Inicio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8850"/>
            <a:ext cx="8368200" cy="33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Plantilla Modelo UP(Elaboración)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Elaboración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57925"/>
            <a:ext cx="8368201" cy="3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Plantilla Modelo UP(Construcción)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Construcción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39000"/>
            <a:ext cx="8368199" cy="33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Plantilla Modelo UP(Transición)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</a:t>
            </a:r>
            <a:r>
              <a:rPr b="1" i="1" lang="es" u="sng"/>
              <a:t>Transición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8368201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Planificación Detallada(Inicio)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1825" y="1144125"/>
            <a:ext cx="88893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Inicio</a:t>
            </a:r>
            <a:endParaRPr b="1" i="1" u="sng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" y="1144125"/>
            <a:ext cx="8889299" cy="37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Planificación Detallada(Elaboración)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23625" y="1144125"/>
            <a:ext cx="8763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i="1" lang="es" u="sng"/>
              <a:t>Fase Elaboración</a:t>
            </a:r>
            <a:endParaRPr b="1" i="1" u="sng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1103675"/>
            <a:ext cx="8532476" cy="37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Estructura Organizativa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87900" y="148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Modelo Empleado → Descentralizado Democrático (DD)</a:t>
            </a:r>
            <a:endParaRPr b="1" i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u="sng"/>
              <a:t>Características</a:t>
            </a:r>
            <a:endParaRPr b="1" i="1" u="sng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/>
              <a:t>Decisiones por consenso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/>
              <a:t>Comunicación directa entre los miembros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/>
              <a:t>Dirección del grupo (El liderazgo varía según la situación)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lang="es"/>
              <a:t>Organización para hacer de un grupo de trabajo duradero</a:t>
            </a:r>
            <a:endParaRPr/>
          </a:p>
        </p:txBody>
      </p:sp>
      <p:pic>
        <p:nvPicPr>
          <p:cNvPr descr="1448958477_vector_65_02-300x231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475" y="4156100"/>
            <a:ext cx="1194050" cy="9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Restricciones del proyecto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FFFFF"/>
                </a:solidFill>
              </a:rPr>
              <a:t>Se necesita de conexión a internet para poder consumir los servicios que proporciona la aplicación.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FFFFF"/>
                </a:solidFill>
              </a:rPr>
              <a:t>La información de una comunidad será privada y solo esa comunidad podrá disponer de ella.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FFFFF"/>
                </a:solidFill>
              </a:rPr>
              <a:t>Los roles de cada integrante de la comunidad tendrán que ser claramente definidos.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Análisis de riesgos 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s" sz="2400"/>
              <a:t>Riesgos tecnológicos</a:t>
            </a:r>
            <a:endParaRPr b="1" sz="2400"/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 Seguridad en la infraestructura</a:t>
            </a:r>
            <a:endParaRPr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Char char="○"/>
            </a:pPr>
            <a:r>
              <a:rPr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 Posible fallo del hardware</a:t>
            </a:r>
            <a:endParaRPr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Char char="○"/>
            </a:pPr>
            <a:r>
              <a:rPr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 Pérdida de corriente eléctrica</a:t>
            </a:r>
            <a:endParaRPr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Char char="●"/>
            </a:pPr>
            <a:r>
              <a:rPr b="1"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Inexperiencia del personal en este tipo de proyectos</a:t>
            </a:r>
            <a:endParaRPr b="1"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Char char="●"/>
            </a:pPr>
            <a:r>
              <a:rPr b="1"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Riesgo organizacional del proyecto y su mala gestión</a:t>
            </a:r>
            <a:endParaRPr b="1"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Char char="●"/>
            </a:pPr>
            <a:r>
              <a:rPr b="1" lang="e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Cambio constante de requerimientos (el cliente no sabe lo que quiere)</a:t>
            </a:r>
            <a:endParaRPr b="1"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señal-icono-amarillo-peligro1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600" y="4151175"/>
            <a:ext cx="910424" cy="8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Prioridades de riesgos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8368200" cy="3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Planes de contingencia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08775"/>
            <a:ext cx="8368200" cy="35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Estimación de Costes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267800"/>
            <a:ext cx="83682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 u="sng">
                <a:solidFill>
                  <a:srgbClr val="FFFFFF"/>
                </a:solidFill>
              </a:rPr>
              <a:t>Técnicas empleadas para la estimación:</a:t>
            </a:r>
            <a:endParaRPr b="1" i="1" sz="3000" u="sng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s" sz="2400"/>
              <a:t>Ley de Parkinson</a:t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i="1" lang="es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Princing to win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s" sz="2400"/>
              <a:t>Juicio experto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lang="es" sz="2400">
                <a:solidFill>
                  <a:srgbClr val="EFEFEF"/>
                </a:solidFill>
              </a:rPr>
              <a:t>Puntos de objeto</a:t>
            </a:r>
            <a:endParaRPr sz="2400">
              <a:solidFill>
                <a:srgbClr val="EFEFEF"/>
              </a:solidFill>
            </a:endParaRPr>
          </a:p>
        </p:txBody>
      </p:sp>
      <p:pic>
        <p:nvPicPr>
          <p:cNvPr descr="Costes_Beneficios_ILUMEK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19" y="3605244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Ley de Parkinson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Los costes del proyecto están en función de los recursos disponibles, utilizando todo el tiempo permitido.</a:t>
            </a:r>
            <a:endParaRPr sz="30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Trebuchet MS"/>
              <a:buChar char="●"/>
            </a:pPr>
            <a:r>
              <a:rPr lang="es" sz="30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Caso A : Equipo de freelancers</a:t>
            </a:r>
            <a:endParaRPr sz="30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Trebuchet MS"/>
              <a:buChar char="●"/>
            </a:pPr>
            <a:r>
              <a:rPr lang="es" sz="30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Caso B : Trabajamos para una empresa</a:t>
            </a:r>
            <a:endParaRPr sz="30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stes_Beneficios_ILUMEK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824" y="3947049"/>
            <a:ext cx="1046000" cy="1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Ley de Parkinson(Caso A)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43770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Estimación de coste total : entre 16.000-18.000 €</a:t>
            </a:r>
            <a:endParaRPr sz="2400"/>
          </a:p>
        </p:txBody>
      </p:sp>
      <p:graphicFrame>
        <p:nvGraphicFramePr>
          <p:cNvPr id="119" name="Shape 119"/>
          <p:cNvGraphicFramePr/>
          <p:nvPr/>
        </p:nvGraphicFramePr>
        <p:xfrm>
          <a:off x="406700" y="13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{BE0FC634-B393-47F6-BAB4-D0FADD6B1854}</a:tableStyleId>
              </a:tblPr>
              <a:tblGrid>
                <a:gridCol w="2082650"/>
                <a:gridCol w="2082650"/>
                <a:gridCol w="2082650"/>
                <a:gridCol w="2082650"/>
              </a:tblGrid>
              <a:tr h="500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Recurso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Dinero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Tiempo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Programador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Programador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Programador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Programador 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4000 €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Transporte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80€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Otros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?€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</a:rPr>
                        <a:t>4 meses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?€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ostes_Beneficios_ILUMEK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672" y="4377072"/>
            <a:ext cx="766425" cy="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