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6" r:id="rId4"/>
    <p:sldId id="265" r:id="rId5"/>
    <p:sldId id="269" r:id="rId6"/>
    <p:sldId id="270" r:id="rId7"/>
    <p:sldId id="261" r:id="rId8"/>
    <p:sldId id="258" r:id="rId9"/>
    <p:sldId id="259" r:id="rId10"/>
    <p:sldId id="264" r:id="rId11"/>
    <p:sldId id="263" r:id="rId12"/>
    <p:sldId id="262" r:id="rId13"/>
    <p:sldId id="260" r:id="rId14"/>
    <p:sldId id="267" r:id="rId15"/>
    <p:sldId id="271" r:id="rId16"/>
    <p:sldId id="272" r:id="rId17"/>
    <p:sldId id="268" r:id="rId18"/>
    <p:sldId id="273" r:id="rId19"/>
    <p:sldId id="275" r:id="rId20"/>
    <p:sldId id="274" r:id="rId21"/>
    <p:sldId id="287" r:id="rId22"/>
    <p:sldId id="288" r:id="rId23"/>
    <p:sldId id="289" r:id="rId24"/>
    <p:sldId id="290" r:id="rId25"/>
    <p:sldId id="291" r:id="rId26"/>
    <p:sldId id="294" r:id="rId27"/>
    <p:sldId id="292" r:id="rId28"/>
    <p:sldId id="293" r:id="rId29"/>
    <p:sldId id="295" r:id="rId30"/>
    <p:sldId id="276" r:id="rId31"/>
    <p:sldId id="277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7" autoAdjust="0"/>
    <p:restoredTop sz="94660"/>
  </p:normalViewPr>
  <p:slideViewPr>
    <p:cSldViewPr>
      <p:cViewPr varScale="1">
        <p:scale>
          <a:sx n="106" d="100"/>
          <a:sy n="106" d="100"/>
        </p:scale>
        <p:origin x="10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852A-CA8D-4DCD-948E-104FFA0A63D3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3D428-488E-420F-A8C8-E91D9CECE6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10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https://www.youtube.com/watch?v=pmW3ui5hRrA</a:t>
            </a:r>
          </a:p>
          <a:p>
            <a:r>
              <a:rPr lang="es-ES" dirty="0" smtClean="0"/>
              <a:t>https://www.youtube.com/watch?v=OG5ZowbxQn4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3D428-488E-420F-A8C8-E91D9CECE6E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95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TOP500(junio</a:t>
            </a:r>
            <a:r>
              <a:rPr lang="es-ES" baseline="0" dirty="0" smtClean="0"/>
              <a:t> 2012) – Sequoia con 16324 </a:t>
            </a:r>
            <a:r>
              <a:rPr lang="es-ES" baseline="0" dirty="0" err="1" smtClean="0"/>
              <a:t>Tflops</a:t>
            </a:r>
            <a:r>
              <a:rPr lang="es-ES" baseline="0" dirty="0" smtClean="0"/>
              <a:t> y 1,5 PB de memoria   (se intenta conseguir el </a:t>
            </a:r>
            <a:r>
              <a:rPr lang="es-ES" baseline="0" dirty="0" err="1" smtClean="0"/>
              <a:t>exaflop</a:t>
            </a:r>
            <a:r>
              <a:rPr lang="es-ES" baseline="0" dirty="0" smtClean="0"/>
              <a:t>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3D428-488E-420F-A8C8-E91D9CECE6E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259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Ejemplo. </a:t>
            </a:r>
            <a:r>
              <a:rPr lang="es-ES" smtClean="0"/>
              <a:t>Arquitectura PS3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3D428-488E-420F-A8C8-E91D9CECE6EF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36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3D428-488E-420F-A8C8-E91D9CECE6EF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60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7DDD-C4F7-44BC-891E-19FF1B84C725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25AC-B4D9-4741-9BEE-E59D20A17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7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7DDD-C4F7-44BC-891E-19FF1B84C725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25AC-B4D9-4741-9BEE-E59D20A17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9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7DDD-C4F7-44BC-891E-19FF1B84C725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25AC-B4D9-4741-9BEE-E59D20A17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72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7DDD-C4F7-44BC-891E-19FF1B84C725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25AC-B4D9-4741-9BEE-E59D20A17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1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7DDD-C4F7-44BC-891E-19FF1B84C725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25AC-B4D9-4741-9BEE-E59D20A17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7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7DDD-C4F7-44BC-891E-19FF1B84C725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25AC-B4D9-4741-9BEE-E59D20A17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2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7DDD-C4F7-44BC-891E-19FF1B84C725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25AC-B4D9-4741-9BEE-E59D20A17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7DDD-C4F7-44BC-891E-19FF1B84C725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25AC-B4D9-4741-9BEE-E59D20A17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37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7DDD-C4F7-44BC-891E-19FF1B84C725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25AC-B4D9-4741-9BEE-E59D20A17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74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7DDD-C4F7-44BC-891E-19FF1B84C725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25AC-B4D9-4741-9BEE-E59D20A17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84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7DDD-C4F7-44BC-891E-19FF1B84C725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25AC-B4D9-4741-9BEE-E59D20A17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62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7DDD-C4F7-44BC-891E-19FF1B84C725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25AC-B4D9-4741-9BEE-E59D20A17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1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pec.org/cpu2017/Docs/overview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op500.org/project/linpack" TargetMode="External"/><Relationship Id="rId4" Type="http://schemas.openxmlformats.org/officeDocument/2006/relationships/hyperlink" Target="http://www.spec.org/mpi2007/docs/index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2130425"/>
            <a:ext cx="8784976" cy="1470025"/>
          </a:xfrm>
        </p:spPr>
        <p:txBody>
          <a:bodyPr>
            <a:noAutofit/>
          </a:bodyPr>
          <a:lstStyle/>
          <a:p>
            <a:r>
              <a:rPr lang="es-ES" sz="5000" b="1" dirty="0" smtClean="0">
                <a:latin typeface="Adobe Garamond Pro Bold" pitchFamily="18" charset="0"/>
              </a:rPr>
              <a:t>Ingeniería de los Computadores</a:t>
            </a:r>
            <a:endParaRPr lang="es-ES" sz="5000" b="1" dirty="0">
              <a:latin typeface="Adobe Garamond Pro Bold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Sesión 1. Introducción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54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69100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Ámbito de la arquitectura de computadores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El lenguaje máquina del computador, la </a:t>
            </a:r>
            <a:r>
              <a:rPr lang="es-ES" sz="2400" dirty="0" err="1" smtClean="0"/>
              <a:t>microarquitectura</a:t>
            </a:r>
            <a:r>
              <a:rPr lang="es-ES" sz="2400" dirty="0" smtClean="0"/>
              <a:t> del procesador y la interfaz para los programas en lenguaje máquina (lenguaje máquina y arquitectura concreta del procesador).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Los elementos del computador y como interactúan (es decir la arquitectura concreta del computador, la estructura y organización).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La interfaz que se ofrece a los programas de alto nivel y los módulos que permiten controlar el funcionamiento del computador (sistema operativo y la arquitectura abstracta del computador).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Los procedimientos cuantitativos para evaluar los sistemas (benchmarking).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Las alternativas posibles y las tendencias en su evolución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614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69100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Niveles estructurales de Bell y </a:t>
            </a:r>
            <a:r>
              <a:rPr lang="es-ES" sz="2400" dirty="0" err="1" smtClean="0"/>
              <a:t>Newell</a:t>
            </a:r>
            <a:endParaRPr lang="es-ES" sz="2400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Descripción del computador mediante una aproximación por capas.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Cada capa utiliza los servicios que proporciona la del nivel inferior.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Propone 5 niveles: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s-ES" sz="2000" dirty="0" smtClean="0"/>
              <a:t>De componente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s-ES" sz="2000" dirty="0" smtClean="0"/>
              <a:t>Electrónico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s-ES" sz="2000" dirty="0" smtClean="0"/>
              <a:t>Digital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s-ES" dirty="0" smtClean="0"/>
              <a:t>Transferencia entre registros (RT)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s-ES" dirty="0" smtClean="0"/>
              <a:t>Procesador-Memoria-Interconexión (PMS)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614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69100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Niveles de interpretación de Levy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Contemplan al computador desde un punto de vista funcional.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Constituido por una serie de máquinas virtuales superpuestas.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Cada máquina interpreta las instrucciones de su nivel, proporcionando servicios a la máquina de nivel superior y aprovechando los de la máquina de nivel inferior.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Se distinguen 5 niveles:</a:t>
            </a:r>
          </a:p>
          <a:p>
            <a:pPr marL="2171700" lvl="4" indent="-342900">
              <a:buFont typeface="Wingdings" pitchFamily="2" charset="2"/>
              <a:buChar char="Ø"/>
            </a:pPr>
            <a:r>
              <a:rPr lang="es-ES" sz="2000" dirty="0" smtClean="0"/>
              <a:t>Aplicaciones</a:t>
            </a:r>
          </a:p>
          <a:p>
            <a:pPr marL="2171700" lvl="4" indent="-342900">
              <a:buFont typeface="Wingdings" pitchFamily="2" charset="2"/>
              <a:buChar char="Ø"/>
            </a:pPr>
            <a:r>
              <a:rPr lang="es-ES" sz="2000" dirty="0" smtClean="0"/>
              <a:t>Lenguajes de alto nivel</a:t>
            </a:r>
          </a:p>
          <a:p>
            <a:pPr marL="2171700" lvl="4" indent="-342900">
              <a:buFont typeface="Wingdings" pitchFamily="2" charset="2"/>
              <a:buChar char="Ø"/>
            </a:pPr>
            <a:r>
              <a:rPr lang="es-ES" sz="2000" dirty="0" smtClean="0"/>
              <a:t>Sistema Operativo</a:t>
            </a:r>
          </a:p>
          <a:p>
            <a:pPr marL="2171700" lvl="4" indent="-342900">
              <a:buFont typeface="Wingdings" pitchFamily="2" charset="2"/>
              <a:buChar char="Ø"/>
            </a:pPr>
            <a:r>
              <a:rPr lang="es-ES" sz="2000" dirty="0" smtClean="0"/>
              <a:t>Instrucciones máquina</a:t>
            </a:r>
          </a:p>
          <a:p>
            <a:pPr marL="2171700" lvl="4" indent="-342900">
              <a:buFont typeface="Wingdings" pitchFamily="2" charset="2"/>
              <a:buChar char="Ø"/>
            </a:pPr>
            <a:r>
              <a:rPr lang="es-ES" sz="2000" dirty="0" smtClean="0"/>
              <a:t>Microinstrucciones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Estos niveles son similares a los niveles funcionales de </a:t>
            </a:r>
            <a:r>
              <a:rPr lang="es-ES" sz="2400" dirty="0" err="1" smtClean="0"/>
              <a:t>Tanenbaum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614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29157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Niveles de abstracción de un computador</a:t>
            </a:r>
            <a:endParaRPr lang="es-ES" sz="2400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80162" y="2012776"/>
            <a:ext cx="2057400" cy="381000"/>
          </a:xfrm>
          <a:prstGeom prst="rect">
            <a:avLst/>
          </a:prstGeom>
          <a:solidFill>
            <a:srgbClr val="FBD1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1400" b="1" dirty="0" err="1"/>
              <a:t>Niv</a:t>
            </a:r>
            <a:r>
              <a:rPr lang="es-ES" sz="1400" b="1" dirty="0"/>
              <a:t>. </a:t>
            </a:r>
            <a:r>
              <a:rPr lang="es-ES" sz="1400" b="1" dirty="0" err="1"/>
              <a:t>Soft</a:t>
            </a:r>
            <a:r>
              <a:rPr lang="es-ES" sz="1400" b="1" dirty="0"/>
              <a:t>. Superiores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380162" y="2698576"/>
            <a:ext cx="2057400" cy="3810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1400" b="1"/>
              <a:t>Sistema Operativo</a:t>
            </a:r>
            <a:r>
              <a:rPr lang="es-ES" sz="1400"/>
              <a:t> 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80162" y="3384376"/>
            <a:ext cx="20574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1400" b="1"/>
              <a:t>Sist. Computador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380162" y="4755976"/>
            <a:ext cx="2057400" cy="3810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1400" b="1"/>
              <a:t>Digital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380162" y="4070176"/>
            <a:ext cx="2057400" cy="38100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1400" b="1"/>
              <a:t>Nivel RT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380162" y="5441776"/>
            <a:ext cx="2057400" cy="38100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1400" b="1"/>
              <a:t>Electrónica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380162" y="6127576"/>
            <a:ext cx="2057400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1400" b="1"/>
              <a:t>Componente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5570662" y="44511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065962" y="2393776"/>
            <a:ext cx="266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/>
              <a:t>Llamadas al Sistema, Comandos,…</a:t>
            </a:r>
            <a:endParaRPr lang="es-E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5761162" y="44511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rot="5400000" flipH="1">
            <a:off x="4199062" y="5175076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rot="5400000" flipH="1">
            <a:off x="3665662" y="3422476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 rot="16200000">
            <a:off x="3579143" y="3204195"/>
            <a:ext cx="1804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 b="1">
                <a:solidFill>
                  <a:srgbClr val="FF0000"/>
                </a:solidFill>
              </a:rPr>
              <a:t>ARQUITECTURA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 rot="16200000">
            <a:off x="4169693" y="5052045"/>
            <a:ext cx="1538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 b="1">
                <a:solidFill>
                  <a:srgbClr val="FF0000"/>
                </a:solidFill>
              </a:rPr>
              <a:t>TECNOLOGÍA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4084762" y="1860376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000" b="1" dirty="0">
                <a:solidFill>
                  <a:srgbClr val="FF0000"/>
                </a:solidFill>
              </a:rPr>
              <a:t>SW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237162" y="6356176"/>
            <a:ext cx="60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000" b="1">
                <a:solidFill>
                  <a:srgbClr val="FF0000"/>
                </a:solidFill>
              </a:rPr>
              <a:t>HW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065962" y="3079576"/>
            <a:ext cx="289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/>
              <a:t>Sistemas de cómputo, Ensamblador,…</a:t>
            </a:r>
            <a:endParaRPr lang="es-ES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6065962" y="4451176"/>
            <a:ext cx="266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/>
              <a:t>ALUs, registros, memorias, MUX,…</a:t>
            </a:r>
            <a:endParaRPr lang="es-ES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046912" y="5852939"/>
            <a:ext cx="266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/>
              <a:t>Uniones P N, Metal, Polisilicio</a:t>
            </a:r>
            <a:endParaRPr lang="es-E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V="1">
            <a:off x="5570662" y="23937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V="1">
            <a:off x="5570662" y="30795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 flipV="1">
            <a:off x="5570662" y="37653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V="1">
            <a:off x="5570662" y="51369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5570662" y="58227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V="1">
            <a:off x="5570662" y="65085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>
            <a:off x="5761162" y="23937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5761162" y="30795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5761162" y="37653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5761162" y="51369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5761162" y="58227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5761162" y="65085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179512" y="3509789"/>
            <a:ext cx="3810000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793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spcBef>
                <a:spcPct val="20000"/>
              </a:spcBef>
            </a:pPr>
            <a:r>
              <a:rPr lang="es-ES_tradnl" dirty="0"/>
              <a:t>Integra la orientación </a:t>
            </a:r>
            <a:r>
              <a:rPr lang="es-ES_tradnl" b="1" dirty="0"/>
              <a:t>estructural</a:t>
            </a:r>
            <a:r>
              <a:rPr lang="es-ES_tradnl" dirty="0"/>
              <a:t> de los niveles de Bell y </a:t>
            </a:r>
            <a:r>
              <a:rPr lang="es-ES_tradnl" dirty="0" err="1"/>
              <a:t>Newell</a:t>
            </a:r>
            <a:r>
              <a:rPr lang="es-ES_tradnl" dirty="0"/>
              <a:t> y el punto de vista </a:t>
            </a:r>
            <a:r>
              <a:rPr lang="es-ES_tradnl" b="1" dirty="0"/>
              <a:t>funcional</a:t>
            </a:r>
            <a:r>
              <a:rPr lang="es-ES_tradnl" dirty="0"/>
              <a:t> de los niveles de Levy y </a:t>
            </a:r>
            <a:r>
              <a:rPr lang="es-ES_tradnl" dirty="0" err="1"/>
              <a:t>Tanenbaum</a:t>
            </a:r>
            <a:r>
              <a:rPr lang="es-ES_tradnl" dirty="0"/>
              <a:t>.</a:t>
            </a:r>
            <a:endParaRPr lang="es-ES" dirty="0"/>
          </a:p>
        </p:txBody>
      </p:sp>
      <p:sp>
        <p:nvSpPr>
          <p:cNvPr id="2" name="1 Rectángulo redondeado"/>
          <p:cNvSpPr/>
          <p:nvPr/>
        </p:nvSpPr>
        <p:spPr>
          <a:xfrm>
            <a:off x="7966898" y="3406687"/>
            <a:ext cx="829544" cy="33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IC</a:t>
            </a:r>
            <a:endParaRPr lang="es-ES" b="1" dirty="0"/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6084168" y="3802434"/>
            <a:ext cx="304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dirty="0"/>
              <a:t>Procesadores, Interfaces E/S, </a:t>
            </a:r>
            <a:r>
              <a:rPr lang="es-ES" sz="1200" dirty="0" err="1"/>
              <a:t>Datapath</a:t>
            </a:r>
            <a:endParaRPr lang="es-ES" dirty="0"/>
          </a:p>
        </p:txBody>
      </p: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6084168" y="5170586"/>
            <a:ext cx="304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dirty="0"/>
              <a:t>Puertas lógicas, inversores, </a:t>
            </a:r>
            <a:r>
              <a:rPr lang="es-ES" sz="1200" dirty="0" err="1"/>
              <a:t>biestables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95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63365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Taxonomía de </a:t>
            </a:r>
            <a:r>
              <a:rPr lang="es-ES" sz="2400" dirty="0" err="1" smtClean="0"/>
              <a:t>Flynn</a:t>
            </a:r>
            <a:endParaRPr lang="es-ES" sz="2400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SISD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s-ES" sz="2400" dirty="0"/>
          </a:p>
          <a:p>
            <a:pPr marL="800100" lvl="1" indent="-342900">
              <a:buFont typeface="Wingdings" pitchFamily="2" charset="2"/>
              <a:buChar char="Ø"/>
            </a:pPr>
            <a:endParaRPr lang="es-ES" sz="2400" dirty="0" smtClean="0"/>
          </a:p>
          <a:p>
            <a:pPr marL="800100" lvl="1" indent="-342900">
              <a:buFont typeface="Wingdings" pitchFamily="2" charset="2"/>
              <a:buChar char="Ø"/>
            </a:pPr>
            <a:endParaRPr lang="es-ES" sz="2400" dirty="0"/>
          </a:p>
          <a:p>
            <a:pPr marL="800100" lvl="1" indent="-342900">
              <a:buFont typeface="Wingdings" pitchFamily="2" charset="2"/>
              <a:buChar char="Ø"/>
            </a:pPr>
            <a:endParaRPr lang="es-ES" sz="2400" dirty="0" smtClean="0"/>
          </a:p>
          <a:p>
            <a:pPr marL="800100" lvl="1" indent="-342900">
              <a:buFont typeface="Wingdings" pitchFamily="2" charset="2"/>
              <a:buChar char="Ø"/>
            </a:pPr>
            <a:endParaRPr lang="es-ES" sz="24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SIMD</a:t>
            </a:r>
            <a:endParaRPr lang="es-ES" sz="2400" dirty="0"/>
          </a:p>
        </p:txBody>
      </p:sp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1979712" y="2132856"/>
            <a:ext cx="4800600" cy="1204913"/>
            <a:chOff x="1056" y="1488"/>
            <a:chExt cx="3024" cy="759"/>
          </a:xfrm>
        </p:grpSpPr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1776" y="1824"/>
              <a:ext cx="384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UC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2544" y="1824"/>
              <a:ext cx="384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UP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3312" y="1824"/>
              <a:ext cx="384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UM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2160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2928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1392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1392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 flipV="1">
              <a:off x="1392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1392" y="1680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3696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 flipV="1">
              <a:off x="4080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1056" y="201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E/S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2208" y="1881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FI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976" y="1881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FD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592" y="148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FI</a:t>
              </a:r>
              <a:endParaRPr lang="es-ES">
                <a:latin typeface="Verdana" pitchFamily="34" charset="0"/>
              </a:endParaRPr>
            </a:p>
          </p:txBody>
        </p:sp>
      </p:grpSp>
      <p:grpSp>
        <p:nvGrpSpPr>
          <p:cNvPr id="44" name="Group 39"/>
          <p:cNvGrpSpPr>
            <a:grpSpLocks/>
          </p:cNvGrpSpPr>
          <p:nvPr/>
        </p:nvGrpSpPr>
        <p:grpSpPr bwMode="auto">
          <a:xfrm>
            <a:off x="2628900" y="3720379"/>
            <a:ext cx="4419600" cy="2971800"/>
            <a:chOff x="720" y="2640"/>
            <a:chExt cx="2784" cy="1872"/>
          </a:xfrm>
        </p:grpSpPr>
        <p:sp>
          <p:nvSpPr>
            <p:cNvPr id="45" name="AutoShape 40"/>
            <p:cNvSpPr>
              <a:spLocks noChangeArrowheads="1"/>
            </p:cNvSpPr>
            <p:nvPr/>
          </p:nvSpPr>
          <p:spPr bwMode="auto">
            <a:xfrm>
              <a:off x="2544" y="2928"/>
              <a:ext cx="672" cy="1584"/>
            </a:xfrm>
            <a:prstGeom prst="flowChartAlternateProcess">
              <a:avLst/>
            </a:prstGeom>
            <a:solidFill>
              <a:srgbClr val="FFFF99">
                <a:alpha val="50195"/>
              </a:srgb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>
              <a:off x="1056" y="3456"/>
              <a:ext cx="384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dirty="0">
                  <a:latin typeface="Verdana" pitchFamily="34" charset="0"/>
                </a:rPr>
                <a:t>UC</a:t>
              </a:r>
              <a:endParaRPr lang="es-ES" dirty="0">
                <a:latin typeface="Verdana" pitchFamily="34" charset="0"/>
              </a:endParaRPr>
            </a:p>
          </p:txBody>
        </p:sp>
        <p:sp>
          <p:nvSpPr>
            <p:cNvPr id="47" name="Text Box 42"/>
            <p:cNvSpPr txBox="1">
              <a:spLocks noChangeArrowheads="1"/>
            </p:cNvSpPr>
            <p:nvPr/>
          </p:nvSpPr>
          <p:spPr bwMode="auto">
            <a:xfrm>
              <a:off x="1872" y="2976"/>
              <a:ext cx="384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UP</a:t>
              </a:r>
              <a:r>
                <a:rPr lang="es-ES_tradnl" baseline="-25000">
                  <a:latin typeface="Verdana" pitchFamily="34" charset="0"/>
                </a:rPr>
                <a:t>1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48" name="Text Box 43"/>
            <p:cNvSpPr txBox="1">
              <a:spLocks noChangeArrowheads="1"/>
            </p:cNvSpPr>
            <p:nvPr/>
          </p:nvSpPr>
          <p:spPr bwMode="auto">
            <a:xfrm>
              <a:off x="2640" y="2976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UM</a:t>
              </a:r>
              <a:r>
                <a:rPr lang="es-ES_tradnl" baseline="-25000">
                  <a:latin typeface="Verdana" pitchFamily="34" charset="0"/>
                </a:rPr>
                <a:t>1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584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256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720" y="36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2256" y="36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 flipV="1">
              <a:off x="720" y="28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720" y="283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321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 flipV="1">
              <a:off x="3504" y="28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Text Box 52"/>
            <p:cNvSpPr txBox="1">
              <a:spLocks noChangeArrowheads="1"/>
            </p:cNvSpPr>
            <p:nvPr/>
          </p:nvSpPr>
          <p:spPr bwMode="auto">
            <a:xfrm>
              <a:off x="2640" y="3456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UM</a:t>
              </a:r>
              <a:r>
                <a:rPr lang="es-ES_tradnl" baseline="-25000">
                  <a:latin typeface="Verdana" pitchFamily="34" charset="0"/>
                </a:rPr>
                <a:t>2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58" name="Text Box 53"/>
            <p:cNvSpPr txBox="1">
              <a:spLocks noChangeArrowheads="1"/>
            </p:cNvSpPr>
            <p:nvPr/>
          </p:nvSpPr>
          <p:spPr bwMode="auto">
            <a:xfrm>
              <a:off x="2640" y="4080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UM</a:t>
              </a:r>
              <a:r>
                <a:rPr lang="es-ES_tradnl" baseline="-25000">
                  <a:latin typeface="Verdana" pitchFamily="34" charset="0"/>
                </a:rPr>
                <a:t>m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1872" y="4080"/>
              <a:ext cx="384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UP</a:t>
              </a:r>
              <a:r>
                <a:rPr lang="es-ES_tradnl" baseline="-25000">
                  <a:latin typeface="Verdana" pitchFamily="34" charset="0"/>
                </a:rPr>
                <a:t>n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1872" y="3456"/>
              <a:ext cx="384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UP</a:t>
              </a:r>
              <a:r>
                <a:rPr lang="es-ES_tradnl" baseline="-25000">
                  <a:latin typeface="Verdana" pitchFamily="34" charset="0"/>
                </a:rPr>
                <a:t>2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>
              <a:off x="2256" y="42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Line 57"/>
            <p:cNvSpPr>
              <a:spLocks noChangeShapeType="1"/>
            </p:cNvSpPr>
            <p:nvPr/>
          </p:nvSpPr>
          <p:spPr bwMode="auto">
            <a:xfrm>
              <a:off x="1584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>
              <a:off x="1584" y="42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1584" y="307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 flipH="1">
              <a:off x="1440" y="36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1968" y="3792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_tradnl" sz="2400" b="1">
                  <a:latin typeface="Times New Roman" pitchFamily="18" charset="0"/>
                </a:rPr>
                <a:t>..</a:t>
              </a:r>
              <a:endParaRPr lang="es-ES" sz="2400" b="1">
                <a:latin typeface="Times New Roman" pitchFamily="18" charset="0"/>
              </a:endParaRPr>
            </a:p>
          </p:txBody>
        </p:sp>
        <p:sp>
          <p:nvSpPr>
            <p:cNvPr id="67" name="Text Box 62"/>
            <p:cNvSpPr txBox="1">
              <a:spLocks noChangeArrowheads="1"/>
            </p:cNvSpPr>
            <p:nvPr/>
          </p:nvSpPr>
          <p:spPr bwMode="auto">
            <a:xfrm>
              <a:off x="2784" y="3792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_tradnl" sz="2400" b="1">
                  <a:latin typeface="Times New Roman" pitchFamily="18" charset="0"/>
                </a:rPr>
                <a:t>..</a:t>
              </a:r>
              <a:endParaRPr lang="es-ES" sz="2400" b="1">
                <a:latin typeface="Times New Roman" pitchFamily="18" charset="0"/>
              </a:endParaRPr>
            </a:p>
          </p:txBody>
        </p:sp>
        <p:sp>
          <p:nvSpPr>
            <p:cNvPr id="68" name="Text Box 63"/>
            <p:cNvSpPr txBox="1">
              <a:spLocks noChangeArrowheads="1"/>
            </p:cNvSpPr>
            <p:nvPr/>
          </p:nvSpPr>
          <p:spPr bwMode="auto">
            <a:xfrm>
              <a:off x="1584" y="3081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FI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69" name="Text Box 64"/>
            <p:cNvSpPr txBox="1">
              <a:spLocks noChangeArrowheads="1"/>
            </p:cNvSpPr>
            <p:nvPr/>
          </p:nvSpPr>
          <p:spPr bwMode="auto">
            <a:xfrm>
              <a:off x="1584" y="3609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FI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70" name="Text Box 65"/>
            <p:cNvSpPr txBox="1">
              <a:spLocks noChangeArrowheads="1"/>
            </p:cNvSpPr>
            <p:nvPr/>
          </p:nvSpPr>
          <p:spPr bwMode="auto">
            <a:xfrm>
              <a:off x="1584" y="423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FI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2256" y="42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FD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2256" y="360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FD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2256" y="30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FD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2016" y="264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FI</a:t>
              </a:r>
              <a:endParaRPr lang="es-ES"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4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09732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Taxonomía de </a:t>
            </a:r>
            <a:r>
              <a:rPr lang="es-ES" sz="2400" dirty="0" err="1" smtClean="0"/>
              <a:t>Flynn</a:t>
            </a:r>
            <a:endParaRPr lang="es-ES" sz="2400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MISD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s-ES" sz="2400" dirty="0"/>
          </a:p>
          <a:p>
            <a:pPr marL="800100" lvl="1" indent="-342900">
              <a:buFont typeface="Wingdings" pitchFamily="2" charset="2"/>
              <a:buChar char="Ø"/>
            </a:pPr>
            <a:endParaRPr lang="es-ES" sz="2400" dirty="0" smtClean="0"/>
          </a:p>
          <a:p>
            <a:pPr marL="800100" lvl="1" indent="-342900">
              <a:buFont typeface="Wingdings" pitchFamily="2" charset="2"/>
              <a:buChar char="Ø"/>
            </a:pPr>
            <a:endParaRPr lang="es-ES" sz="2400" dirty="0"/>
          </a:p>
          <a:p>
            <a:pPr marL="800100" lvl="1" indent="-342900">
              <a:buFont typeface="Wingdings" pitchFamily="2" charset="2"/>
              <a:buChar char="Ø"/>
            </a:pPr>
            <a:endParaRPr lang="es-ES" sz="2400" dirty="0" smtClean="0"/>
          </a:p>
          <a:p>
            <a:pPr marL="800100" lvl="1" indent="-342900">
              <a:buFont typeface="Wingdings" pitchFamily="2" charset="2"/>
              <a:buChar char="Ø"/>
            </a:pPr>
            <a:endParaRPr lang="es-ES" sz="2400" dirty="0"/>
          </a:p>
        </p:txBody>
      </p:sp>
      <p:grpSp>
        <p:nvGrpSpPr>
          <p:cNvPr id="75" name="Group 4"/>
          <p:cNvGrpSpPr>
            <a:grpSpLocks/>
          </p:cNvGrpSpPr>
          <p:nvPr/>
        </p:nvGrpSpPr>
        <p:grpSpPr bwMode="auto">
          <a:xfrm>
            <a:off x="2438400" y="2204864"/>
            <a:ext cx="4572000" cy="4321175"/>
            <a:chOff x="480" y="1737"/>
            <a:chExt cx="3168" cy="3460"/>
          </a:xfrm>
        </p:grpSpPr>
        <p:sp>
          <p:nvSpPr>
            <p:cNvPr id="76" name="AutoShape 5"/>
            <p:cNvSpPr>
              <a:spLocks noChangeArrowheads="1"/>
            </p:cNvSpPr>
            <p:nvPr/>
          </p:nvSpPr>
          <p:spPr bwMode="auto">
            <a:xfrm>
              <a:off x="2448" y="2496"/>
              <a:ext cx="672" cy="2016"/>
            </a:xfrm>
            <a:prstGeom prst="flowChartAlternateProcess">
              <a:avLst/>
            </a:prstGeom>
            <a:solidFill>
              <a:srgbClr val="FFFF99">
                <a:alpha val="50195"/>
              </a:srgb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77" name="Text Box 6"/>
            <p:cNvSpPr txBox="1">
              <a:spLocks noChangeArrowheads="1"/>
            </p:cNvSpPr>
            <p:nvPr/>
          </p:nvSpPr>
          <p:spPr bwMode="auto">
            <a:xfrm>
              <a:off x="912" y="3024"/>
              <a:ext cx="432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UC</a:t>
              </a:r>
              <a:r>
                <a:rPr lang="es-ES_tradnl" sz="1400" baseline="-25000">
                  <a:latin typeface="Verdana" pitchFamily="34" charset="0"/>
                </a:rPr>
                <a:t>2</a:t>
              </a:r>
              <a:endParaRPr lang="es-ES" sz="1400" baseline="-25000">
                <a:latin typeface="Verdana" pitchFamily="34" charset="0"/>
              </a:endParaRPr>
            </a:p>
          </p:txBody>
        </p:sp>
        <p:sp>
          <p:nvSpPr>
            <p:cNvPr id="78" name="Text Box 7"/>
            <p:cNvSpPr txBox="1">
              <a:spLocks noChangeArrowheads="1"/>
            </p:cNvSpPr>
            <p:nvPr/>
          </p:nvSpPr>
          <p:spPr bwMode="auto">
            <a:xfrm>
              <a:off x="1776" y="2544"/>
              <a:ext cx="384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UP</a:t>
              </a:r>
              <a:r>
                <a:rPr lang="es-ES_tradnl" sz="1400" baseline="-25000">
                  <a:latin typeface="Verdana" pitchFamily="34" charset="0"/>
                </a:rPr>
                <a:t>1</a:t>
              </a:r>
              <a:endParaRPr lang="es-ES" sz="1400" baseline="-25000">
                <a:latin typeface="Verdana" pitchFamily="34" charset="0"/>
              </a:endParaRPr>
            </a:p>
          </p:txBody>
        </p:sp>
        <p:sp>
          <p:nvSpPr>
            <p:cNvPr id="79" name="Text Box 8"/>
            <p:cNvSpPr txBox="1">
              <a:spLocks noChangeArrowheads="1"/>
            </p:cNvSpPr>
            <p:nvPr/>
          </p:nvSpPr>
          <p:spPr bwMode="auto">
            <a:xfrm>
              <a:off x="2544" y="2544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UM</a:t>
              </a:r>
              <a:r>
                <a:rPr lang="es-ES_tradnl" sz="1400" baseline="-25000">
                  <a:latin typeface="Verdana" pitchFamily="34" charset="0"/>
                </a:rPr>
                <a:t>1</a:t>
              </a:r>
              <a:endParaRPr lang="es-ES" sz="1400" baseline="-25000">
                <a:latin typeface="Verdana" pitchFamily="34" charset="0"/>
              </a:endParaRPr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1344" y="26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24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V="1">
              <a:off x="624" y="206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>
              <a:off x="624" y="2064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>
              <a:off x="3120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 flipV="1">
              <a:off x="3408" y="206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6" name="Text Box 15"/>
            <p:cNvSpPr txBox="1">
              <a:spLocks noChangeArrowheads="1"/>
            </p:cNvSpPr>
            <p:nvPr/>
          </p:nvSpPr>
          <p:spPr bwMode="auto">
            <a:xfrm>
              <a:off x="2544" y="3024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UM</a:t>
              </a:r>
              <a:r>
                <a:rPr lang="es-ES_tradnl" sz="1400" baseline="-25000">
                  <a:latin typeface="Verdana" pitchFamily="34" charset="0"/>
                </a:rPr>
                <a:t>2</a:t>
              </a:r>
              <a:endParaRPr lang="es-ES" sz="1400" baseline="-25000">
                <a:latin typeface="Verdana" pitchFamily="34" charset="0"/>
              </a:endParaRPr>
            </a:p>
          </p:txBody>
        </p:sp>
        <p:sp>
          <p:nvSpPr>
            <p:cNvPr id="87" name="Text Box 16"/>
            <p:cNvSpPr txBox="1">
              <a:spLocks noChangeArrowheads="1"/>
            </p:cNvSpPr>
            <p:nvPr/>
          </p:nvSpPr>
          <p:spPr bwMode="auto">
            <a:xfrm>
              <a:off x="2544" y="4128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UM</a:t>
              </a:r>
              <a:r>
                <a:rPr lang="es-ES_tradnl" sz="1400" baseline="-25000">
                  <a:latin typeface="Verdana" pitchFamily="34" charset="0"/>
                </a:rPr>
                <a:t>m</a:t>
              </a:r>
              <a:endParaRPr lang="es-ES" sz="1400" baseline="-25000">
                <a:latin typeface="Verdana" pitchFamily="34" charset="0"/>
              </a:endParaRPr>
            </a:p>
          </p:txBody>
        </p:sp>
        <p:sp>
          <p:nvSpPr>
            <p:cNvPr id="88" name="Text Box 17"/>
            <p:cNvSpPr txBox="1">
              <a:spLocks noChangeArrowheads="1"/>
            </p:cNvSpPr>
            <p:nvPr/>
          </p:nvSpPr>
          <p:spPr bwMode="auto">
            <a:xfrm>
              <a:off x="1776" y="4128"/>
              <a:ext cx="384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sz="1400" dirty="0" err="1">
                  <a:latin typeface="Verdana" pitchFamily="34" charset="0"/>
                </a:rPr>
                <a:t>UP</a:t>
              </a:r>
              <a:r>
                <a:rPr lang="es-ES_tradnl" sz="1400" baseline="-25000" dirty="0" err="1">
                  <a:latin typeface="Verdana" pitchFamily="34" charset="0"/>
                </a:rPr>
                <a:t>n</a:t>
              </a:r>
              <a:endParaRPr lang="es-ES" sz="1400" baseline="-25000" dirty="0">
                <a:latin typeface="Verdana" pitchFamily="34" charset="0"/>
              </a:endParaRPr>
            </a:p>
          </p:txBody>
        </p: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>
              <a:off x="1776" y="3120"/>
              <a:ext cx="384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UP</a:t>
              </a:r>
              <a:r>
                <a:rPr lang="es-ES_tradnl" sz="1400" baseline="-25000">
                  <a:latin typeface="Verdana" pitchFamily="34" charset="0"/>
                </a:rPr>
                <a:t>2</a:t>
              </a:r>
              <a:endParaRPr lang="es-ES" sz="1400" baseline="-25000">
                <a:latin typeface="Verdana" pitchFamily="34" charset="0"/>
              </a:endParaRPr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1344" y="31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1344" y="42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Text Box 21"/>
            <p:cNvSpPr txBox="1">
              <a:spLocks noChangeArrowheads="1"/>
            </p:cNvSpPr>
            <p:nvPr/>
          </p:nvSpPr>
          <p:spPr bwMode="auto">
            <a:xfrm>
              <a:off x="1916" y="3600"/>
              <a:ext cx="15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_tradnl" sz="1400" b="1">
                  <a:latin typeface="Times New Roman" pitchFamily="18" charset="0"/>
                </a:rPr>
                <a:t>..</a:t>
              </a:r>
              <a:endParaRPr lang="es-ES" sz="1400" b="1">
                <a:latin typeface="Times New Roman" pitchFamily="18" charset="0"/>
              </a:endParaRPr>
            </a:p>
          </p:txBody>
        </p:sp>
        <p:sp>
          <p:nvSpPr>
            <p:cNvPr id="93" name="Text Box 22"/>
            <p:cNvSpPr txBox="1">
              <a:spLocks noChangeArrowheads="1"/>
            </p:cNvSpPr>
            <p:nvPr/>
          </p:nvSpPr>
          <p:spPr bwMode="auto">
            <a:xfrm>
              <a:off x="2683" y="3600"/>
              <a:ext cx="15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_tradnl" sz="1400" b="1">
                  <a:latin typeface="Times New Roman" pitchFamily="18" charset="0"/>
                </a:rPr>
                <a:t>..</a:t>
              </a:r>
              <a:endParaRPr lang="es-ES" sz="1400" b="1">
                <a:latin typeface="Times New Roman" pitchFamily="18" charset="0"/>
              </a:endParaRPr>
            </a:p>
          </p:txBody>
        </p:sp>
        <p:sp>
          <p:nvSpPr>
            <p:cNvPr id="94" name="Text Box 23"/>
            <p:cNvSpPr txBox="1">
              <a:spLocks noChangeArrowheads="1"/>
            </p:cNvSpPr>
            <p:nvPr/>
          </p:nvSpPr>
          <p:spPr bwMode="auto">
            <a:xfrm>
              <a:off x="2112" y="4664"/>
              <a:ext cx="33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FD</a:t>
              </a:r>
              <a:endParaRPr lang="es-ES" sz="1400">
                <a:latin typeface="Verdana" pitchFamily="34" charset="0"/>
              </a:endParaRPr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>
              <a:off x="1681" y="2015"/>
              <a:ext cx="38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FI</a:t>
              </a:r>
              <a:r>
                <a:rPr lang="es-ES_tradnl" sz="1400" baseline="-25000">
                  <a:latin typeface="Verdana" pitchFamily="34" charset="0"/>
                </a:rPr>
                <a:t>2</a:t>
              </a:r>
              <a:endParaRPr lang="es-ES" sz="1400" baseline="-25000">
                <a:latin typeface="Verdana" pitchFamily="34" charset="0"/>
              </a:endParaRPr>
            </a:p>
          </p:txBody>
        </p:sp>
        <p:sp>
          <p:nvSpPr>
            <p:cNvPr id="96" name="Text Box 25"/>
            <p:cNvSpPr txBox="1">
              <a:spLocks noChangeArrowheads="1"/>
            </p:cNvSpPr>
            <p:nvPr/>
          </p:nvSpPr>
          <p:spPr bwMode="auto">
            <a:xfrm>
              <a:off x="912" y="2544"/>
              <a:ext cx="432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UC</a:t>
              </a:r>
              <a:r>
                <a:rPr lang="es-ES_tradnl" sz="1400" baseline="-25000">
                  <a:latin typeface="Verdana" pitchFamily="34" charset="0"/>
                </a:rPr>
                <a:t>1</a:t>
              </a:r>
              <a:endParaRPr lang="es-ES" sz="1400" baseline="-25000">
                <a:latin typeface="Verdana" pitchFamily="34" charset="0"/>
              </a:endParaRPr>
            </a:p>
          </p:txBody>
        </p:sp>
        <p:sp>
          <p:nvSpPr>
            <p:cNvPr id="97" name="Text Box 26"/>
            <p:cNvSpPr txBox="1">
              <a:spLocks noChangeArrowheads="1"/>
            </p:cNvSpPr>
            <p:nvPr/>
          </p:nvSpPr>
          <p:spPr bwMode="auto">
            <a:xfrm>
              <a:off x="912" y="4128"/>
              <a:ext cx="432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UC</a:t>
              </a:r>
              <a:r>
                <a:rPr lang="es-ES_tradnl" sz="1400" baseline="-25000">
                  <a:latin typeface="Verdana" pitchFamily="34" charset="0"/>
                </a:rPr>
                <a:t>n</a:t>
              </a:r>
              <a:endParaRPr lang="es-ES" sz="1400" baseline="-25000">
                <a:latin typeface="Verdana" pitchFamily="34" charset="0"/>
              </a:endParaRPr>
            </a:p>
          </p:txBody>
        </p:sp>
        <p:sp>
          <p:nvSpPr>
            <p:cNvPr id="98" name="Line 27"/>
            <p:cNvSpPr>
              <a:spLocks noChangeShapeType="1"/>
            </p:cNvSpPr>
            <p:nvPr/>
          </p:nvSpPr>
          <p:spPr bwMode="auto">
            <a:xfrm>
              <a:off x="624" y="49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9" name="Line 28"/>
            <p:cNvSpPr>
              <a:spLocks noChangeShapeType="1"/>
            </p:cNvSpPr>
            <p:nvPr/>
          </p:nvSpPr>
          <p:spPr bwMode="auto">
            <a:xfrm>
              <a:off x="3120" y="38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0" name="Line 29"/>
            <p:cNvSpPr>
              <a:spLocks noChangeShapeType="1"/>
            </p:cNvSpPr>
            <p:nvPr/>
          </p:nvSpPr>
          <p:spPr bwMode="auto">
            <a:xfrm flipV="1">
              <a:off x="3408" y="388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1" name="Line 30"/>
            <p:cNvSpPr>
              <a:spLocks noChangeShapeType="1"/>
            </p:cNvSpPr>
            <p:nvPr/>
          </p:nvSpPr>
          <p:spPr bwMode="auto">
            <a:xfrm flipV="1">
              <a:off x="624" y="42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" name="Line 31"/>
            <p:cNvSpPr>
              <a:spLocks noChangeShapeType="1"/>
            </p:cNvSpPr>
            <p:nvPr/>
          </p:nvSpPr>
          <p:spPr bwMode="auto">
            <a:xfrm>
              <a:off x="624" y="42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Line 32"/>
            <p:cNvSpPr>
              <a:spLocks noChangeShapeType="1"/>
            </p:cNvSpPr>
            <p:nvPr/>
          </p:nvSpPr>
          <p:spPr bwMode="auto">
            <a:xfrm>
              <a:off x="480" y="31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Line 33"/>
            <p:cNvSpPr>
              <a:spLocks noChangeShapeType="1"/>
            </p:cNvSpPr>
            <p:nvPr/>
          </p:nvSpPr>
          <p:spPr bwMode="auto">
            <a:xfrm>
              <a:off x="3120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" name="Line 34"/>
            <p:cNvSpPr>
              <a:spLocks noChangeShapeType="1"/>
            </p:cNvSpPr>
            <p:nvPr/>
          </p:nvSpPr>
          <p:spPr bwMode="auto">
            <a:xfrm>
              <a:off x="480" y="1968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6" name="Line 35"/>
            <p:cNvSpPr>
              <a:spLocks noChangeShapeType="1"/>
            </p:cNvSpPr>
            <p:nvPr/>
          </p:nvSpPr>
          <p:spPr bwMode="auto">
            <a:xfrm>
              <a:off x="3648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7" name="Line 36"/>
            <p:cNvSpPr>
              <a:spLocks noChangeShapeType="1"/>
            </p:cNvSpPr>
            <p:nvPr/>
          </p:nvSpPr>
          <p:spPr bwMode="auto">
            <a:xfrm>
              <a:off x="48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Text Box 37"/>
            <p:cNvSpPr txBox="1">
              <a:spLocks noChangeArrowheads="1"/>
            </p:cNvSpPr>
            <p:nvPr/>
          </p:nvSpPr>
          <p:spPr bwMode="auto">
            <a:xfrm>
              <a:off x="1681" y="1737"/>
              <a:ext cx="33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FI</a:t>
              </a:r>
              <a:r>
                <a:rPr lang="es-ES_tradnl" sz="1400" baseline="-25000">
                  <a:latin typeface="Verdana" pitchFamily="34" charset="0"/>
                </a:rPr>
                <a:t>1</a:t>
              </a:r>
              <a:endParaRPr lang="es-ES" sz="1400" baseline="-25000">
                <a:latin typeface="Verdana" pitchFamily="34" charset="0"/>
              </a:endParaRPr>
            </a:p>
          </p:txBody>
        </p:sp>
        <p:sp>
          <p:nvSpPr>
            <p:cNvPr id="109" name="Text Box 38"/>
            <p:cNvSpPr txBox="1">
              <a:spLocks noChangeArrowheads="1"/>
            </p:cNvSpPr>
            <p:nvPr/>
          </p:nvSpPr>
          <p:spPr bwMode="auto">
            <a:xfrm>
              <a:off x="1776" y="4953"/>
              <a:ext cx="38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FI</a:t>
              </a:r>
              <a:r>
                <a:rPr lang="es-ES_tradnl" sz="1400" baseline="-25000">
                  <a:latin typeface="Verdana" pitchFamily="34" charset="0"/>
                </a:rPr>
                <a:t>n</a:t>
              </a:r>
              <a:endParaRPr lang="es-ES" sz="1400" baseline="-25000">
                <a:latin typeface="Verdana" pitchFamily="34" charset="0"/>
              </a:endParaRPr>
            </a:p>
          </p:txBody>
        </p:sp>
        <p:sp>
          <p:nvSpPr>
            <p:cNvPr id="110" name="Text Box 39"/>
            <p:cNvSpPr txBox="1">
              <a:spLocks noChangeArrowheads="1"/>
            </p:cNvSpPr>
            <p:nvPr/>
          </p:nvSpPr>
          <p:spPr bwMode="auto">
            <a:xfrm>
              <a:off x="1050" y="3599"/>
              <a:ext cx="15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_tradnl" sz="1400" b="1">
                  <a:latin typeface="Times New Roman" pitchFamily="18" charset="0"/>
                </a:rPr>
                <a:t>..</a:t>
              </a:r>
              <a:endParaRPr lang="es-ES" sz="1400" b="1">
                <a:latin typeface="Times New Roman" pitchFamily="18" charset="0"/>
              </a:endParaRPr>
            </a:p>
          </p:txBody>
        </p:sp>
        <p:sp>
          <p:nvSpPr>
            <p:cNvPr id="111" name="Line 40"/>
            <p:cNvSpPr>
              <a:spLocks noChangeShapeType="1"/>
            </p:cNvSpPr>
            <p:nvPr/>
          </p:nvSpPr>
          <p:spPr bwMode="auto">
            <a:xfrm flipV="1">
              <a:off x="2736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Line 41"/>
            <p:cNvSpPr>
              <a:spLocks noChangeShapeType="1"/>
            </p:cNvSpPr>
            <p:nvPr/>
          </p:nvSpPr>
          <p:spPr bwMode="auto">
            <a:xfrm flipH="1">
              <a:off x="1968" y="23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Line 42"/>
            <p:cNvSpPr>
              <a:spLocks noChangeShapeType="1"/>
            </p:cNvSpPr>
            <p:nvPr/>
          </p:nvSpPr>
          <p:spPr bwMode="auto">
            <a:xfrm>
              <a:off x="1968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Line 43"/>
            <p:cNvSpPr>
              <a:spLocks noChangeShapeType="1"/>
            </p:cNvSpPr>
            <p:nvPr/>
          </p:nvSpPr>
          <p:spPr bwMode="auto">
            <a:xfrm>
              <a:off x="196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Text Box 44"/>
            <p:cNvSpPr txBox="1">
              <a:spLocks noChangeArrowheads="1"/>
            </p:cNvSpPr>
            <p:nvPr/>
          </p:nvSpPr>
          <p:spPr bwMode="auto">
            <a:xfrm>
              <a:off x="2159" y="2254"/>
              <a:ext cx="33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FD</a:t>
              </a:r>
              <a:endParaRPr lang="es-ES" sz="1400">
                <a:latin typeface="Verdana" pitchFamily="34" charset="0"/>
              </a:endParaRPr>
            </a:p>
          </p:txBody>
        </p:sp>
        <p:sp>
          <p:nvSpPr>
            <p:cNvPr id="116" name="Line 45"/>
            <p:cNvSpPr>
              <a:spLocks noChangeShapeType="1"/>
            </p:cNvSpPr>
            <p:nvPr/>
          </p:nvSpPr>
          <p:spPr bwMode="auto">
            <a:xfrm>
              <a:off x="196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Line 46"/>
            <p:cNvSpPr>
              <a:spLocks noChangeShapeType="1"/>
            </p:cNvSpPr>
            <p:nvPr/>
          </p:nvSpPr>
          <p:spPr bwMode="auto">
            <a:xfrm>
              <a:off x="1968" y="38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" name="Line 47"/>
            <p:cNvSpPr>
              <a:spLocks noChangeShapeType="1"/>
            </p:cNvSpPr>
            <p:nvPr/>
          </p:nvSpPr>
          <p:spPr bwMode="auto">
            <a:xfrm>
              <a:off x="1968" y="44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9" name="Line 48"/>
            <p:cNvSpPr>
              <a:spLocks noChangeShapeType="1"/>
            </p:cNvSpPr>
            <p:nvPr/>
          </p:nvSpPr>
          <p:spPr bwMode="auto">
            <a:xfrm flipH="1">
              <a:off x="1968" y="47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0" name="Line 49"/>
            <p:cNvSpPr>
              <a:spLocks noChangeShapeType="1"/>
            </p:cNvSpPr>
            <p:nvPr/>
          </p:nvSpPr>
          <p:spPr bwMode="auto">
            <a:xfrm flipV="1">
              <a:off x="2736" y="45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1" name="Text Box 50"/>
            <p:cNvSpPr txBox="1">
              <a:spLocks noChangeArrowheads="1"/>
            </p:cNvSpPr>
            <p:nvPr/>
          </p:nvSpPr>
          <p:spPr bwMode="auto">
            <a:xfrm>
              <a:off x="1969" y="2842"/>
              <a:ext cx="33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FD</a:t>
              </a:r>
              <a:endParaRPr lang="es-ES" sz="1400">
                <a:latin typeface="Verdana" pitchFamily="34" charset="0"/>
              </a:endParaRPr>
            </a:p>
          </p:txBody>
        </p:sp>
        <p:sp>
          <p:nvSpPr>
            <p:cNvPr id="122" name="Text Box 51"/>
            <p:cNvSpPr txBox="1">
              <a:spLocks noChangeArrowheads="1"/>
            </p:cNvSpPr>
            <p:nvPr/>
          </p:nvSpPr>
          <p:spPr bwMode="auto">
            <a:xfrm>
              <a:off x="1969" y="3503"/>
              <a:ext cx="33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FD</a:t>
              </a:r>
              <a:endParaRPr lang="es-ES" sz="1400">
                <a:latin typeface="Verdana" pitchFamily="34" charset="0"/>
              </a:endParaRPr>
            </a:p>
          </p:txBody>
        </p:sp>
        <p:sp>
          <p:nvSpPr>
            <p:cNvPr id="123" name="Text Box 52"/>
            <p:cNvSpPr txBox="1">
              <a:spLocks noChangeArrowheads="1"/>
            </p:cNvSpPr>
            <p:nvPr/>
          </p:nvSpPr>
          <p:spPr bwMode="auto">
            <a:xfrm>
              <a:off x="1391" y="2601"/>
              <a:ext cx="33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FI</a:t>
              </a:r>
              <a:r>
                <a:rPr lang="es-ES_tradnl" sz="1400" baseline="-25000">
                  <a:latin typeface="Verdana" pitchFamily="34" charset="0"/>
                </a:rPr>
                <a:t>1</a:t>
              </a:r>
              <a:endParaRPr lang="es-ES" sz="1400" baseline="-25000">
                <a:latin typeface="Verdana" pitchFamily="34" charset="0"/>
              </a:endParaRPr>
            </a:p>
          </p:txBody>
        </p:sp>
        <p:sp>
          <p:nvSpPr>
            <p:cNvPr id="124" name="Text Box 53"/>
            <p:cNvSpPr txBox="1">
              <a:spLocks noChangeArrowheads="1"/>
            </p:cNvSpPr>
            <p:nvPr/>
          </p:nvSpPr>
          <p:spPr bwMode="auto">
            <a:xfrm>
              <a:off x="1391" y="3168"/>
              <a:ext cx="3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FI</a:t>
              </a:r>
              <a:r>
                <a:rPr lang="es-ES_tradnl" sz="1400" baseline="-25000">
                  <a:latin typeface="Verdana" pitchFamily="34" charset="0"/>
                </a:rPr>
                <a:t>2</a:t>
              </a:r>
              <a:endParaRPr lang="es-ES" sz="1400" baseline="-25000">
                <a:latin typeface="Verdana" pitchFamily="34" charset="0"/>
              </a:endParaRPr>
            </a:p>
          </p:txBody>
        </p:sp>
        <p:sp>
          <p:nvSpPr>
            <p:cNvPr id="125" name="Text Box 54"/>
            <p:cNvSpPr txBox="1">
              <a:spLocks noChangeArrowheads="1"/>
            </p:cNvSpPr>
            <p:nvPr/>
          </p:nvSpPr>
          <p:spPr bwMode="auto">
            <a:xfrm>
              <a:off x="1391" y="4234"/>
              <a:ext cx="3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FI</a:t>
              </a:r>
              <a:r>
                <a:rPr lang="es-ES_tradnl" sz="1400" baseline="-25000">
                  <a:latin typeface="Verdana" pitchFamily="34" charset="0"/>
                </a:rPr>
                <a:t>n</a:t>
              </a:r>
              <a:endParaRPr lang="es-ES" sz="1400" baseline="-25000"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9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35036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Taxonomía de </a:t>
            </a:r>
            <a:r>
              <a:rPr lang="es-ES" sz="2400" dirty="0" err="1" smtClean="0"/>
              <a:t>Flynn</a:t>
            </a:r>
            <a:endParaRPr lang="es-ES" sz="2400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MIMD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s-ES" sz="2400" dirty="0"/>
          </a:p>
          <a:p>
            <a:pPr marL="800100" lvl="1" indent="-342900">
              <a:buFont typeface="Wingdings" pitchFamily="2" charset="2"/>
              <a:buChar char="Ø"/>
            </a:pPr>
            <a:endParaRPr lang="es-ES" sz="2400" dirty="0" smtClean="0"/>
          </a:p>
          <a:p>
            <a:pPr marL="800100" lvl="1" indent="-342900">
              <a:buFont typeface="Wingdings" pitchFamily="2" charset="2"/>
              <a:buChar char="Ø"/>
            </a:pPr>
            <a:endParaRPr lang="es-ES" sz="2400" dirty="0"/>
          </a:p>
          <a:p>
            <a:pPr marL="800100" lvl="1" indent="-342900">
              <a:buFont typeface="Wingdings" pitchFamily="2" charset="2"/>
              <a:buChar char="Ø"/>
            </a:pPr>
            <a:endParaRPr lang="es-ES" sz="2400" dirty="0" smtClean="0"/>
          </a:p>
          <a:p>
            <a:pPr marL="800100" lvl="1" indent="-342900">
              <a:buFont typeface="Wingdings" pitchFamily="2" charset="2"/>
              <a:buChar char="Ø"/>
            </a:pPr>
            <a:endParaRPr lang="es-ES" sz="2400" dirty="0"/>
          </a:p>
        </p:txBody>
      </p:sp>
      <p:grpSp>
        <p:nvGrpSpPr>
          <p:cNvPr id="57" name="Group 4"/>
          <p:cNvGrpSpPr>
            <a:grpSpLocks/>
          </p:cNvGrpSpPr>
          <p:nvPr/>
        </p:nvGrpSpPr>
        <p:grpSpPr bwMode="auto">
          <a:xfrm>
            <a:off x="2123728" y="2204864"/>
            <a:ext cx="5029200" cy="4114800"/>
            <a:chOff x="384" y="1536"/>
            <a:chExt cx="3168" cy="2592"/>
          </a:xfrm>
        </p:grpSpPr>
        <p:sp>
          <p:nvSpPr>
            <p:cNvPr id="58" name="AutoShape 5"/>
            <p:cNvSpPr>
              <a:spLocks noChangeArrowheads="1"/>
            </p:cNvSpPr>
            <p:nvPr/>
          </p:nvSpPr>
          <p:spPr bwMode="auto">
            <a:xfrm>
              <a:off x="2352" y="2160"/>
              <a:ext cx="672" cy="1584"/>
            </a:xfrm>
            <a:prstGeom prst="flowChartAlternateProcess">
              <a:avLst/>
            </a:prstGeom>
            <a:solidFill>
              <a:srgbClr val="FFFF99">
                <a:alpha val="50195"/>
              </a:srgb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816" y="2688"/>
              <a:ext cx="432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UC</a:t>
              </a:r>
              <a:r>
                <a:rPr lang="es-ES_tradnl" baseline="-25000">
                  <a:latin typeface="Verdana" pitchFamily="34" charset="0"/>
                </a:rPr>
                <a:t>2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1680" y="2208"/>
              <a:ext cx="384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UP</a:t>
              </a:r>
              <a:r>
                <a:rPr lang="es-ES_tradnl" baseline="-25000">
                  <a:latin typeface="Verdana" pitchFamily="34" charset="0"/>
                </a:rPr>
                <a:t>1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2448" y="2208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UM</a:t>
              </a:r>
              <a:r>
                <a:rPr lang="es-ES_tradnl" baseline="-25000">
                  <a:latin typeface="Verdana" pitchFamily="34" charset="0"/>
                </a:rPr>
                <a:t>1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62" name="Line 9"/>
            <p:cNvSpPr>
              <a:spLocks noChangeShapeType="1"/>
            </p:cNvSpPr>
            <p:nvPr/>
          </p:nvSpPr>
          <p:spPr bwMode="auto">
            <a:xfrm>
              <a:off x="1248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064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>
              <a:off x="528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2064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V="1">
              <a:off x="528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Line 14"/>
            <p:cNvSpPr>
              <a:spLocks noChangeShapeType="1"/>
            </p:cNvSpPr>
            <p:nvPr/>
          </p:nvSpPr>
          <p:spPr bwMode="auto">
            <a:xfrm>
              <a:off x="528" y="2064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>
              <a:off x="3024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V="1">
              <a:off x="3312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Text Box 17"/>
            <p:cNvSpPr txBox="1">
              <a:spLocks noChangeArrowheads="1"/>
            </p:cNvSpPr>
            <p:nvPr/>
          </p:nvSpPr>
          <p:spPr bwMode="auto">
            <a:xfrm>
              <a:off x="2448" y="2688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UM</a:t>
              </a:r>
              <a:r>
                <a:rPr lang="es-ES_tradnl" baseline="-25000">
                  <a:latin typeface="Verdana" pitchFamily="34" charset="0"/>
                </a:rPr>
                <a:t>2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71" name="Text Box 18"/>
            <p:cNvSpPr txBox="1">
              <a:spLocks noChangeArrowheads="1"/>
            </p:cNvSpPr>
            <p:nvPr/>
          </p:nvSpPr>
          <p:spPr bwMode="auto">
            <a:xfrm>
              <a:off x="2448" y="3312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UM</a:t>
              </a:r>
              <a:r>
                <a:rPr lang="es-ES_tradnl" baseline="-25000">
                  <a:latin typeface="Verdana" pitchFamily="34" charset="0"/>
                </a:rPr>
                <a:t>m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1680" y="3312"/>
              <a:ext cx="384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UP</a:t>
              </a:r>
              <a:r>
                <a:rPr lang="es-ES_tradnl" baseline="-25000">
                  <a:latin typeface="Verdana" pitchFamily="34" charset="0"/>
                </a:rPr>
                <a:t>n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73" name="Text Box 20"/>
            <p:cNvSpPr txBox="1">
              <a:spLocks noChangeArrowheads="1"/>
            </p:cNvSpPr>
            <p:nvPr/>
          </p:nvSpPr>
          <p:spPr bwMode="auto">
            <a:xfrm>
              <a:off x="1680" y="2688"/>
              <a:ext cx="384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UP</a:t>
              </a:r>
              <a:r>
                <a:rPr lang="es-ES_tradnl" baseline="-25000">
                  <a:latin typeface="Verdana" pitchFamily="34" charset="0"/>
                </a:rPr>
                <a:t>2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74" name="Line 21"/>
            <p:cNvSpPr>
              <a:spLocks noChangeShapeType="1"/>
            </p:cNvSpPr>
            <p:nvPr/>
          </p:nvSpPr>
          <p:spPr bwMode="auto">
            <a:xfrm>
              <a:off x="2064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6" name="Line 22"/>
            <p:cNvSpPr>
              <a:spLocks noChangeShapeType="1"/>
            </p:cNvSpPr>
            <p:nvPr/>
          </p:nvSpPr>
          <p:spPr bwMode="auto">
            <a:xfrm>
              <a:off x="1248" y="28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Line 23"/>
            <p:cNvSpPr>
              <a:spLocks noChangeShapeType="1"/>
            </p:cNvSpPr>
            <p:nvPr/>
          </p:nvSpPr>
          <p:spPr bwMode="auto">
            <a:xfrm>
              <a:off x="1248" y="34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8" name="Text Box 24"/>
            <p:cNvSpPr txBox="1">
              <a:spLocks noChangeArrowheads="1"/>
            </p:cNvSpPr>
            <p:nvPr/>
          </p:nvSpPr>
          <p:spPr bwMode="auto">
            <a:xfrm>
              <a:off x="1776" y="3024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_tradnl" sz="2400" b="1">
                  <a:latin typeface="Times New Roman" pitchFamily="18" charset="0"/>
                </a:rPr>
                <a:t>..</a:t>
              </a:r>
              <a:endParaRPr lang="es-ES" sz="2400" b="1">
                <a:latin typeface="Times New Roman" pitchFamily="18" charset="0"/>
              </a:endParaRPr>
            </a:p>
          </p:txBody>
        </p:sp>
        <p:sp>
          <p:nvSpPr>
            <p:cNvPr id="129" name="Text Box 25"/>
            <p:cNvSpPr txBox="1">
              <a:spLocks noChangeArrowheads="1"/>
            </p:cNvSpPr>
            <p:nvPr/>
          </p:nvSpPr>
          <p:spPr bwMode="auto">
            <a:xfrm>
              <a:off x="2592" y="3024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_tradnl" sz="2400" b="1">
                  <a:latin typeface="Times New Roman" pitchFamily="18" charset="0"/>
                </a:rPr>
                <a:t>..</a:t>
              </a:r>
              <a:endParaRPr lang="es-ES" sz="2400" b="1">
                <a:latin typeface="Times New Roman" pitchFamily="18" charset="0"/>
              </a:endParaRPr>
            </a:p>
          </p:txBody>
        </p:sp>
        <p:sp>
          <p:nvSpPr>
            <p:cNvPr id="130" name="Text Box 26"/>
            <p:cNvSpPr txBox="1">
              <a:spLocks noChangeArrowheads="1"/>
            </p:cNvSpPr>
            <p:nvPr/>
          </p:nvSpPr>
          <p:spPr bwMode="auto">
            <a:xfrm>
              <a:off x="2064" y="345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FD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131" name="Text Box 27"/>
            <p:cNvSpPr txBox="1">
              <a:spLocks noChangeArrowheads="1"/>
            </p:cNvSpPr>
            <p:nvPr/>
          </p:nvSpPr>
          <p:spPr bwMode="auto">
            <a:xfrm>
              <a:off x="2064" y="283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FD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132" name="Text Box 28"/>
            <p:cNvSpPr txBox="1">
              <a:spLocks noChangeArrowheads="1"/>
            </p:cNvSpPr>
            <p:nvPr/>
          </p:nvSpPr>
          <p:spPr bwMode="auto">
            <a:xfrm>
              <a:off x="2064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FD</a:t>
              </a:r>
              <a:endParaRPr lang="es-ES">
                <a:latin typeface="Verdana" pitchFamily="34" charset="0"/>
              </a:endParaRPr>
            </a:p>
          </p:txBody>
        </p:sp>
        <p:sp>
          <p:nvSpPr>
            <p:cNvPr id="133" name="Text Box 29"/>
            <p:cNvSpPr txBox="1">
              <a:spLocks noChangeArrowheads="1"/>
            </p:cNvSpPr>
            <p:nvPr/>
          </p:nvSpPr>
          <p:spPr bwMode="auto">
            <a:xfrm>
              <a:off x="1728" y="1833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FI</a:t>
              </a:r>
              <a:r>
                <a:rPr lang="es-ES_tradnl" baseline="-25000">
                  <a:latin typeface="Verdana" pitchFamily="34" charset="0"/>
                </a:rPr>
                <a:t>1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134" name="Text Box 30"/>
            <p:cNvSpPr txBox="1">
              <a:spLocks noChangeArrowheads="1"/>
            </p:cNvSpPr>
            <p:nvPr/>
          </p:nvSpPr>
          <p:spPr bwMode="auto">
            <a:xfrm>
              <a:off x="816" y="2208"/>
              <a:ext cx="432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UC</a:t>
              </a:r>
              <a:r>
                <a:rPr lang="es-ES_tradnl" baseline="-25000">
                  <a:latin typeface="Verdana" pitchFamily="34" charset="0"/>
                </a:rPr>
                <a:t>1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135" name="Text Box 31"/>
            <p:cNvSpPr txBox="1">
              <a:spLocks noChangeArrowheads="1"/>
            </p:cNvSpPr>
            <p:nvPr/>
          </p:nvSpPr>
          <p:spPr bwMode="auto">
            <a:xfrm>
              <a:off x="816" y="3312"/>
              <a:ext cx="432" cy="336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UC</a:t>
              </a:r>
              <a:r>
                <a:rPr lang="es-ES_tradnl" baseline="-25000">
                  <a:latin typeface="Verdana" pitchFamily="34" charset="0"/>
                </a:rPr>
                <a:t>n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136" name="Line 32"/>
            <p:cNvSpPr>
              <a:spLocks noChangeShapeType="1"/>
            </p:cNvSpPr>
            <p:nvPr/>
          </p:nvSpPr>
          <p:spPr bwMode="auto">
            <a:xfrm>
              <a:off x="528" y="3936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7" name="Line 33"/>
            <p:cNvSpPr>
              <a:spLocks noChangeShapeType="1"/>
            </p:cNvSpPr>
            <p:nvPr/>
          </p:nvSpPr>
          <p:spPr bwMode="auto">
            <a:xfrm>
              <a:off x="3024" y="35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8" name="Line 34"/>
            <p:cNvSpPr>
              <a:spLocks noChangeShapeType="1"/>
            </p:cNvSpPr>
            <p:nvPr/>
          </p:nvSpPr>
          <p:spPr bwMode="auto">
            <a:xfrm flipV="1">
              <a:off x="3312" y="35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9" name="Line 35"/>
            <p:cNvSpPr>
              <a:spLocks noChangeShapeType="1"/>
            </p:cNvSpPr>
            <p:nvPr/>
          </p:nvSpPr>
          <p:spPr bwMode="auto">
            <a:xfrm flipV="1">
              <a:off x="528" y="35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0" name="Line 36"/>
            <p:cNvSpPr>
              <a:spLocks noChangeShapeType="1"/>
            </p:cNvSpPr>
            <p:nvPr/>
          </p:nvSpPr>
          <p:spPr bwMode="auto">
            <a:xfrm>
              <a:off x="528" y="35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1" name="Line 37"/>
            <p:cNvSpPr>
              <a:spLocks noChangeShapeType="1"/>
            </p:cNvSpPr>
            <p:nvPr/>
          </p:nvSpPr>
          <p:spPr bwMode="auto">
            <a:xfrm>
              <a:off x="384" y="28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Line 38"/>
            <p:cNvSpPr>
              <a:spLocks noChangeShapeType="1"/>
            </p:cNvSpPr>
            <p:nvPr/>
          </p:nvSpPr>
          <p:spPr bwMode="auto">
            <a:xfrm>
              <a:off x="3024" y="28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" name="Line 39"/>
            <p:cNvSpPr>
              <a:spLocks noChangeShapeType="1"/>
            </p:cNvSpPr>
            <p:nvPr/>
          </p:nvSpPr>
          <p:spPr bwMode="auto">
            <a:xfrm>
              <a:off x="384" y="177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4" name="Line 40"/>
            <p:cNvSpPr>
              <a:spLocks noChangeShapeType="1"/>
            </p:cNvSpPr>
            <p:nvPr/>
          </p:nvSpPr>
          <p:spPr bwMode="auto">
            <a:xfrm>
              <a:off x="3552" y="17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5" name="Line 41"/>
            <p:cNvSpPr>
              <a:spLocks noChangeShapeType="1"/>
            </p:cNvSpPr>
            <p:nvPr/>
          </p:nvSpPr>
          <p:spPr bwMode="auto">
            <a:xfrm>
              <a:off x="384" y="17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6" name="Text Box 42"/>
            <p:cNvSpPr txBox="1">
              <a:spLocks noChangeArrowheads="1"/>
            </p:cNvSpPr>
            <p:nvPr/>
          </p:nvSpPr>
          <p:spPr bwMode="auto">
            <a:xfrm>
              <a:off x="1728" y="153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FI</a:t>
              </a:r>
              <a:r>
                <a:rPr lang="es-ES_tradnl" baseline="-25000">
                  <a:latin typeface="Verdana" pitchFamily="34" charset="0"/>
                </a:rPr>
                <a:t>2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147" name="Text Box 43"/>
            <p:cNvSpPr txBox="1">
              <a:spLocks noChangeArrowheads="1"/>
            </p:cNvSpPr>
            <p:nvPr/>
          </p:nvSpPr>
          <p:spPr bwMode="auto">
            <a:xfrm>
              <a:off x="1824" y="3897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FI</a:t>
              </a:r>
              <a:r>
                <a:rPr lang="es-ES_tradnl" baseline="-25000">
                  <a:latin typeface="Verdana" pitchFamily="34" charset="0"/>
                </a:rPr>
                <a:t>n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148" name="Text Box 44"/>
            <p:cNvSpPr txBox="1">
              <a:spLocks noChangeArrowheads="1"/>
            </p:cNvSpPr>
            <p:nvPr/>
          </p:nvSpPr>
          <p:spPr bwMode="auto">
            <a:xfrm>
              <a:off x="1248" y="3417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FI</a:t>
              </a:r>
              <a:r>
                <a:rPr lang="es-ES_tradnl" baseline="-25000">
                  <a:latin typeface="Verdana" pitchFamily="34" charset="0"/>
                </a:rPr>
                <a:t>n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149" name="Text Box 45"/>
            <p:cNvSpPr txBox="1">
              <a:spLocks noChangeArrowheads="1"/>
            </p:cNvSpPr>
            <p:nvPr/>
          </p:nvSpPr>
          <p:spPr bwMode="auto">
            <a:xfrm>
              <a:off x="1248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FI</a:t>
              </a:r>
              <a:r>
                <a:rPr lang="es-ES_tradnl" baseline="-25000">
                  <a:latin typeface="Verdana" pitchFamily="34" charset="0"/>
                </a:rPr>
                <a:t>1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150" name="Text Box 46"/>
            <p:cNvSpPr txBox="1">
              <a:spLocks noChangeArrowheads="1"/>
            </p:cNvSpPr>
            <p:nvPr/>
          </p:nvSpPr>
          <p:spPr bwMode="auto">
            <a:xfrm>
              <a:off x="1248" y="283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>
                  <a:latin typeface="Verdana" pitchFamily="34" charset="0"/>
                </a:rPr>
                <a:t>FI</a:t>
              </a:r>
              <a:r>
                <a:rPr lang="es-ES_tradnl" baseline="-25000">
                  <a:latin typeface="Verdana" pitchFamily="34" charset="0"/>
                </a:rPr>
                <a:t>2</a:t>
              </a:r>
              <a:endParaRPr lang="es-ES" baseline="-25000"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1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63365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Taxonomía de </a:t>
            </a:r>
            <a:r>
              <a:rPr lang="es-ES" sz="2400" dirty="0" err="1" smtClean="0"/>
              <a:t>Flynn</a:t>
            </a:r>
            <a:r>
              <a:rPr lang="es-ES" sz="2400" dirty="0" smtClean="0"/>
              <a:t>-Johnson</a:t>
            </a:r>
            <a:endParaRPr lang="es-ES" sz="2400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057400"/>
            <a:ext cx="6678612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4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57601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Tipos de paralelismo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_tradnl" sz="2400" b="1" dirty="0" smtClean="0"/>
              <a:t>Paralelismo de datos:</a:t>
            </a:r>
            <a:r>
              <a:rPr lang="es-ES_tradnl" sz="2400" dirty="0" smtClean="0"/>
              <a:t> La misma función, instrucción, etc. se ejecuta en paralelo pero en cada una de esas ejecuciones se aplica sobre un conjunto de datos distinto.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_tradnl" sz="2400" b="1" dirty="0" smtClean="0"/>
              <a:t>Paralelismo funcional:</a:t>
            </a:r>
            <a:r>
              <a:rPr lang="es-ES_tradnl" sz="2400" dirty="0" smtClean="0"/>
              <a:t> Varias funciones, tareas, instrucciones, etc. (iguales o distintas) se ejecutan en paralelo. 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s-ES" sz="2000" dirty="0" smtClean="0"/>
              <a:t>Nivel de instrucción (ILP) – se ejecutan en paralelo las instrucciones de un programa. Granularidad fina.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s-ES" sz="2000" dirty="0" smtClean="0"/>
              <a:t>Nivel de bucle o hebra (</a:t>
            </a:r>
            <a:r>
              <a:rPr lang="es-ES" sz="2000" dirty="0" err="1" smtClean="0"/>
              <a:t>Thread</a:t>
            </a:r>
            <a:r>
              <a:rPr lang="es-ES" sz="2000" dirty="0" smtClean="0"/>
              <a:t>) – se ejecutan en paralelo distintas iteraciones de un bucle o secuencias de instrucciones de un programa. Granularidad fina/media.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s-ES" sz="2000" dirty="0" smtClean="0"/>
              <a:t>Nivel de procedimiento (Proceso) –distintos procedimientos que constituyen un programa se ejecutan simultáneamente. Grano medio.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s-ES" sz="2000" dirty="0" smtClean="0"/>
              <a:t>Nivel de programa – la plataforma ejecuta en paralelo programas diferentes que pueden corresponder, o no, a una misma aplicación. Granularidad gruesa.</a:t>
            </a:r>
          </a:p>
          <a:p>
            <a:pPr marL="1257300" lvl="2" indent="-342900">
              <a:buFont typeface="Wingdings" pitchFamily="2" charset="2"/>
              <a:buChar char="Ø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968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30470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Segmentación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Segmentación: ILP</a:t>
            </a:r>
            <a:endParaRPr lang="es-ES" sz="20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2374900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1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981700" y="2182813"/>
            <a:ext cx="2360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>
                <a:solidFill>
                  <a:srgbClr val="0000FF"/>
                </a:solidFill>
              </a:rPr>
              <a:t>Procesador no segmentado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914400" y="3175000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1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914400" y="4670425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1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914400" y="3508375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2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914400" y="2689225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914400" y="3875088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3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914400" y="5003800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2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914400" y="5346700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3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914400" y="4213225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4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914400" y="5708650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4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196013" y="3163888"/>
            <a:ext cx="211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>
                <a:solidFill>
                  <a:srgbClr val="0000FF"/>
                </a:solidFill>
              </a:rPr>
              <a:t>Procesador segmentado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772400" y="2452688"/>
            <a:ext cx="590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1/(5T)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3314700" y="2681288"/>
            <a:ext cx="361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1200" b="1">
                <a:solidFill>
                  <a:srgbClr val="0000FF"/>
                </a:solidFill>
              </a:rPr>
              <a:t>5T</a:t>
            </a: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1768475" y="2905125"/>
            <a:ext cx="3271838" cy="95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7758113" y="3490913"/>
            <a:ext cx="5064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1/(T)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772150" y="4611688"/>
            <a:ext cx="2557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>
                <a:solidFill>
                  <a:srgbClr val="0000FF"/>
                </a:solidFill>
              </a:rPr>
              <a:t>Procesador supersegmentado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7377113" y="4948238"/>
            <a:ext cx="942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1/(T/2)=2/T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1716088" y="2381250"/>
            <a:ext cx="3333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   IF          ID          EX      MEM       WB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5048250" y="2697163"/>
            <a:ext cx="3333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   IF          ID          EX      MEM       WB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3060700" y="3181350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EX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3736975" y="3181350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MEM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4413250" y="3181350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WB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2379663" y="3181350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 dirty="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1701800" y="3181350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3732213" y="3509963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EX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4408488" y="3509963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MEM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5084763" y="3509963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WB</a:t>
            </a: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3060700" y="3509963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2382838" y="3509963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4408488" y="3838575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EX</a:t>
            </a:r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5084763" y="3838575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MEM</a:t>
            </a:r>
          </a:p>
        </p:txBody>
      </p:sp>
      <p:sp>
        <p:nvSpPr>
          <p:cNvPr id="42" name="Text Box 37"/>
          <p:cNvSpPr txBox="1">
            <a:spLocks noChangeArrowheads="1"/>
          </p:cNvSpPr>
          <p:nvPr/>
        </p:nvSpPr>
        <p:spPr bwMode="auto">
          <a:xfrm>
            <a:off x="5753100" y="3838575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WB</a:t>
            </a: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736975" y="3838575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3059113" y="3838575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5092700" y="4168775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EX</a:t>
            </a:r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5768975" y="4168775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MEM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6445250" y="4168775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WB</a:t>
            </a: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4411663" y="4168775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49" name="Text Box 44"/>
          <p:cNvSpPr txBox="1">
            <a:spLocks noChangeArrowheads="1"/>
          </p:cNvSpPr>
          <p:nvPr/>
        </p:nvSpPr>
        <p:spPr bwMode="auto">
          <a:xfrm>
            <a:off x="3733800" y="4168775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50" name="Text Box 45"/>
          <p:cNvSpPr txBox="1">
            <a:spLocks noChangeArrowheads="1"/>
          </p:cNvSpPr>
          <p:nvPr/>
        </p:nvSpPr>
        <p:spPr bwMode="auto">
          <a:xfrm>
            <a:off x="3060700" y="4681538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EX</a:t>
            </a:r>
          </a:p>
        </p:txBody>
      </p:sp>
      <p:sp>
        <p:nvSpPr>
          <p:cNvPr id="51" name="Text Box 46"/>
          <p:cNvSpPr txBox="1">
            <a:spLocks noChangeArrowheads="1"/>
          </p:cNvSpPr>
          <p:nvPr/>
        </p:nvSpPr>
        <p:spPr bwMode="auto">
          <a:xfrm>
            <a:off x="3736975" y="4681538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MEM</a:t>
            </a:r>
          </a:p>
        </p:txBody>
      </p:sp>
      <p:sp>
        <p:nvSpPr>
          <p:cNvPr id="52" name="Text Box 47"/>
          <p:cNvSpPr txBox="1">
            <a:spLocks noChangeArrowheads="1"/>
          </p:cNvSpPr>
          <p:nvPr/>
        </p:nvSpPr>
        <p:spPr bwMode="auto">
          <a:xfrm>
            <a:off x="4413250" y="4681538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WB</a:t>
            </a: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2379663" y="4681538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1701800" y="4681538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55" name="Text Box 50"/>
          <p:cNvSpPr txBox="1">
            <a:spLocks noChangeArrowheads="1"/>
          </p:cNvSpPr>
          <p:nvPr/>
        </p:nvSpPr>
        <p:spPr bwMode="auto">
          <a:xfrm>
            <a:off x="3381375" y="5010150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EX</a:t>
            </a:r>
          </a:p>
        </p:txBody>
      </p: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4057650" y="5010150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MEM</a:t>
            </a:r>
          </a:p>
        </p:txBody>
      </p:sp>
      <p:sp>
        <p:nvSpPr>
          <p:cNvPr id="57" name="Text Box 52"/>
          <p:cNvSpPr txBox="1">
            <a:spLocks noChangeArrowheads="1"/>
          </p:cNvSpPr>
          <p:nvPr/>
        </p:nvSpPr>
        <p:spPr bwMode="auto">
          <a:xfrm>
            <a:off x="4733925" y="5010150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WB</a:t>
            </a:r>
          </a:p>
        </p:txBody>
      </p: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2700338" y="5010150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59" name="Text Box 54"/>
          <p:cNvSpPr txBox="1">
            <a:spLocks noChangeArrowheads="1"/>
          </p:cNvSpPr>
          <p:nvPr/>
        </p:nvSpPr>
        <p:spPr bwMode="auto">
          <a:xfrm>
            <a:off x="2022475" y="5010150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3686175" y="5329238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EX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4362450" y="5329238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MEM</a:t>
            </a:r>
          </a:p>
        </p:txBody>
      </p:sp>
      <p:sp>
        <p:nvSpPr>
          <p:cNvPr id="62" name="Text Box 57"/>
          <p:cNvSpPr txBox="1">
            <a:spLocks noChangeArrowheads="1"/>
          </p:cNvSpPr>
          <p:nvPr/>
        </p:nvSpPr>
        <p:spPr bwMode="auto">
          <a:xfrm>
            <a:off x="5038725" y="5329238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WB</a:t>
            </a:r>
          </a:p>
        </p:txBody>
      </p:sp>
      <p:sp>
        <p:nvSpPr>
          <p:cNvPr id="63" name="Text Box 58"/>
          <p:cNvSpPr txBox="1">
            <a:spLocks noChangeArrowheads="1"/>
          </p:cNvSpPr>
          <p:nvPr/>
        </p:nvSpPr>
        <p:spPr bwMode="auto">
          <a:xfrm>
            <a:off x="3005138" y="5329238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64" name="Text Box 59"/>
          <p:cNvSpPr txBox="1">
            <a:spLocks noChangeArrowheads="1"/>
          </p:cNvSpPr>
          <p:nvPr/>
        </p:nvSpPr>
        <p:spPr bwMode="auto">
          <a:xfrm>
            <a:off x="2327275" y="5329238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3989388" y="5648325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EX</a:t>
            </a:r>
          </a:p>
        </p:txBody>
      </p:sp>
      <p:sp>
        <p:nvSpPr>
          <p:cNvPr id="66" name="Text Box 61"/>
          <p:cNvSpPr txBox="1">
            <a:spLocks noChangeArrowheads="1"/>
          </p:cNvSpPr>
          <p:nvPr/>
        </p:nvSpPr>
        <p:spPr bwMode="auto">
          <a:xfrm>
            <a:off x="4665663" y="5648325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MEM</a:t>
            </a:r>
          </a:p>
        </p:txBody>
      </p:sp>
      <p:sp>
        <p:nvSpPr>
          <p:cNvPr id="67" name="Text Box 62"/>
          <p:cNvSpPr txBox="1">
            <a:spLocks noChangeArrowheads="1"/>
          </p:cNvSpPr>
          <p:nvPr/>
        </p:nvSpPr>
        <p:spPr bwMode="auto">
          <a:xfrm>
            <a:off x="5341938" y="5648325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WB</a:t>
            </a:r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3308350" y="5648325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69" name="Text Box 64"/>
          <p:cNvSpPr txBox="1">
            <a:spLocks noChangeArrowheads="1"/>
          </p:cNvSpPr>
          <p:nvPr/>
        </p:nvSpPr>
        <p:spPr bwMode="auto">
          <a:xfrm>
            <a:off x="2630488" y="5648325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0675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25745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Evolución de la informática                 Necesidades computacionales </a:t>
            </a:r>
            <a:endParaRPr lang="es-ES" sz="2400" dirty="0"/>
          </a:p>
        </p:txBody>
      </p:sp>
      <p:sp>
        <p:nvSpPr>
          <p:cNvPr id="11" name="10 Flecha izquierda y derecha"/>
          <p:cNvSpPr/>
          <p:nvPr/>
        </p:nvSpPr>
        <p:spPr>
          <a:xfrm>
            <a:off x="3959843" y="1628800"/>
            <a:ext cx="79208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57263"/>
            <a:ext cx="2543472" cy="254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8175"/>
            <a:ext cx="2600723" cy="258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92461"/>
            <a:ext cx="2957314" cy="253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58802"/>
            <a:ext cx="40957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36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68228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Segmentación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Segmentación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000" dirty="0" smtClean="0"/>
              <a:t>Identificación de fases en el procesamiento de una tarea.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000" dirty="0" smtClean="0"/>
              <a:t>Rediseño  para implementar cada fase de forma independiente al resto.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000" dirty="0" smtClean="0"/>
              <a:t>Paralelismo por etapas (el sistema procesa varias tareas al mismo tiempo aunque sea en etapas distintas).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000" dirty="0" smtClean="0"/>
              <a:t>Se aumenta el número de tareas que se completan por unidad de tiempo.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s-ES" sz="2000" dirty="0"/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1371600" y="4293096"/>
            <a:ext cx="6324600" cy="1905000"/>
            <a:chOff x="864" y="2880"/>
            <a:chExt cx="3984" cy="1200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1536" y="2880"/>
              <a:ext cx="288" cy="72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>
              <a:flatTx/>
            </a:bodyPr>
            <a:lstStyle/>
            <a:p>
              <a:pPr algn="ctr">
                <a:spcBef>
                  <a:spcPct val="50000"/>
                </a:spcBef>
              </a:pPr>
              <a:endParaRPr lang="es-ES_tradnl" sz="900">
                <a:latin typeface="Verdana" pitchFamily="34" charset="0"/>
              </a:endParaRPr>
            </a:p>
            <a:p>
              <a:pPr algn="ctr">
                <a:spcBef>
                  <a:spcPct val="50000"/>
                </a:spcBef>
              </a:pPr>
              <a:endParaRPr lang="es-ES_tradnl" sz="900">
                <a:latin typeface="Verdana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S</a:t>
              </a:r>
              <a:r>
                <a:rPr lang="es-ES_tradnl" baseline="-25000">
                  <a:latin typeface="Verdana" pitchFamily="34" charset="0"/>
                </a:rPr>
                <a:t>1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1824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V="1">
              <a:off x="3024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220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736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3072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4224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460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V="1">
              <a:off x="3696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V="1">
              <a:off x="4560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3216" y="307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sz="1400" b="1">
                  <a:latin typeface="Verdana" pitchFamily="34" charset="0"/>
                </a:rPr>
                <a:t>...</a:t>
              </a:r>
              <a:endParaRPr lang="es-ES" sz="1400" b="1" baseline="-25000">
                <a:latin typeface="Verdana" pitchFamily="34" charset="0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1152" y="2880"/>
              <a:ext cx="161" cy="720"/>
            </a:xfrm>
            <a:prstGeom prst="rect">
              <a:avLst/>
            </a:prstGeom>
            <a:solidFill>
              <a:srgbClr val="FF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1344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912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2047" y="2880"/>
              <a:ext cx="161" cy="720"/>
            </a:xfrm>
            <a:prstGeom prst="rect">
              <a:avLst/>
            </a:prstGeom>
            <a:solidFill>
              <a:srgbClr val="FF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2911" y="2880"/>
              <a:ext cx="161" cy="720"/>
            </a:xfrm>
            <a:prstGeom prst="rect">
              <a:avLst/>
            </a:prstGeom>
            <a:solidFill>
              <a:srgbClr val="FF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3408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3744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3583" y="2880"/>
              <a:ext cx="161" cy="720"/>
            </a:xfrm>
            <a:prstGeom prst="rect">
              <a:avLst/>
            </a:prstGeom>
            <a:solidFill>
              <a:srgbClr val="FF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30" name="AutoShape 23"/>
            <p:cNvSpPr>
              <a:spLocks noChangeArrowheads="1"/>
            </p:cNvSpPr>
            <p:nvPr/>
          </p:nvSpPr>
          <p:spPr bwMode="auto">
            <a:xfrm>
              <a:off x="2448" y="2880"/>
              <a:ext cx="288" cy="72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>
              <a:flatTx/>
            </a:bodyPr>
            <a:lstStyle/>
            <a:p>
              <a:pPr algn="ctr">
                <a:spcBef>
                  <a:spcPct val="50000"/>
                </a:spcBef>
              </a:pPr>
              <a:endParaRPr lang="es-ES_tradnl" sz="900">
                <a:latin typeface="Verdana" pitchFamily="34" charset="0"/>
              </a:endParaRPr>
            </a:p>
            <a:p>
              <a:pPr algn="ctr">
                <a:spcBef>
                  <a:spcPct val="50000"/>
                </a:spcBef>
              </a:pPr>
              <a:endParaRPr lang="es-ES_tradnl" sz="900">
                <a:latin typeface="Verdana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S</a:t>
              </a:r>
              <a:r>
                <a:rPr lang="es-ES_tradnl" baseline="-25000">
                  <a:latin typeface="Verdana" pitchFamily="34" charset="0"/>
                </a:rPr>
                <a:t>2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31" name="AutoShape 24"/>
            <p:cNvSpPr>
              <a:spLocks noChangeArrowheads="1"/>
            </p:cNvSpPr>
            <p:nvPr/>
          </p:nvSpPr>
          <p:spPr bwMode="auto">
            <a:xfrm>
              <a:off x="3936" y="2880"/>
              <a:ext cx="288" cy="72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>
              <a:flatTx/>
            </a:bodyPr>
            <a:lstStyle/>
            <a:p>
              <a:pPr algn="ctr">
                <a:spcBef>
                  <a:spcPct val="50000"/>
                </a:spcBef>
              </a:pPr>
              <a:endParaRPr lang="es-ES_tradnl" sz="900">
                <a:latin typeface="Verdana" pitchFamily="34" charset="0"/>
              </a:endParaRPr>
            </a:p>
            <a:p>
              <a:pPr algn="ctr">
                <a:spcBef>
                  <a:spcPct val="50000"/>
                </a:spcBef>
              </a:pPr>
              <a:endParaRPr lang="es-ES_tradnl" sz="900">
                <a:latin typeface="Verdana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s-ES_tradnl" sz="1400">
                  <a:latin typeface="Verdana" pitchFamily="34" charset="0"/>
                </a:rPr>
                <a:t>S</a:t>
              </a:r>
              <a:r>
                <a:rPr lang="es-ES_tradnl" baseline="-25000">
                  <a:latin typeface="Verdana" pitchFamily="34" charset="0"/>
                </a:rPr>
                <a:t>k</a:t>
              </a:r>
              <a:endParaRPr lang="es-ES" baseline="-25000">
                <a:latin typeface="Verdana" pitchFamily="34" charset="0"/>
              </a:endParaRP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4464" y="2880"/>
              <a:ext cx="161" cy="720"/>
            </a:xfrm>
            <a:prstGeom prst="rect">
              <a:avLst/>
            </a:prstGeom>
            <a:solidFill>
              <a:srgbClr val="FF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V="1">
              <a:off x="211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V="1">
              <a:off x="1200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960" y="3792"/>
              <a:ext cx="35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864" y="38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sz="1400" b="1">
                  <a:latin typeface="Verdana" pitchFamily="34" charset="0"/>
                </a:rPr>
                <a:t>Clk</a:t>
              </a:r>
              <a:endParaRPr lang="es-ES" sz="1400" b="1">
                <a:latin typeface="Verdana" pitchFamily="34" charset="0"/>
              </a:endParaRPr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1129" y="388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sz="1400" b="1">
                  <a:latin typeface="Verdana" pitchFamily="34" charset="0"/>
                </a:rPr>
                <a:t>t</a:t>
              </a:r>
              <a:r>
                <a:rPr lang="es-ES_tradnl" b="1" baseline="-25000">
                  <a:latin typeface="Verdana" pitchFamily="34" charset="0"/>
                </a:rPr>
                <a:t>r</a:t>
              </a:r>
              <a:endParaRPr lang="es-ES" b="1" baseline="-25000">
                <a:latin typeface="Verdana" pitchFamily="34" charset="0"/>
              </a:endParaRP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1536" y="379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sz="1400" b="1">
                  <a:latin typeface="Verdana" pitchFamily="34" charset="0"/>
                </a:rPr>
                <a:t>t</a:t>
              </a:r>
              <a:r>
                <a:rPr lang="es-ES_tradnl" b="1" baseline="-25000">
                  <a:latin typeface="Verdana" pitchFamily="34" charset="0"/>
                </a:rPr>
                <a:t>1</a:t>
              </a:r>
              <a:endParaRPr lang="es-ES" b="1" baseline="-25000">
                <a:latin typeface="Verdana" pitchFamily="34" charset="0"/>
              </a:endParaRP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3216" y="379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sz="1400" b="1">
                  <a:latin typeface="Verdana" pitchFamily="34" charset="0"/>
                </a:rPr>
                <a:t>t</a:t>
              </a:r>
              <a:r>
                <a:rPr lang="es-ES_tradnl" b="1" baseline="-25000">
                  <a:latin typeface="Verdana" pitchFamily="34" charset="0"/>
                </a:rPr>
                <a:t>i</a:t>
              </a:r>
              <a:endParaRPr lang="es-ES" b="1" baseline="-25000">
                <a:latin typeface="Verdana" pitchFamily="34" charset="0"/>
              </a:endParaRP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912" y="402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1152" y="384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>
              <a:off x="1152" y="3840"/>
              <a:ext cx="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1306" y="384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1303" y="4027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45" name="Group 38"/>
            <p:cNvGrpSpPr>
              <a:grpSpLocks/>
            </p:cNvGrpSpPr>
            <p:nvPr/>
          </p:nvGrpSpPr>
          <p:grpSpPr bwMode="auto">
            <a:xfrm>
              <a:off x="2047" y="3840"/>
              <a:ext cx="161" cy="187"/>
              <a:chOff x="1248" y="2352"/>
              <a:chExt cx="161" cy="187"/>
            </a:xfrm>
          </p:grpSpPr>
          <p:sp>
            <p:nvSpPr>
              <p:cNvPr id="62" name="Line 39"/>
              <p:cNvSpPr>
                <a:spLocks noChangeShapeType="1"/>
              </p:cNvSpPr>
              <p:nvPr/>
            </p:nvSpPr>
            <p:spPr bwMode="auto">
              <a:xfrm>
                <a:off x="1248" y="23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" name="Line 40"/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1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" name="Line 41"/>
              <p:cNvSpPr>
                <a:spLocks noChangeShapeType="1"/>
              </p:cNvSpPr>
              <p:nvPr/>
            </p:nvSpPr>
            <p:spPr bwMode="auto">
              <a:xfrm>
                <a:off x="1402" y="235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2208" y="4032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2911" y="3840"/>
              <a:ext cx="161" cy="187"/>
              <a:chOff x="2016" y="2352"/>
              <a:chExt cx="161" cy="187"/>
            </a:xfrm>
          </p:grpSpPr>
          <p:sp>
            <p:nvSpPr>
              <p:cNvPr id="59" name="Line 44"/>
              <p:cNvSpPr>
                <a:spLocks noChangeShapeType="1"/>
              </p:cNvSpPr>
              <p:nvPr/>
            </p:nvSpPr>
            <p:spPr bwMode="auto">
              <a:xfrm>
                <a:off x="2016" y="23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0" name="Line 45"/>
              <p:cNvSpPr>
                <a:spLocks noChangeShapeType="1"/>
              </p:cNvSpPr>
              <p:nvPr/>
            </p:nvSpPr>
            <p:spPr bwMode="auto">
              <a:xfrm>
                <a:off x="2016" y="2352"/>
                <a:ext cx="1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" name="Line 46"/>
              <p:cNvSpPr>
                <a:spLocks noChangeShapeType="1"/>
              </p:cNvSpPr>
              <p:nvPr/>
            </p:nvSpPr>
            <p:spPr bwMode="auto">
              <a:xfrm>
                <a:off x="2170" y="235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072" y="4027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3583" y="3840"/>
              <a:ext cx="161" cy="187"/>
              <a:chOff x="2640" y="2352"/>
              <a:chExt cx="161" cy="187"/>
            </a:xfrm>
          </p:grpSpPr>
          <p:sp>
            <p:nvSpPr>
              <p:cNvPr id="56" name="Line 49"/>
              <p:cNvSpPr>
                <a:spLocks noChangeShapeType="1"/>
              </p:cNvSpPr>
              <p:nvPr/>
            </p:nvSpPr>
            <p:spPr bwMode="auto">
              <a:xfrm>
                <a:off x="2640" y="23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7" name="Line 50"/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1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8" name="Line 51"/>
              <p:cNvSpPr>
                <a:spLocks noChangeShapeType="1"/>
              </p:cNvSpPr>
              <p:nvPr/>
            </p:nvSpPr>
            <p:spPr bwMode="auto">
              <a:xfrm>
                <a:off x="2794" y="235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3744" y="4027"/>
              <a:ext cx="7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51" name="Group 53"/>
            <p:cNvGrpSpPr>
              <a:grpSpLocks/>
            </p:cNvGrpSpPr>
            <p:nvPr/>
          </p:nvGrpSpPr>
          <p:grpSpPr bwMode="auto">
            <a:xfrm>
              <a:off x="4464" y="3840"/>
              <a:ext cx="161" cy="187"/>
              <a:chOff x="3792" y="2352"/>
              <a:chExt cx="161" cy="187"/>
            </a:xfrm>
          </p:grpSpPr>
          <p:sp>
            <p:nvSpPr>
              <p:cNvPr id="53" name="Line 54"/>
              <p:cNvSpPr>
                <a:spLocks noChangeShapeType="1"/>
              </p:cNvSpPr>
              <p:nvPr/>
            </p:nvSpPr>
            <p:spPr bwMode="auto">
              <a:xfrm>
                <a:off x="3792" y="23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4" name="Line 55"/>
              <p:cNvSpPr>
                <a:spLocks noChangeShapeType="1"/>
              </p:cNvSpPr>
              <p:nvPr/>
            </p:nvSpPr>
            <p:spPr bwMode="auto">
              <a:xfrm>
                <a:off x="3792" y="2352"/>
                <a:ext cx="1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5" name="Line 56"/>
              <p:cNvSpPr>
                <a:spLocks noChangeShapeType="1"/>
              </p:cNvSpPr>
              <p:nvPr/>
            </p:nvSpPr>
            <p:spPr bwMode="auto">
              <a:xfrm>
                <a:off x="3946" y="235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52" name="Line 57"/>
            <p:cNvSpPr>
              <a:spLocks noChangeShapeType="1"/>
            </p:cNvSpPr>
            <p:nvPr/>
          </p:nvSpPr>
          <p:spPr bwMode="auto">
            <a:xfrm>
              <a:off x="4619" y="402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066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91662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Segmentación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Segmentación</a:t>
            </a:r>
            <a:endParaRPr lang="es-ES" sz="2400" dirty="0"/>
          </a:p>
          <a:p>
            <a:pPr lvl="1"/>
            <a:r>
              <a:rPr lang="es-ES" sz="2000" b="1" u="sng" dirty="0" smtClean="0"/>
              <a:t>Ganancia.</a:t>
            </a:r>
            <a:r>
              <a:rPr lang="es-ES" sz="2000" dirty="0" smtClean="0"/>
              <a:t> Suponemos que TLI (tiempo de latencia de inicio) = T, tiempo que tarda en ejecutarse una operación en una unidad sin segmentar. </a:t>
            </a:r>
          </a:p>
          <a:p>
            <a:pPr lvl="1"/>
            <a:r>
              <a:rPr lang="es-ES" sz="2000" dirty="0" smtClean="0"/>
              <a:t>    TLI = </a:t>
            </a:r>
            <a:r>
              <a:rPr lang="es-ES" sz="2000" dirty="0" err="1" smtClean="0"/>
              <a:t>k·t</a:t>
            </a:r>
            <a:r>
              <a:rPr lang="es-ES" sz="2000" dirty="0" smtClean="0"/>
              <a:t>, </a:t>
            </a:r>
            <a:r>
              <a:rPr lang="es-ES" sz="2000" dirty="0"/>
              <a:t>siendo </a:t>
            </a:r>
            <a:r>
              <a:rPr lang="es-ES" sz="2000" b="1" dirty="0"/>
              <a:t>k</a:t>
            </a:r>
            <a:r>
              <a:rPr lang="es-ES" sz="2000" dirty="0"/>
              <a:t> el nº de etapas del cauce, y </a:t>
            </a:r>
            <a:r>
              <a:rPr lang="es-ES" sz="2000" b="1" dirty="0"/>
              <a:t>t</a:t>
            </a:r>
            <a:r>
              <a:rPr lang="es-ES" sz="2000" dirty="0"/>
              <a:t> la duración de cada etapa</a:t>
            </a:r>
          </a:p>
          <a:p>
            <a:pPr lvl="1"/>
            <a:endParaRPr lang="es-ES" sz="2000" dirty="0"/>
          </a:p>
          <a:p>
            <a:pPr lvl="1"/>
            <a:endParaRPr lang="es-ES" sz="2000" dirty="0" smtClean="0"/>
          </a:p>
          <a:p>
            <a:pPr lvl="1"/>
            <a:endParaRPr lang="es-ES" sz="2000" dirty="0" smtClean="0"/>
          </a:p>
          <a:p>
            <a:pPr lvl="1"/>
            <a:endParaRPr lang="es-ES" sz="2000" dirty="0" smtClean="0"/>
          </a:p>
          <a:p>
            <a:pPr lvl="1"/>
            <a:endParaRPr lang="es-ES" sz="2000" dirty="0" smtClean="0"/>
          </a:p>
          <a:p>
            <a:pPr lvl="1"/>
            <a:endParaRPr lang="es-ES" sz="2000" dirty="0" smtClean="0"/>
          </a:p>
          <a:p>
            <a:pPr lvl="1"/>
            <a:endParaRPr lang="es-ES" sz="2000" dirty="0" smtClean="0"/>
          </a:p>
          <a:p>
            <a:pPr lvl="1"/>
            <a:endParaRPr lang="es-ES" sz="2000" dirty="0" smtClean="0"/>
          </a:p>
          <a:p>
            <a:pPr lvl="1"/>
            <a:endParaRPr lang="es-ES" sz="2000" dirty="0" smtClean="0"/>
          </a:p>
          <a:p>
            <a:pPr lvl="1"/>
            <a:endParaRPr lang="es-ES" sz="2000" dirty="0" smtClean="0"/>
          </a:p>
          <a:p>
            <a:pPr lvl="1"/>
            <a:r>
              <a:rPr lang="es-ES" sz="2000" dirty="0" smtClean="0"/>
              <a:t>Normalmente, </a:t>
            </a:r>
            <a:r>
              <a:rPr lang="es-ES" sz="2000" b="1" i="1" dirty="0" smtClean="0"/>
              <a:t>¿TLI&gt;T ó TLI&lt;T?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20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346200" y="3048000"/>
          <a:ext cx="333692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4" imgW="1663560" imgH="838080" progId="Equation.DSMT4">
                  <p:embed/>
                </p:oleObj>
              </mc:Choice>
              <mc:Fallback>
                <p:oleObj name="Equation" r:id="rId4" imgW="16635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048000"/>
                        <a:ext cx="3336925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143000" y="5257800"/>
          <a:ext cx="13509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cuación" r:id="rId6" imgW="672840" imgH="279360" progId="Equation.3">
                  <p:embed/>
                </p:oleObj>
              </mc:Choice>
              <mc:Fallback>
                <p:oleObj name="Ecuación" r:id="rId6" imgW="6728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13509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80928"/>
            <a:ext cx="3562350" cy="401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5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91662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Segmentación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Ganancia real</a:t>
            </a:r>
            <a:endParaRPr lang="es-ES" sz="2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3628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828800" y="4495800"/>
            <a:ext cx="8382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/>
              <a:t>G</a:t>
            </a:r>
            <a:r>
              <a:rPr lang="es-ES" sz="2400" b="1" baseline="-25000"/>
              <a:t>max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828800" y="3124200"/>
            <a:ext cx="762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800" b="1"/>
              <a:t>G</a:t>
            </a:r>
            <a:r>
              <a:rPr lang="es-ES" sz="2800" b="1" baseline="-2500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3075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91662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Segmentación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Tipos de riesgos (detección del cauce)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b="1" dirty="0" smtClean="0"/>
              <a:t>Riesgos de datos</a:t>
            </a:r>
            <a:r>
              <a:rPr lang="es-ES" sz="2400" dirty="0" smtClean="0"/>
              <a:t>. Se producen por dependencias entre </a:t>
            </a:r>
            <a:r>
              <a:rPr lang="es-ES" sz="2400" dirty="0" err="1" smtClean="0"/>
              <a:t>operandos</a:t>
            </a:r>
            <a:r>
              <a:rPr lang="es-ES" sz="2400" dirty="0" smtClean="0"/>
              <a:t> y resultados de instrucciones distintas.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b="1" dirty="0" smtClean="0"/>
              <a:t>Riesgos de control</a:t>
            </a:r>
            <a:r>
              <a:rPr lang="es-ES" sz="2400" dirty="0" smtClean="0"/>
              <a:t>. Se originan a partir de instrucciones de salto condicional que, según su resultado, determinan la secuencia de instrucciones que hay que procesar tras ellas.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b="1" dirty="0" smtClean="0"/>
              <a:t>Riesgos estructurales o colisiones</a:t>
            </a:r>
            <a:r>
              <a:rPr lang="es-ES" sz="2400" dirty="0" smtClean="0"/>
              <a:t>. Se producen cuando instrucciones diferentes necesitan el mismo recurso al mismo tiempo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075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20537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Segmentación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Riesgos de datos</a:t>
            </a:r>
            <a:endParaRPr lang="es-ES" sz="2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36282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8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20537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Segmentación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Soluciones a los riesgos de datos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000" dirty="0" smtClean="0"/>
              <a:t>Reorganización de código (intercambio de instrucciones e inserción de NOP)</a:t>
            </a:r>
            <a:endParaRPr lang="es-ES" sz="2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68" y="2420888"/>
            <a:ext cx="763905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8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32396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Segmentación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Soluciones a los riesgos de datos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000" dirty="0" err="1" smtClean="0"/>
              <a:t>Forwardings</a:t>
            </a:r>
            <a:endParaRPr lang="es-ES" sz="200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7532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3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69321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Segmentación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Soluciones a los riesgos de control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000" dirty="0" smtClean="0"/>
              <a:t>Abortar operaciones</a:t>
            </a:r>
            <a:endParaRPr lang="es-ES" sz="2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71342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0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69321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Segmentación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Soluciones a los riesgos de control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000" dirty="0" smtClean="0"/>
              <a:t>Bloqueos o uso de NOP</a:t>
            </a:r>
            <a:endParaRPr lang="es-ES" sz="2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636912"/>
            <a:ext cx="8248650" cy="342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0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17973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Segmentación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Soluciones a los riesgos de control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000" dirty="0" err="1" smtClean="0"/>
              <a:t>Delayed</a:t>
            </a:r>
            <a:r>
              <a:rPr lang="es-ES" sz="2000" dirty="0" smtClean="0"/>
              <a:t> </a:t>
            </a:r>
            <a:r>
              <a:rPr lang="es-ES" sz="2000" dirty="0" err="1" smtClean="0"/>
              <a:t>branch</a:t>
            </a:r>
            <a:endParaRPr lang="es-ES" sz="2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24100"/>
            <a:ext cx="76962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6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55976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1" y="1543645"/>
            <a:ext cx="7639050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6357139" y="3068960"/>
            <a:ext cx="1383213" cy="1872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7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49374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Vectoriales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Arquitecturas vectoriales: ILP y paralelismo de datos</a:t>
            </a:r>
            <a:endParaRPr lang="es-ES" sz="20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81513" y="2481263"/>
            <a:ext cx="3730625" cy="2411412"/>
          </a:xfrm>
          <a:prstGeom prst="roundRect">
            <a:avLst>
              <a:gd name="adj" fmla="val 16667"/>
            </a:avLst>
          </a:prstGeom>
          <a:solidFill>
            <a:srgbClr val="FFCC99">
              <a:alpha val="6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ES" sz="100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400800" y="2667000"/>
            <a:ext cx="1285875" cy="79057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38200" y="2268538"/>
            <a:ext cx="2497138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El procesamiento de instrucciones está segmentado y se utilizan múltiples unidades funcionales.</a:t>
            </a:r>
          </a:p>
          <a:p>
            <a:pPr eaLnBrk="1" hangingPunct="1"/>
            <a:endParaRPr lang="es-ES" sz="1600">
              <a:solidFill>
                <a:srgbClr val="0000FF"/>
              </a:solidFill>
            </a:endParaRPr>
          </a:p>
          <a:p>
            <a:pPr eaLnBrk="1" hangingPunct="1"/>
            <a:r>
              <a:rPr lang="es-ES" sz="1600">
                <a:solidFill>
                  <a:srgbClr val="0000FF"/>
                </a:solidFill>
              </a:rPr>
              <a:t>Paralelismo de datos: cada instrucción vectorial codifica una operación sobre todos los componentes del vector.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762375" y="2409825"/>
            <a:ext cx="450850" cy="246856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279775" y="3270250"/>
            <a:ext cx="520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 b="1"/>
              <a:t>E/S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3398838" y="3644900"/>
            <a:ext cx="347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548063" y="4867275"/>
            <a:ext cx="9572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b="1"/>
              <a:t>Memoria Principal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527550" y="2849563"/>
            <a:ext cx="1104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/>
              <a:t>Datos Escalares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332538" y="2468563"/>
            <a:ext cx="1096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 b="1"/>
              <a:t>Unidad Escalar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342063" y="2627313"/>
            <a:ext cx="876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/>
              <a:t>Reg. Escalares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429375" y="2838450"/>
            <a:ext cx="1905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6905625" y="2828925"/>
            <a:ext cx="53975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905625" y="2981325"/>
            <a:ext cx="53975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905625" y="3228975"/>
            <a:ext cx="53975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4217988" y="3063875"/>
            <a:ext cx="2214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6753225" y="28765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6753225" y="28765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6762750" y="3276600"/>
            <a:ext cx="147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6619875" y="3071813"/>
            <a:ext cx="128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6846888" y="3270250"/>
            <a:ext cx="762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/>
              <a:t>Cauces Esc.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4446588" y="3155950"/>
            <a:ext cx="5318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/>
              <a:t>Control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4156075" y="3503613"/>
            <a:ext cx="7175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/>
              <a:t>Flujo Instr.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4994275" y="3903663"/>
            <a:ext cx="935038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/>
              <a:t>Unidad LOAD/STORE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4522788" y="4206875"/>
            <a:ext cx="1174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/>
              <a:t>Datos Vectoriales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6318250" y="4545013"/>
            <a:ext cx="1182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 b="1"/>
              <a:t>Unidad Vectorial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4765675" y="4419600"/>
            <a:ext cx="1177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b="1"/>
              <a:t>Procesador Vectorial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4835525" y="5367338"/>
            <a:ext cx="1182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/>
              <a:t>Registro Vectorial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5724525" y="3348038"/>
            <a:ext cx="481013" cy="34607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OF</a:t>
            </a: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4748213" y="3348038"/>
            <a:ext cx="481012" cy="34607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600" b="1"/>
              <a:t>IF</a:t>
            </a:r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5233988" y="3348038"/>
            <a:ext cx="481012" cy="34607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600" b="1"/>
              <a:t>ID</a:t>
            </a: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 flipV="1">
            <a:off x="4217988" y="3192463"/>
            <a:ext cx="188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6105525" y="31908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 flipV="1">
            <a:off x="4214813" y="3533775"/>
            <a:ext cx="528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6396038" y="3500438"/>
            <a:ext cx="1614487" cy="108108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6205538" y="341471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6375400" y="4384675"/>
            <a:ext cx="933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/>
              <a:t>Reg. Vectoriales</a:t>
            </a:r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7094538" y="3479800"/>
            <a:ext cx="8969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/>
              <a:t>Cauces Vector.</a:t>
            </a:r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6467475" y="3752850"/>
            <a:ext cx="333375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7091363" y="3743325"/>
            <a:ext cx="738187" cy="84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7091363" y="3895725"/>
            <a:ext cx="738187" cy="84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7091363" y="4276725"/>
            <a:ext cx="738187" cy="82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>
            <a:off x="6938963" y="3790950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" name="Line 47"/>
          <p:cNvSpPr>
            <a:spLocks noChangeShapeType="1"/>
          </p:cNvSpPr>
          <p:nvPr/>
        </p:nvSpPr>
        <p:spPr bwMode="auto">
          <a:xfrm flipV="1">
            <a:off x="6938963" y="3790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 flipV="1">
            <a:off x="6948488" y="39433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 flipV="1">
            <a:off x="6948488" y="4319588"/>
            <a:ext cx="147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 flipV="1">
            <a:off x="6805613" y="3986213"/>
            <a:ext cx="128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" name="Oval 51"/>
          <p:cNvSpPr>
            <a:spLocks noChangeArrowheads="1"/>
          </p:cNvSpPr>
          <p:nvPr/>
        </p:nvSpPr>
        <p:spPr bwMode="auto">
          <a:xfrm>
            <a:off x="7435850" y="4006850"/>
            <a:ext cx="46038" cy="5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Oval 52"/>
          <p:cNvSpPr>
            <a:spLocks noChangeArrowheads="1"/>
          </p:cNvSpPr>
          <p:nvPr/>
        </p:nvSpPr>
        <p:spPr bwMode="auto">
          <a:xfrm>
            <a:off x="7435850" y="4102100"/>
            <a:ext cx="46038" cy="5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" name="Oval 53"/>
          <p:cNvSpPr>
            <a:spLocks noChangeArrowheads="1"/>
          </p:cNvSpPr>
          <p:nvPr/>
        </p:nvSpPr>
        <p:spPr bwMode="auto">
          <a:xfrm>
            <a:off x="7437438" y="4197350"/>
            <a:ext cx="46037" cy="5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9" name="Oval 54"/>
          <p:cNvSpPr>
            <a:spLocks noChangeArrowheads="1"/>
          </p:cNvSpPr>
          <p:nvPr/>
        </p:nvSpPr>
        <p:spPr bwMode="auto">
          <a:xfrm>
            <a:off x="7129463" y="3121025"/>
            <a:ext cx="46037" cy="5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0" name="Line 55"/>
          <p:cNvSpPr>
            <a:spLocks noChangeShapeType="1"/>
          </p:cNvSpPr>
          <p:nvPr/>
        </p:nvSpPr>
        <p:spPr bwMode="auto">
          <a:xfrm>
            <a:off x="5862638" y="369570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>
            <a:off x="5929313" y="4038600"/>
            <a:ext cx="538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4219575" y="4114800"/>
            <a:ext cx="771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 flipH="1">
            <a:off x="4214813" y="3990975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>
            <a:off x="6205538" y="35956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 flipV="1">
            <a:off x="6753225" y="3028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" name="Oval 61"/>
          <p:cNvSpPr>
            <a:spLocks noChangeArrowheads="1"/>
          </p:cNvSpPr>
          <p:nvPr/>
        </p:nvSpPr>
        <p:spPr bwMode="auto">
          <a:xfrm>
            <a:off x="6245225" y="3454400"/>
            <a:ext cx="1879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 flipH="1">
            <a:off x="5330825" y="4305300"/>
            <a:ext cx="1020763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1195388" y="5253038"/>
            <a:ext cx="500062" cy="1095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9" name="Rectangle 64"/>
          <p:cNvSpPr>
            <a:spLocks noChangeArrowheads="1"/>
          </p:cNvSpPr>
          <p:nvPr/>
        </p:nvSpPr>
        <p:spPr bwMode="auto">
          <a:xfrm>
            <a:off x="1195388" y="5362575"/>
            <a:ext cx="500062" cy="109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800"/>
              <a:t>b4</a:t>
            </a: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1195388" y="5472113"/>
            <a:ext cx="500062" cy="1095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800"/>
              <a:t>b3</a:t>
            </a:r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1195388" y="5581650"/>
            <a:ext cx="500062" cy="109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800"/>
              <a:t>b2</a:t>
            </a:r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1195388" y="5691188"/>
            <a:ext cx="500062" cy="1095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800"/>
              <a:t>b1</a:t>
            </a:r>
          </a:p>
        </p:txBody>
      </p:sp>
      <p:sp>
        <p:nvSpPr>
          <p:cNvPr id="73" name="Rectangle 68"/>
          <p:cNvSpPr>
            <a:spLocks noChangeArrowheads="1"/>
          </p:cNvSpPr>
          <p:nvPr/>
        </p:nvSpPr>
        <p:spPr bwMode="auto">
          <a:xfrm>
            <a:off x="1195388" y="5881688"/>
            <a:ext cx="500062" cy="1095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1195388" y="5991225"/>
            <a:ext cx="500062" cy="109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800"/>
              <a:t>a4</a:t>
            </a:r>
          </a:p>
        </p:txBody>
      </p:sp>
      <p:sp>
        <p:nvSpPr>
          <p:cNvPr id="75" name="Rectangle 70"/>
          <p:cNvSpPr>
            <a:spLocks noChangeArrowheads="1"/>
          </p:cNvSpPr>
          <p:nvPr/>
        </p:nvSpPr>
        <p:spPr bwMode="auto">
          <a:xfrm>
            <a:off x="1195388" y="6100763"/>
            <a:ext cx="500062" cy="1095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800"/>
              <a:t>a3</a:t>
            </a:r>
          </a:p>
        </p:txBody>
      </p:sp>
      <p:sp>
        <p:nvSpPr>
          <p:cNvPr id="76" name="Rectangle 71"/>
          <p:cNvSpPr>
            <a:spLocks noChangeArrowheads="1"/>
          </p:cNvSpPr>
          <p:nvPr/>
        </p:nvSpPr>
        <p:spPr bwMode="auto">
          <a:xfrm>
            <a:off x="1195388" y="6210300"/>
            <a:ext cx="500062" cy="109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800"/>
              <a:t>a2</a:t>
            </a:r>
          </a:p>
        </p:txBody>
      </p:sp>
      <p:sp>
        <p:nvSpPr>
          <p:cNvPr id="77" name="Rectangle 72"/>
          <p:cNvSpPr>
            <a:spLocks noChangeArrowheads="1"/>
          </p:cNvSpPr>
          <p:nvPr/>
        </p:nvSpPr>
        <p:spPr bwMode="auto">
          <a:xfrm>
            <a:off x="1195388" y="6319838"/>
            <a:ext cx="500062" cy="1095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800"/>
              <a:t>a1</a:t>
            </a:r>
          </a:p>
        </p:txBody>
      </p:sp>
      <p:sp>
        <p:nvSpPr>
          <p:cNvPr id="78" name="Text Box 73"/>
          <p:cNvSpPr txBox="1">
            <a:spLocks noChangeArrowheads="1"/>
          </p:cNvSpPr>
          <p:nvPr/>
        </p:nvSpPr>
        <p:spPr bwMode="auto">
          <a:xfrm>
            <a:off x="1082675" y="6391275"/>
            <a:ext cx="81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/>
              <a:t>Registros Vectoriales</a:t>
            </a:r>
          </a:p>
        </p:txBody>
      </p:sp>
      <p:sp>
        <p:nvSpPr>
          <p:cNvPr id="79" name="Text Box 74"/>
          <p:cNvSpPr txBox="1">
            <a:spLocks noChangeArrowheads="1"/>
          </p:cNvSpPr>
          <p:nvPr/>
        </p:nvSpPr>
        <p:spPr bwMode="auto">
          <a:xfrm>
            <a:off x="2058988" y="6029325"/>
            <a:ext cx="1076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/>
              <a:t>Cauce Vectorial</a:t>
            </a:r>
          </a:p>
        </p:txBody>
      </p:sp>
      <p:sp>
        <p:nvSpPr>
          <p:cNvPr id="80" name="Text Box 75"/>
          <p:cNvSpPr txBox="1">
            <a:spLocks noChangeArrowheads="1"/>
          </p:cNvSpPr>
          <p:nvPr/>
        </p:nvSpPr>
        <p:spPr bwMode="auto">
          <a:xfrm>
            <a:off x="2109788" y="5638800"/>
            <a:ext cx="438150" cy="406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000"/>
              <a:t>a8 b8</a:t>
            </a: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2547938" y="5638800"/>
            <a:ext cx="438150" cy="406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000"/>
              <a:t>a7 b7</a:t>
            </a:r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2986088" y="5638800"/>
            <a:ext cx="438150" cy="406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000"/>
              <a:t>a6 b6</a:t>
            </a:r>
          </a:p>
        </p:txBody>
      </p:sp>
      <p:sp>
        <p:nvSpPr>
          <p:cNvPr id="83" name="Text Box 78"/>
          <p:cNvSpPr txBox="1">
            <a:spLocks noChangeArrowheads="1"/>
          </p:cNvSpPr>
          <p:nvPr/>
        </p:nvSpPr>
        <p:spPr bwMode="auto">
          <a:xfrm>
            <a:off x="3424238" y="5638800"/>
            <a:ext cx="438150" cy="406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000"/>
              <a:t>a5 b5</a:t>
            </a:r>
          </a:p>
        </p:txBody>
      </p:sp>
      <p:sp>
        <p:nvSpPr>
          <p:cNvPr id="84" name="Text Box 79"/>
          <p:cNvSpPr txBox="1">
            <a:spLocks noChangeArrowheads="1"/>
          </p:cNvSpPr>
          <p:nvPr/>
        </p:nvSpPr>
        <p:spPr bwMode="auto">
          <a:xfrm>
            <a:off x="3862388" y="5638800"/>
            <a:ext cx="438150" cy="406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000"/>
              <a:t>a4 b4</a:t>
            </a:r>
          </a:p>
        </p:txBody>
      </p:sp>
      <p:sp>
        <p:nvSpPr>
          <p:cNvPr id="85" name="Text Box 80"/>
          <p:cNvSpPr txBox="1">
            <a:spLocks noChangeArrowheads="1"/>
          </p:cNvSpPr>
          <p:nvPr/>
        </p:nvSpPr>
        <p:spPr bwMode="auto">
          <a:xfrm>
            <a:off x="4300538" y="5638800"/>
            <a:ext cx="438150" cy="406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000"/>
              <a:t>a3 b3</a:t>
            </a:r>
          </a:p>
        </p:txBody>
      </p:sp>
      <p:sp>
        <p:nvSpPr>
          <p:cNvPr id="86" name="Line 81"/>
          <p:cNvSpPr>
            <a:spLocks noChangeShapeType="1"/>
          </p:cNvSpPr>
          <p:nvPr/>
        </p:nvSpPr>
        <p:spPr bwMode="auto">
          <a:xfrm>
            <a:off x="1695450" y="5581650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7" name="Line 82"/>
          <p:cNvSpPr>
            <a:spLocks noChangeShapeType="1"/>
          </p:cNvSpPr>
          <p:nvPr/>
        </p:nvSpPr>
        <p:spPr bwMode="auto">
          <a:xfrm>
            <a:off x="1695450" y="6205538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8" name="Line 83"/>
          <p:cNvSpPr>
            <a:spLocks noChangeShapeType="1"/>
          </p:cNvSpPr>
          <p:nvPr/>
        </p:nvSpPr>
        <p:spPr bwMode="auto">
          <a:xfrm>
            <a:off x="1866900" y="5581650"/>
            <a:ext cx="0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9" name="Line 84"/>
          <p:cNvSpPr>
            <a:spLocks noChangeShapeType="1"/>
          </p:cNvSpPr>
          <p:nvPr/>
        </p:nvSpPr>
        <p:spPr bwMode="auto">
          <a:xfrm>
            <a:off x="1871663" y="5986463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" name="Line 85"/>
          <p:cNvSpPr>
            <a:spLocks noChangeShapeType="1"/>
          </p:cNvSpPr>
          <p:nvPr/>
        </p:nvSpPr>
        <p:spPr bwMode="auto">
          <a:xfrm>
            <a:off x="1866900" y="5843588"/>
            <a:ext cx="23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1" name="Line 86"/>
          <p:cNvSpPr>
            <a:spLocks noChangeShapeType="1"/>
          </p:cNvSpPr>
          <p:nvPr/>
        </p:nvSpPr>
        <p:spPr bwMode="auto">
          <a:xfrm>
            <a:off x="1871663" y="5986463"/>
            <a:ext cx="23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" name="Rectangle 87"/>
          <p:cNvSpPr>
            <a:spLocks noChangeArrowheads="1"/>
          </p:cNvSpPr>
          <p:nvPr/>
        </p:nvSpPr>
        <p:spPr bwMode="auto">
          <a:xfrm>
            <a:off x="5157788" y="5629275"/>
            <a:ext cx="500062" cy="109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800"/>
          </a:p>
        </p:txBody>
      </p:sp>
      <p:sp>
        <p:nvSpPr>
          <p:cNvPr id="93" name="Rectangle 88"/>
          <p:cNvSpPr>
            <a:spLocks noChangeArrowheads="1"/>
          </p:cNvSpPr>
          <p:nvPr/>
        </p:nvSpPr>
        <p:spPr bwMode="auto">
          <a:xfrm>
            <a:off x="5157788" y="5738813"/>
            <a:ext cx="500062" cy="1095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800"/>
          </a:p>
        </p:txBody>
      </p:sp>
      <p:sp>
        <p:nvSpPr>
          <p:cNvPr id="94" name="Rectangle 89"/>
          <p:cNvSpPr>
            <a:spLocks noChangeArrowheads="1"/>
          </p:cNvSpPr>
          <p:nvPr/>
        </p:nvSpPr>
        <p:spPr bwMode="auto">
          <a:xfrm>
            <a:off x="5157788" y="5848350"/>
            <a:ext cx="500062" cy="109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800"/>
              <a:t>a2+b2</a:t>
            </a:r>
          </a:p>
        </p:txBody>
      </p:sp>
      <p:sp>
        <p:nvSpPr>
          <p:cNvPr id="95" name="Rectangle 90"/>
          <p:cNvSpPr>
            <a:spLocks noChangeArrowheads="1"/>
          </p:cNvSpPr>
          <p:nvPr/>
        </p:nvSpPr>
        <p:spPr bwMode="auto">
          <a:xfrm>
            <a:off x="5157788" y="5957888"/>
            <a:ext cx="500062" cy="1095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800"/>
              <a:t>a1+b1</a:t>
            </a:r>
          </a:p>
        </p:txBody>
      </p:sp>
      <p:sp>
        <p:nvSpPr>
          <p:cNvPr id="96" name="Line 91"/>
          <p:cNvSpPr>
            <a:spLocks noChangeShapeType="1"/>
          </p:cNvSpPr>
          <p:nvPr/>
        </p:nvSpPr>
        <p:spPr bwMode="auto">
          <a:xfrm>
            <a:off x="4738688" y="5843588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6211888" y="5788025"/>
            <a:ext cx="2263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Unidades funcionales segmentadas</a:t>
            </a:r>
          </a:p>
        </p:txBody>
      </p:sp>
    </p:spTree>
    <p:extLst>
      <p:ext uri="{BB962C8B-B14F-4D97-AF65-F5344CB8AC3E}">
        <p14:creationId xmlns:p14="http://schemas.microsoft.com/office/powerpoint/2010/main" val="2298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23909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Vectoriales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s-ES" sz="2400" dirty="0"/>
              <a:t>Arquitectura orientada al procesamiento de vectores (suma de vectores, productos escalares, etc.)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s-ES" sz="2400" dirty="0"/>
              <a:t>Repertorio de instrucciones especializado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s-ES" sz="2400" dirty="0"/>
              <a:t>Características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400" dirty="0"/>
              <a:t>Cálculo de los componentes del vector de forma independiente (buenos rendimientos)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400" dirty="0"/>
              <a:t>Cada operación vectorial codifica gran cantidad de cálculos (se reduce el número de instrucciones y se evitan riesgos de control)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400" dirty="0"/>
              <a:t>Se optimiza el uso de memoria (entrelazado de memoria y organizaciones S y C)</a:t>
            </a:r>
          </a:p>
        </p:txBody>
      </p:sp>
    </p:spTree>
    <p:extLst>
      <p:ext uri="{BB962C8B-B14F-4D97-AF65-F5344CB8AC3E}">
        <p14:creationId xmlns:p14="http://schemas.microsoft.com/office/powerpoint/2010/main" val="18623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28165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Vectoriales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509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lnSpc>
                <a:spcPct val="80000"/>
              </a:lnSpc>
            </a:pPr>
            <a:r>
              <a:rPr lang="pt-BR" sz="2000" dirty="0" err="1"/>
              <a:t>Ejemplo</a:t>
            </a:r>
            <a:r>
              <a:rPr lang="pt-BR" sz="2000" dirty="0"/>
              <a:t>: </a:t>
            </a:r>
            <a:r>
              <a:rPr lang="pt-BR" sz="2000" dirty="0" err="1"/>
              <a:t>Sumar</a:t>
            </a:r>
            <a:r>
              <a:rPr lang="pt-BR" sz="2000" dirty="0"/>
              <a:t> dos vectores de 100 elementos.</a:t>
            </a:r>
          </a:p>
          <a:p>
            <a:pPr lvl="5">
              <a:lnSpc>
                <a:spcPct val="80000"/>
              </a:lnSpc>
            </a:pPr>
            <a:r>
              <a:rPr lang="pt-BR" dirty="0" err="1"/>
              <a:t>Pseudo-código</a:t>
            </a:r>
            <a:r>
              <a:rPr lang="pt-BR" dirty="0"/>
              <a:t> escalar</a:t>
            </a:r>
          </a:p>
          <a:p>
            <a:pPr lvl="6">
              <a:lnSpc>
                <a:spcPct val="80000"/>
              </a:lnSpc>
            </a:pPr>
            <a:r>
              <a:rPr lang="pt-BR" dirty="0"/>
              <a:t>for i:= 1 </a:t>
            </a:r>
            <a:r>
              <a:rPr lang="pt-BR" dirty="0" err="1"/>
              <a:t>to</a:t>
            </a:r>
            <a:r>
              <a:rPr lang="pt-BR" dirty="0"/>
              <a:t> 100 do c(i)=b(i)+a(i)</a:t>
            </a:r>
          </a:p>
          <a:p>
            <a:pPr lvl="5">
              <a:lnSpc>
                <a:spcPct val="80000"/>
              </a:lnSpc>
            </a:pPr>
            <a:r>
              <a:rPr lang="pt-BR" dirty="0" smtClean="0"/>
              <a:t>Ensamblador </a:t>
            </a:r>
            <a:r>
              <a:rPr lang="pt-BR" dirty="0"/>
              <a:t>escalar (</a:t>
            </a:r>
            <a:r>
              <a:rPr lang="pt-BR" dirty="0" err="1"/>
              <a:t>con</a:t>
            </a:r>
            <a:r>
              <a:rPr lang="pt-BR" dirty="0"/>
              <a:t> </a:t>
            </a:r>
            <a:r>
              <a:rPr lang="pt-BR" dirty="0" err="1"/>
              <a:t>bucle</a:t>
            </a:r>
            <a:r>
              <a:rPr lang="pt-BR" dirty="0"/>
              <a:t> de 100 </a:t>
            </a:r>
            <a:r>
              <a:rPr lang="pt-BR" dirty="0" err="1"/>
              <a:t>iteraciones</a:t>
            </a:r>
            <a:r>
              <a:rPr lang="pt-BR" dirty="0"/>
              <a:t>)</a:t>
            </a:r>
          </a:p>
          <a:p>
            <a:pPr lvl="4">
              <a:lnSpc>
                <a:spcPct val="80000"/>
              </a:lnSpc>
            </a:pPr>
            <a:r>
              <a:rPr lang="pt-BR" sz="2000" dirty="0"/>
              <a:t>		</a:t>
            </a:r>
            <a:r>
              <a:rPr lang="pt-BR" sz="2000" b="1" dirty="0"/>
              <a:t>LOADI R5, </a:t>
            </a:r>
            <a:r>
              <a:rPr lang="pt-BR" sz="2000" b="1" dirty="0" err="1"/>
              <a:t>BASEa</a:t>
            </a:r>
            <a:endParaRPr lang="pt-BR" sz="2000" b="1" dirty="0"/>
          </a:p>
          <a:p>
            <a:pPr lvl="4">
              <a:lnSpc>
                <a:spcPct val="80000"/>
              </a:lnSpc>
            </a:pPr>
            <a:r>
              <a:rPr lang="pt-BR" sz="2000" b="1" dirty="0"/>
              <a:t>		LOADI R6, </a:t>
            </a:r>
            <a:r>
              <a:rPr lang="pt-BR" sz="2000" b="1" dirty="0" err="1"/>
              <a:t>BASEb</a:t>
            </a:r>
            <a:endParaRPr lang="pt-BR" sz="2000" b="1" dirty="0"/>
          </a:p>
          <a:p>
            <a:pPr lvl="4">
              <a:lnSpc>
                <a:spcPct val="80000"/>
              </a:lnSpc>
            </a:pPr>
            <a:r>
              <a:rPr lang="pt-BR" sz="2000" b="1" dirty="0"/>
              <a:t>		LOADI R7, </a:t>
            </a:r>
            <a:r>
              <a:rPr lang="pt-BR" sz="2000" b="1" dirty="0" err="1"/>
              <a:t>BASEc</a:t>
            </a:r>
            <a:endParaRPr lang="pt-BR" sz="2000" b="1" dirty="0"/>
          </a:p>
          <a:p>
            <a:pPr lvl="4">
              <a:lnSpc>
                <a:spcPct val="80000"/>
              </a:lnSpc>
            </a:pPr>
            <a:r>
              <a:rPr lang="pt-BR" sz="2000" b="1" dirty="0"/>
              <a:t>		LOADI R1, 0</a:t>
            </a:r>
          </a:p>
          <a:p>
            <a:pPr lvl="4">
              <a:lnSpc>
                <a:spcPct val="80000"/>
              </a:lnSpc>
            </a:pPr>
            <a:r>
              <a:rPr lang="pt-BR" sz="2000" b="1" dirty="0"/>
              <a:t>		INI ADDRI R5, R5, 1</a:t>
            </a:r>
          </a:p>
          <a:p>
            <a:pPr lvl="4">
              <a:lnSpc>
                <a:spcPct val="80000"/>
              </a:lnSpc>
            </a:pPr>
            <a:r>
              <a:rPr lang="pt-BR" sz="2000" b="1" dirty="0"/>
              <a:t>		     ADDRI R6, R6, 1</a:t>
            </a:r>
          </a:p>
          <a:p>
            <a:pPr lvl="4">
              <a:lnSpc>
                <a:spcPct val="80000"/>
              </a:lnSpc>
            </a:pPr>
            <a:r>
              <a:rPr lang="pt-BR" sz="2000" b="1" dirty="0"/>
              <a:t>		     ADDRI R7, R7, 1</a:t>
            </a:r>
          </a:p>
          <a:p>
            <a:pPr lvl="4">
              <a:lnSpc>
                <a:spcPct val="80000"/>
              </a:lnSpc>
            </a:pPr>
            <a:r>
              <a:rPr lang="pt-BR" sz="2000" b="1" dirty="0"/>
              <a:t>		     ADDMR R8, R5, R6</a:t>
            </a:r>
          </a:p>
          <a:p>
            <a:pPr lvl="4">
              <a:lnSpc>
                <a:spcPct val="80000"/>
              </a:lnSpc>
            </a:pPr>
            <a:r>
              <a:rPr lang="pt-BR" sz="2000" b="1" dirty="0"/>
              <a:t>		     STORE R7, R8</a:t>
            </a:r>
          </a:p>
          <a:p>
            <a:pPr lvl="4">
              <a:lnSpc>
                <a:spcPct val="80000"/>
              </a:lnSpc>
            </a:pPr>
            <a:r>
              <a:rPr lang="pt-BR" sz="2000" b="1" dirty="0"/>
              <a:t>		     INC R1</a:t>
            </a:r>
          </a:p>
          <a:p>
            <a:pPr lvl="4">
              <a:lnSpc>
                <a:spcPct val="80000"/>
              </a:lnSpc>
            </a:pPr>
            <a:r>
              <a:rPr lang="pt-BR" sz="2000" b="1" dirty="0"/>
              <a:t>		    COMP R1, 100</a:t>
            </a:r>
          </a:p>
          <a:p>
            <a:pPr lvl="4">
              <a:lnSpc>
                <a:spcPct val="80000"/>
              </a:lnSpc>
            </a:pPr>
            <a:r>
              <a:rPr lang="pt-BR" sz="2000" b="1" dirty="0"/>
              <a:t>		    JUMP NOT.EQUAL INI</a:t>
            </a:r>
          </a:p>
          <a:p>
            <a:pPr lvl="5">
              <a:lnSpc>
                <a:spcPct val="80000"/>
              </a:lnSpc>
            </a:pPr>
            <a:endParaRPr lang="pt-BR" dirty="0" smtClean="0"/>
          </a:p>
          <a:p>
            <a:pPr lvl="5">
              <a:lnSpc>
                <a:spcPct val="80000"/>
              </a:lnSpc>
            </a:pPr>
            <a:r>
              <a:rPr lang="pt-BR" dirty="0" err="1" smtClean="0"/>
              <a:t>Pseudo-código</a:t>
            </a:r>
            <a:r>
              <a:rPr lang="pt-BR" dirty="0" smtClean="0"/>
              <a:t> </a:t>
            </a:r>
            <a:r>
              <a:rPr lang="pt-BR" dirty="0"/>
              <a:t>vectorial</a:t>
            </a:r>
          </a:p>
          <a:p>
            <a:pPr lvl="6">
              <a:lnSpc>
                <a:spcPct val="80000"/>
              </a:lnSpc>
            </a:pPr>
            <a:r>
              <a:rPr lang="pt-BR" dirty="0"/>
              <a:t>c(1:100:1) = a(1:100:1) + b(1:100:1)</a:t>
            </a:r>
          </a:p>
          <a:p>
            <a:pPr lvl="5">
              <a:lnSpc>
                <a:spcPct val="80000"/>
              </a:lnSpc>
            </a:pPr>
            <a:r>
              <a:rPr lang="pt-BR" dirty="0"/>
              <a:t>Ensamblador vectorial</a:t>
            </a:r>
          </a:p>
          <a:p>
            <a:pPr lvl="4">
              <a:lnSpc>
                <a:spcPct val="80000"/>
              </a:lnSpc>
            </a:pPr>
            <a:r>
              <a:rPr lang="pt-BR" sz="2000" dirty="0"/>
              <a:t>		</a:t>
            </a:r>
            <a:r>
              <a:rPr lang="pt-BR" sz="2000" b="1" dirty="0"/>
              <a:t>ADDV c, a, b, 1, 100</a:t>
            </a:r>
          </a:p>
        </p:txBody>
      </p:sp>
    </p:spTree>
    <p:extLst>
      <p:ext uri="{BB962C8B-B14F-4D97-AF65-F5344CB8AC3E}">
        <p14:creationId xmlns:p14="http://schemas.microsoft.com/office/powerpoint/2010/main" val="40289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28165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Vectoriales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ES" sz="20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36663"/>
            <a:ext cx="5943600" cy="562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9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28165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Vectoriales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Entrelazado de memoria</a:t>
            </a:r>
            <a:endParaRPr lang="es-ES" sz="2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2786"/>
            <a:ext cx="76581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9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28165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Vectoriales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Acceso a memoria simultáneo o tipo S</a:t>
            </a:r>
            <a:endParaRPr lang="es-ES" sz="2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90750"/>
            <a:ext cx="76200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9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28165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Vectoriales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Acceso a memoria concurrente o tipo C</a:t>
            </a:r>
            <a:endParaRPr lang="es-ES" sz="2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1057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9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12340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Vectoriales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Operaciones </a:t>
            </a:r>
            <a:r>
              <a:rPr lang="es-ES" sz="2400" dirty="0" err="1" smtClean="0"/>
              <a:t>gather-scatter</a:t>
            </a:r>
            <a:r>
              <a:rPr lang="es-ES" sz="2400" dirty="0" smtClean="0"/>
              <a:t> </a:t>
            </a:r>
            <a:endParaRPr lang="es-ES" sz="2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2009775"/>
            <a:ext cx="39433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4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12340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Vectoriales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Enmascaramiento (gestión de matrices dispersas)</a:t>
            </a:r>
            <a:endParaRPr lang="es-ES" sz="2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18184"/>
            <a:ext cx="4287343" cy="272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4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84359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Vectoriales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Rendimiento: encadenamiento de cauce</a:t>
            </a:r>
            <a:endParaRPr lang="es-ES" sz="2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48880"/>
            <a:ext cx="63055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7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55976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873824" y="3440832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920824" y="2450232"/>
            <a:ext cx="1524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/>
              <a:t> </a:t>
            </a:r>
            <a:r>
              <a:rPr lang="es-ES" sz="1400" b="1" dirty="0">
                <a:solidFill>
                  <a:srgbClr val="0000FF"/>
                </a:solidFill>
              </a:rPr>
              <a:t>Mainframes</a:t>
            </a:r>
          </a:p>
          <a:p>
            <a:pPr eaLnBrk="1" hangingPunct="1"/>
            <a:endParaRPr lang="es-ES" sz="1100" b="1" dirty="0">
              <a:solidFill>
                <a:srgbClr val="0000FF"/>
              </a:solidFill>
            </a:endParaRPr>
          </a:p>
          <a:p>
            <a:pPr eaLnBrk="1" hangingPunct="1"/>
            <a:r>
              <a:rPr lang="es-ES" sz="1100" dirty="0">
                <a:solidFill>
                  <a:srgbClr val="0000FF"/>
                </a:solidFill>
              </a:rPr>
              <a:t>Grandes computadores para aplicaciones de negocios y científicas de gran volumen.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521024" y="3059832"/>
            <a:ext cx="1828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b="1" dirty="0">
                <a:solidFill>
                  <a:srgbClr val="0000FF"/>
                </a:solidFill>
              </a:rPr>
              <a:t>Minicomputadores</a:t>
            </a:r>
          </a:p>
          <a:p>
            <a:pPr eaLnBrk="1" hangingPunct="1"/>
            <a:endParaRPr lang="es-ES" sz="1400" dirty="0">
              <a:solidFill>
                <a:srgbClr val="0000FF"/>
              </a:solidFill>
            </a:endParaRPr>
          </a:p>
          <a:p>
            <a:pPr eaLnBrk="1" hangingPunct="1"/>
            <a:r>
              <a:rPr lang="es-ES" sz="1100" dirty="0">
                <a:solidFill>
                  <a:srgbClr val="0000FF"/>
                </a:solidFill>
              </a:rPr>
              <a:t>Aplicaciones científicas  en laboratorios y pequeñas  organizaciones.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920824" y="2278782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7474024" y="2221632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5835724" y="2240682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197424" y="2321645"/>
            <a:ext cx="0" cy="340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2559124" y="2297832"/>
            <a:ext cx="0" cy="340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92224" y="1916832"/>
            <a:ext cx="47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60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368624" y="1916832"/>
            <a:ext cx="47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70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3968824" y="1916832"/>
            <a:ext cx="47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80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645224" y="1916832"/>
            <a:ext cx="47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90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245424" y="1916832"/>
            <a:ext cx="47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00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730824" y="2450232"/>
            <a:ext cx="1101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0000FF"/>
                </a:solidFill>
              </a:rPr>
              <a:t>Servidores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4197424" y="4583832"/>
            <a:ext cx="13874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0000FF"/>
                </a:solidFill>
              </a:rPr>
              <a:t>PCs y Estaciones de Trabajo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1454224" y="4736232"/>
            <a:ext cx="181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</a:rPr>
              <a:t>Microprocesadores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188024" y="5422032"/>
            <a:ext cx="17684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1400" b="1">
                <a:solidFill>
                  <a:srgbClr val="0000FF"/>
                </a:solidFill>
              </a:rPr>
              <a:t>Computadores Embebidos</a:t>
            </a:r>
          </a:p>
        </p:txBody>
      </p:sp>
      <p:sp>
        <p:nvSpPr>
          <p:cNvPr id="27" name="AutoShape 22"/>
          <p:cNvSpPr>
            <a:spLocks noChangeArrowheads="1"/>
          </p:cNvSpPr>
          <p:nvPr/>
        </p:nvSpPr>
        <p:spPr bwMode="auto">
          <a:xfrm>
            <a:off x="2216224" y="2450232"/>
            <a:ext cx="2514600" cy="381000"/>
          </a:xfrm>
          <a:prstGeom prst="rightArrow">
            <a:avLst>
              <a:gd name="adj1" fmla="val 50000"/>
              <a:gd name="adj2" fmla="val 165000"/>
            </a:avLst>
          </a:prstGeom>
          <a:gradFill rotWithShape="1">
            <a:gsLst>
              <a:gs pos="0">
                <a:srgbClr val="FFA6A6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 rot="17520000">
            <a:off x="4083124" y="3478932"/>
            <a:ext cx="1828800" cy="381000"/>
          </a:xfrm>
          <a:prstGeom prst="rightArrow">
            <a:avLst>
              <a:gd name="adj1" fmla="val 50000"/>
              <a:gd name="adj2" fmla="val 120000"/>
            </a:avLst>
          </a:prstGeom>
          <a:gradFill rotWithShape="1">
            <a:gsLst>
              <a:gs pos="0">
                <a:srgbClr val="FFA6A6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" name="AutoShape 24"/>
          <p:cNvSpPr>
            <a:spLocks noChangeArrowheads="1"/>
          </p:cNvSpPr>
          <p:nvPr/>
        </p:nvSpPr>
        <p:spPr bwMode="auto">
          <a:xfrm>
            <a:off x="5797624" y="2450232"/>
            <a:ext cx="2514600" cy="457200"/>
          </a:xfrm>
          <a:prstGeom prst="rightArrow">
            <a:avLst>
              <a:gd name="adj1" fmla="val 61111"/>
              <a:gd name="adj2" fmla="val 134725"/>
            </a:avLst>
          </a:prstGeom>
          <a:gradFill rotWithShape="1">
            <a:gsLst>
              <a:gs pos="0">
                <a:srgbClr val="FFA6A6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5645224" y="4736232"/>
            <a:ext cx="2667000" cy="533400"/>
          </a:xfrm>
          <a:prstGeom prst="rightArrow">
            <a:avLst>
              <a:gd name="adj1" fmla="val 61111"/>
              <a:gd name="adj2" fmla="val 122477"/>
            </a:avLst>
          </a:prstGeom>
          <a:gradFill rotWithShape="1">
            <a:gsLst>
              <a:gs pos="0">
                <a:srgbClr val="FFA6A6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6940624" y="5422032"/>
            <a:ext cx="1447800" cy="457200"/>
          </a:xfrm>
          <a:prstGeom prst="rightArrow">
            <a:avLst>
              <a:gd name="adj1" fmla="val 61111"/>
              <a:gd name="adj2" fmla="val 77569"/>
            </a:avLst>
          </a:prstGeom>
          <a:gradFill rotWithShape="1">
            <a:gsLst>
              <a:gs pos="0">
                <a:srgbClr val="FFA6A6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6026224" y="3593232"/>
            <a:ext cx="83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 b="1">
                <a:solidFill>
                  <a:srgbClr val="0000FF"/>
                </a:solidFill>
              </a:rPr>
              <a:t>WWW</a:t>
            </a:r>
            <a:r>
              <a:rPr lang="es-ES" sz="1400" b="1">
                <a:solidFill>
                  <a:srgbClr val="0000FF"/>
                </a:solidFill>
              </a:rPr>
              <a:t/>
            </a:r>
            <a:br>
              <a:rPr lang="es-ES" sz="1400" b="1">
                <a:solidFill>
                  <a:srgbClr val="0000FF"/>
                </a:solidFill>
              </a:rPr>
            </a:br>
            <a:endParaRPr lang="es-ES" sz="1400" b="1">
              <a:solidFill>
                <a:srgbClr val="0000FF"/>
              </a:solidFill>
            </a:endParaRPr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5416624" y="3898032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569024" y="4050432"/>
            <a:ext cx="715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0000FF"/>
                </a:solidFill>
              </a:rPr>
              <a:t>Redes</a:t>
            </a:r>
          </a:p>
        </p:txBody>
      </p:sp>
      <p:sp>
        <p:nvSpPr>
          <p:cNvPr id="35" name="AutoShape 30"/>
          <p:cNvSpPr>
            <a:spLocks noChangeArrowheads="1"/>
          </p:cNvSpPr>
          <p:nvPr/>
        </p:nvSpPr>
        <p:spPr bwMode="auto">
          <a:xfrm rot="17520000">
            <a:off x="6516761" y="3026495"/>
            <a:ext cx="714375" cy="292100"/>
          </a:xfrm>
          <a:prstGeom prst="rightArrow">
            <a:avLst>
              <a:gd name="adj1" fmla="val 50000"/>
              <a:gd name="adj2" fmla="val 61141"/>
            </a:avLst>
          </a:prstGeom>
          <a:gradFill rotWithShape="1">
            <a:gsLst>
              <a:gs pos="0">
                <a:srgbClr val="FFA6A6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3283024" y="4888632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530424" y="5726832"/>
            <a:ext cx="3962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1100">
                <a:solidFill>
                  <a:srgbClr val="0000FF"/>
                </a:solidFill>
              </a:rPr>
              <a:t>Rápido crecimiento (tecnología y herramientas de diseño): electrónica digital de altas prestaciones, videojuegos, teléfonos móviles, tarjetas inteligentes, conmutadores,…</a:t>
            </a:r>
          </a:p>
        </p:txBody>
      </p:sp>
    </p:spTree>
    <p:extLst>
      <p:ext uri="{BB962C8B-B14F-4D97-AF65-F5344CB8AC3E}">
        <p14:creationId xmlns:p14="http://schemas.microsoft.com/office/powerpoint/2010/main" val="33917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10870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Vectoriales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Rendimiento: encadenamiento de cauce</a:t>
            </a:r>
            <a:endParaRPr lang="es-ES" sz="200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71437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7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80403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Vectoriales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3 Marcador de contenido" descr="Cell_Arch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5"/>
          <a:stretch>
            <a:fillRect/>
          </a:stretch>
        </p:blipFill>
        <p:spPr>
          <a:xfrm>
            <a:off x="611560" y="1407368"/>
            <a:ext cx="7459663" cy="5334000"/>
          </a:xfrm>
          <a:prstGeom prst="rect">
            <a:avLst/>
          </a:prstGeom>
        </p:spPr>
      </p:pic>
      <p:sp>
        <p:nvSpPr>
          <p:cNvPr id="14" name="13 Rectángulo"/>
          <p:cNvSpPr/>
          <p:nvPr/>
        </p:nvSpPr>
        <p:spPr>
          <a:xfrm>
            <a:off x="6631360" y="5674568"/>
            <a:ext cx="1752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15" name="5 Imagen" descr="Cell_SP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0" b="7840"/>
          <a:stretch>
            <a:fillRect/>
          </a:stretch>
        </p:blipFill>
        <p:spPr bwMode="auto">
          <a:xfrm>
            <a:off x="6631360" y="3921968"/>
            <a:ext cx="2133600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Elipse"/>
          <p:cNvSpPr/>
          <p:nvPr/>
        </p:nvSpPr>
        <p:spPr>
          <a:xfrm>
            <a:off x="4802560" y="3845768"/>
            <a:ext cx="1600200" cy="609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17" name="16 Conector recto"/>
          <p:cNvCxnSpPr>
            <a:stCxn id="16" idx="6"/>
          </p:cNvCxnSpPr>
          <p:nvPr/>
        </p:nvCxnSpPr>
        <p:spPr>
          <a:xfrm>
            <a:off x="6402760" y="4150568"/>
            <a:ext cx="45720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897560" y="1788368"/>
            <a:ext cx="2590800" cy="609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9" name="10 CuadroTexto"/>
          <p:cNvSpPr txBox="1">
            <a:spLocks noChangeArrowheads="1"/>
          </p:cNvSpPr>
          <p:nvPr/>
        </p:nvSpPr>
        <p:spPr bwMode="auto">
          <a:xfrm>
            <a:off x="6631360" y="1407368"/>
            <a:ext cx="1838325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dirty="0" err="1">
                <a:solidFill>
                  <a:srgbClr val="FF0000"/>
                </a:solidFill>
              </a:rPr>
              <a:t>Proc</a:t>
            </a:r>
            <a:r>
              <a:rPr lang="es-ES" sz="1200" dirty="0">
                <a:solidFill>
                  <a:srgbClr val="FF0000"/>
                </a:solidFill>
              </a:rPr>
              <a:t>. </a:t>
            </a:r>
            <a:r>
              <a:rPr lang="es-ES" sz="1200" dirty="0" err="1">
                <a:solidFill>
                  <a:srgbClr val="FF0000"/>
                </a:solidFill>
              </a:rPr>
              <a:t>Supersegmentado</a:t>
            </a:r>
            <a:endParaRPr lang="es-ES" sz="1200" dirty="0">
              <a:solidFill>
                <a:srgbClr val="FF0000"/>
              </a:solidFill>
            </a:endParaRPr>
          </a:p>
          <a:p>
            <a:pPr eaLnBrk="1" hangingPunct="1"/>
            <a:r>
              <a:rPr lang="es-ES" sz="1200" dirty="0">
                <a:solidFill>
                  <a:srgbClr val="FF0000"/>
                </a:solidFill>
              </a:rPr>
              <a:t>con </a:t>
            </a:r>
            <a:r>
              <a:rPr lang="es-ES" sz="1200" dirty="0" err="1">
                <a:solidFill>
                  <a:srgbClr val="FF0000"/>
                </a:solidFill>
              </a:rPr>
              <a:t>coproc</a:t>
            </a:r>
            <a:r>
              <a:rPr lang="es-ES" sz="1200" dirty="0">
                <a:solidFill>
                  <a:srgbClr val="FF0000"/>
                </a:solidFill>
              </a:rPr>
              <a:t>. Vectoriales</a:t>
            </a:r>
          </a:p>
        </p:txBody>
      </p:sp>
      <p:cxnSp>
        <p:nvCxnSpPr>
          <p:cNvPr id="20" name="19 Conector recto"/>
          <p:cNvCxnSpPr>
            <a:stCxn id="18" idx="6"/>
            <a:endCxn id="19" idx="1"/>
          </p:cNvCxnSpPr>
          <p:nvPr/>
        </p:nvCxnSpPr>
        <p:spPr>
          <a:xfrm flipV="1">
            <a:off x="5488360" y="1637556"/>
            <a:ext cx="1143000" cy="4556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4 CuadroTexto"/>
          <p:cNvSpPr txBox="1">
            <a:spLocks noChangeArrowheads="1"/>
          </p:cNvSpPr>
          <p:nvPr/>
        </p:nvSpPr>
        <p:spPr bwMode="auto">
          <a:xfrm>
            <a:off x="7742610" y="3617168"/>
            <a:ext cx="1174750" cy="276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FF0000"/>
                </a:solidFill>
              </a:rPr>
              <a:t>Proc. Vectorial</a:t>
            </a:r>
          </a:p>
        </p:txBody>
      </p:sp>
      <p:sp>
        <p:nvSpPr>
          <p:cNvPr id="22" name="15 CuadroTexto"/>
          <p:cNvSpPr txBox="1">
            <a:spLocks noChangeArrowheads="1"/>
          </p:cNvSpPr>
          <p:nvPr/>
        </p:nvSpPr>
        <p:spPr bwMode="auto">
          <a:xfrm>
            <a:off x="1373560" y="6207968"/>
            <a:ext cx="1201738" cy="276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FF0000"/>
                </a:solidFill>
              </a:rPr>
              <a:t>Proc. Matricial </a:t>
            </a:r>
          </a:p>
        </p:txBody>
      </p:sp>
    </p:spTree>
    <p:extLst>
      <p:ext uri="{BB962C8B-B14F-4D97-AF65-F5344CB8AC3E}">
        <p14:creationId xmlns:p14="http://schemas.microsoft.com/office/powerpoint/2010/main" val="40796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23087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Vectoriales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Rendimiento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 smtClean="0"/>
              <a:t>Tiempo de ejecución de un programa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smtClean="0"/>
              <a:t>Tiempo de CPU (usuario y sistema)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smtClean="0"/>
              <a:t>Tiempo de E/S (comunicaciones, acceso a memoria, visualización, etc.)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453620" y="5911850"/>
            <a:ext cx="1752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</a:rPr>
              <a:t>T</a:t>
            </a:r>
            <a:r>
              <a:rPr lang="es-ES" baseline="-25000">
                <a:solidFill>
                  <a:srgbClr val="FF0000"/>
                </a:solidFill>
              </a:rPr>
              <a:t>CICLO</a:t>
            </a:r>
            <a:r>
              <a:rPr lang="es-ES">
                <a:solidFill>
                  <a:srgbClr val="FF0000"/>
                </a:solidFill>
              </a:rPr>
              <a:t>=1/F</a:t>
            </a:r>
          </a:p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</a:rPr>
              <a:t>F=frecuencia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978333" y="3838575"/>
            <a:ext cx="7018337" cy="900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sz="1400" b="1"/>
          </a:p>
          <a:p>
            <a:pPr eaLnBrk="1" hangingPunct="1"/>
            <a:r>
              <a:rPr lang="es-ES" sz="1400" b="1"/>
              <a:t>Tiempo de CPU (T</a:t>
            </a:r>
            <a:r>
              <a:rPr lang="es-ES" sz="1400" b="1" baseline="-25000"/>
              <a:t>CPU</a:t>
            </a:r>
            <a:r>
              <a:rPr lang="es-ES" sz="1400" b="1"/>
              <a:t>)= Ciclos_del_Programa x T</a:t>
            </a:r>
            <a:r>
              <a:rPr lang="es-ES" sz="1400" b="1" baseline="-25000"/>
              <a:t>CICLO </a:t>
            </a:r>
            <a:r>
              <a:rPr lang="es-ES" sz="1400" b="1"/>
              <a:t>= </a:t>
            </a:r>
          </a:p>
          <a:p>
            <a:pPr eaLnBrk="1" hangingPunct="1"/>
            <a:endParaRPr lang="es-ES" sz="1400" b="1"/>
          </a:p>
          <a:p>
            <a:pPr eaLnBrk="1" hangingPunct="1"/>
            <a:endParaRPr lang="es-ES" sz="1400" b="1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75220" y="4843463"/>
            <a:ext cx="5973763" cy="863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sz="1400" b="1"/>
          </a:p>
          <a:p>
            <a:pPr eaLnBrk="1" hangingPunct="1"/>
            <a:r>
              <a:rPr lang="es-ES" sz="1400" b="1"/>
              <a:t>Ciclos por Instrucción (CPI) =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446770" y="5970588"/>
            <a:ext cx="3598863" cy="7191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2400" b="1">
                <a:solidFill>
                  <a:srgbClr val="0000FF"/>
                </a:solidFill>
              </a:rPr>
              <a:t>T</a:t>
            </a:r>
            <a:r>
              <a:rPr lang="es-ES" sz="2400" b="1" baseline="-25000">
                <a:solidFill>
                  <a:srgbClr val="0000FF"/>
                </a:solidFill>
              </a:rPr>
              <a:t>CPU</a:t>
            </a:r>
            <a:r>
              <a:rPr lang="es-ES" sz="2400" b="1">
                <a:solidFill>
                  <a:srgbClr val="0000FF"/>
                </a:solidFill>
              </a:rPr>
              <a:t> =  NI  x CPI x T</a:t>
            </a:r>
            <a:r>
              <a:rPr lang="es-ES" sz="2400" b="1" baseline="-25000">
                <a:solidFill>
                  <a:srgbClr val="0000FF"/>
                </a:solidFill>
              </a:rPr>
              <a:t>CICLO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1319645" y="4616450"/>
            <a:ext cx="0" cy="1657350"/>
          </a:xfrm>
          <a:prstGeom prst="line">
            <a:avLst/>
          </a:prstGeom>
          <a:noFill/>
          <a:ln w="5080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310120" y="6254750"/>
            <a:ext cx="1066800" cy="0"/>
          </a:xfrm>
          <a:prstGeom prst="line">
            <a:avLst/>
          </a:prstGeom>
          <a:noFill/>
          <a:ln w="50800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rot="5400000">
            <a:off x="1414895" y="5861050"/>
            <a:ext cx="698500" cy="12700"/>
          </a:xfrm>
          <a:prstGeom prst="line">
            <a:avLst/>
          </a:prstGeom>
          <a:noFill/>
          <a:ln w="50800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366124"/>
              </p:ext>
            </p:extLst>
          </p:nvPr>
        </p:nvGraphicFramePr>
        <p:xfrm>
          <a:off x="5696383" y="3998913"/>
          <a:ext cx="21066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cuación" r:id="rId4" imgW="1638000" imgH="419040" progId="Equation.3">
                  <p:embed/>
                </p:oleObj>
              </mc:Choice>
              <mc:Fallback>
                <p:oleObj name="Ecuación" r:id="rId4" imgW="1638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383" y="3998913"/>
                        <a:ext cx="21066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375902"/>
              </p:ext>
            </p:extLst>
          </p:nvPr>
        </p:nvGraphicFramePr>
        <p:xfrm>
          <a:off x="4124758" y="4970463"/>
          <a:ext cx="29575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cuación" r:id="rId6" imgW="2260440" imgH="660240" progId="Equation.3">
                  <p:embed/>
                </p:oleObj>
              </mc:Choice>
              <mc:Fallback>
                <p:oleObj name="Ecuación" r:id="rId6" imgW="22604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758" y="4970463"/>
                        <a:ext cx="29575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3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17612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Vectoriales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Rendimiento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 smtClean="0"/>
              <a:t>Tiempo para arquitecturas capaces de emitir a ejecución varias instrucciones por unidad de tiempo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28600" y="4823172"/>
            <a:ext cx="8686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b="1"/>
              <a:t>CPE</a:t>
            </a:r>
            <a:r>
              <a:rPr lang="es-ES"/>
              <a:t> = ciclos entre inicio de emisión de instrucciones.</a:t>
            </a:r>
          </a:p>
          <a:p>
            <a:pPr eaLnBrk="1" hangingPunct="1">
              <a:spcBef>
                <a:spcPct val="50000"/>
              </a:spcBef>
            </a:pPr>
            <a:r>
              <a:rPr lang="es-ES" b="1"/>
              <a:t>IPE</a:t>
            </a:r>
            <a:r>
              <a:rPr lang="es-ES"/>
              <a:t> = instrucciones que pueden emitirse (empezar la ejecución) cada vez que se produce ésta.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032000" y="3084860"/>
            <a:ext cx="5038725" cy="90011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2400" b="1">
                <a:solidFill>
                  <a:srgbClr val="0000FF"/>
                </a:solidFill>
              </a:rPr>
              <a:t>T</a:t>
            </a:r>
            <a:r>
              <a:rPr lang="es-ES" sz="2400" b="1" baseline="-25000">
                <a:solidFill>
                  <a:srgbClr val="0000FF"/>
                </a:solidFill>
              </a:rPr>
              <a:t>CPU</a:t>
            </a:r>
            <a:r>
              <a:rPr lang="es-ES" sz="2400" b="1">
                <a:solidFill>
                  <a:srgbClr val="0000FF"/>
                </a:solidFill>
              </a:rPr>
              <a:t> =  NI x (CPE / IPE) x T</a:t>
            </a:r>
            <a:r>
              <a:rPr lang="es-ES" sz="2400" b="1" baseline="-25000">
                <a:solidFill>
                  <a:srgbClr val="0000FF"/>
                </a:solidFill>
              </a:rPr>
              <a:t>CICLO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81525" y="4213572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rgbClr val="0000FF"/>
                </a:solidFill>
              </a:rPr>
              <a:t>CPI</a:t>
            </a:r>
          </a:p>
        </p:txBody>
      </p:sp>
      <p:sp>
        <p:nvSpPr>
          <p:cNvPr id="22" name="AutoShape 9"/>
          <p:cNvSpPr>
            <a:spLocks/>
          </p:cNvSpPr>
          <p:nvPr/>
        </p:nvSpPr>
        <p:spPr bwMode="auto">
          <a:xfrm rot="16200000">
            <a:off x="4768850" y="3381722"/>
            <a:ext cx="171450" cy="1460500"/>
          </a:xfrm>
          <a:prstGeom prst="leftBrace">
            <a:avLst>
              <a:gd name="adj1" fmla="val 70988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90618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Vectoriales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Rendimiento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1669628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b="1"/>
              <a:t>Ejemplo: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172200" y="1593428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b="1">
                <a:solidFill>
                  <a:srgbClr val="FF0000"/>
                </a:solidFill>
              </a:rPr>
              <a:t>CPI</a:t>
            </a:r>
            <a:r>
              <a:rPr lang="es-ES" b="1"/>
              <a:t> = CPE/IPE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38313" y="2493541"/>
            <a:ext cx="3333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   IF          ID          EX      MEM       WB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79488" y="2487191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345238" y="2161753"/>
            <a:ext cx="17748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1400">
                <a:solidFill>
                  <a:srgbClr val="0000FF"/>
                </a:solidFill>
              </a:rPr>
              <a:t>No segmentado </a:t>
            </a:r>
          </a:p>
          <a:p>
            <a:pPr algn="r" eaLnBrk="1" hangingPunct="1"/>
            <a:r>
              <a:rPr lang="es-ES" sz="1200" b="1">
                <a:solidFill>
                  <a:srgbClr val="0000FF"/>
                </a:solidFill>
              </a:rPr>
              <a:t>CPE=5  IPE=1  CPI=5</a:t>
            </a:r>
            <a:endParaRPr lang="es-ES" sz="1400">
              <a:solidFill>
                <a:srgbClr val="0000FF"/>
              </a:solidFill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979488" y="3287291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1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979488" y="4782716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1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979488" y="3620666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2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979488" y="2801516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2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979488" y="4001666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3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979488" y="5116091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2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979488" y="5487566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3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979488" y="4325516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4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79488" y="5878091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Inst. 4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299200" y="3257128"/>
            <a:ext cx="17224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1400">
                <a:solidFill>
                  <a:srgbClr val="0000FF"/>
                </a:solidFill>
              </a:rPr>
              <a:t>Segmentado</a:t>
            </a:r>
          </a:p>
          <a:p>
            <a:pPr algn="r" eaLnBrk="1" hangingPunct="1"/>
            <a:r>
              <a:rPr lang="es-ES" sz="1200" b="1">
                <a:solidFill>
                  <a:srgbClr val="0000FF"/>
                </a:solidFill>
              </a:rPr>
              <a:t>CPE=1  IPE=1  CPI=1</a:t>
            </a:r>
            <a:endParaRPr lang="es-ES" sz="1400">
              <a:solidFill>
                <a:srgbClr val="0000FF"/>
              </a:solidFill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170238" y="2822153"/>
            <a:ext cx="361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1200" b="1">
                <a:solidFill>
                  <a:srgbClr val="0000FF"/>
                </a:solidFill>
              </a:rPr>
              <a:t>5T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785938" y="3074566"/>
            <a:ext cx="324802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0625" y="4857328"/>
            <a:ext cx="189071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1400">
                <a:solidFill>
                  <a:srgbClr val="0000FF"/>
                </a:solidFill>
              </a:rPr>
              <a:t>Superescalar o VLIW</a:t>
            </a:r>
          </a:p>
          <a:p>
            <a:pPr algn="r" eaLnBrk="1" hangingPunct="1"/>
            <a:r>
              <a:rPr lang="es-ES" sz="1200" b="1">
                <a:solidFill>
                  <a:srgbClr val="0000FF"/>
                </a:solidFill>
              </a:rPr>
              <a:t>CPE=1  IPE=2  CPI=0.5</a:t>
            </a:r>
            <a:endParaRPr lang="es-ES" sz="1400">
              <a:solidFill>
                <a:srgbClr val="0000FF"/>
              </a:solidFill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3097213" y="3293641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EX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3090863" y="2350666"/>
            <a:ext cx="327342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3081338" y="2293516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773488" y="3293641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MEM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4449763" y="3293641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WB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2416175" y="3293641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1738313" y="3293641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773488" y="3617491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EX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4449763" y="3617491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MEM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121275" y="3617491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WB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097213" y="3617491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416175" y="3617491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449763" y="3941341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EX</a:t>
            </a: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5121275" y="3941341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MEM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5802313" y="3941341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WB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3773488" y="3941341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3097213" y="3941341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5121275" y="4265191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EX</a:t>
            </a: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5802313" y="4265191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MEM</a:t>
            </a: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6459538" y="4265191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WB</a:t>
            </a:r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4449763" y="4265191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3773488" y="4265191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3773488" y="5798716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EX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4449763" y="5798716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MEM</a:t>
            </a: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5121275" y="5798716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WB</a:t>
            </a: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3097213" y="5798716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2416175" y="5798716"/>
            <a:ext cx="666750" cy="31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3773488" y="5484391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EX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4449763" y="5484391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MEM</a:t>
            </a: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5121275" y="5484391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WB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3097213" y="5484391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2416175" y="5484391"/>
            <a:ext cx="666750" cy="314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3097213" y="5160541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EX</a:t>
            </a: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3773488" y="5160541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MEM</a:t>
            </a:r>
          </a:p>
        </p:txBody>
      </p:sp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4449763" y="5160541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WB</a:t>
            </a:r>
          </a:p>
        </p:txBody>
      </p:sp>
      <p:sp>
        <p:nvSpPr>
          <p:cNvPr id="63" name="Text Box 59"/>
          <p:cNvSpPr txBox="1">
            <a:spLocks noChangeArrowheads="1"/>
          </p:cNvSpPr>
          <p:nvPr/>
        </p:nvSpPr>
        <p:spPr bwMode="auto">
          <a:xfrm>
            <a:off x="2416175" y="5160541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1738313" y="5160541"/>
            <a:ext cx="666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3097213" y="4836691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EX</a:t>
            </a:r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3773488" y="4836691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MEM</a:t>
            </a:r>
          </a:p>
        </p:txBody>
      </p: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4449763" y="4836691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WB</a:t>
            </a:r>
          </a:p>
        </p:txBody>
      </p:sp>
      <p:sp>
        <p:nvSpPr>
          <p:cNvPr id="68" name="Text Box 64"/>
          <p:cNvSpPr txBox="1">
            <a:spLocks noChangeArrowheads="1"/>
          </p:cNvSpPr>
          <p:nvPr/>
        </p:nvSpPr>
        <p:spPr bwMode="auto">
          <a:xfrm>
            <a:off x="2416175" y="4836691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69" name="Text Box 65"/>
          <p:cNvSpPr txBox="1">
            <a:spLocks noChangeArrowheads="1"/>
          </p:cNvSpPr>
          <p:nvPr/>
        </p:nvSpPr>
        <p:spPr bwMode="auto">
          <a:xfrm>
            <a:off x="1738313" y="4836691"/>
            <a:ext cx="66675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>
            <a:off x="3090863" y="3198391"/>
            <a:ext cx="0" cy="1428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>
            <a:off x="3757613" y="3226966"/>
            <a:ext cx="0" cy="1419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4443413" y="3217441"/>
            <a:ext cx="0" cy="14176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5110163" y="3226966"/>
            <a:ext cx="0" cy="14176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5795963" y="3226966"/>
            <a:ext cx="0" cy="14176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5" name="Line 71"/>
          <p:cNvSpPr>
            <a:spLocks noChangeShapeType="1"/>
          </p:cNvSpPr>
          <p:nvPr/>
        </p:nvSpPr>
        <p:spPr bwMode="auto">
          <a:xfrm>
            <a:off x="5157788" y="3455566"/>
            <a:ext cx="5810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6" name="Line 72"/>
          <p:cNvSpPr>
            <a:spLocks noChangeShapeType="1"/>
          </p:cNvSpPr>
          <p:nvPr/>
        </p:nvSpPr>
        <p:spPr bwMode="auto">
          <a:xfrm>
            <a:off x="5176838" y="5017666"/>
            <a:ext cx="5810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7" name="Line 73"/>
          <p:cNvSpPr>
            <a:spLocks noChangeShapeType="1"/>
          </p:cNvSpPr>
          <p:nvPr/>
        </p:nvSpPr>
        <p:spPr bwMode="auto">
          <a:xfrm>
            <a:off x="5795963" y="4760491"/>
            <a:ext cx="0" cy="1419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8" name="Line 74"/>
          <p:cNvSpPr>
            <a:spLocks noChangeShapeType="1"/>
          </p:cNvSpPr>
          <p:nvPr/>
        </p:nvSpPr>
        <p:spPr bwMode="auto">
          <a:xfrm>
            <a:off x="5119688" y="4770016"/>
            <a:ext cx="0" cy="1419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9" name="Line 75"/>
          <p:cNvSpPr>
            <a:spLocks noChangeShapeType="1"/>
          </p:cNvSpPr>
          <p:nvPr/>
        </p:nvSpPr>
        <p:spPr bwMode="auto">
          <a:xfrm>
            <a:off x="4445000" y="4779541"/>
            <a:ext cx="0" cy="1419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0" name="Line 76"/>
          <p:cNvSpPr>
            <a:spLocks noChangeShapeType="1"/>
          </p:cNvSpPr>
          <p:nvPr/>
        </p:nvSpPr>
        <p:spPr bwMode="auto">
          <a:xfrm>
            <a:off x="3757613" y="4779541"/>
            <a:ext cx="0" cy="1419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1" name="Line 77"/>
          <p:cNvSpPr>
            <a:spLocks noChangeShapeType="1"/>
          </p:cNvSpPr>
          <p:nvPr/>
        </p:nvSpPr>
        <p:spPr bwMode="auto">
          <a:xfrm>
            <a:off x="3100388" y="4770016"/>
            <a:ext cx="0" cy="1419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2" name="Rectangle 78"/>
          <p:cNvSpPr>
            <a:spLocks noChangeArrowheads="1"/>
          </p:cNvSpPr>
          <p:nvPr/>
        </p:nvSpPr>
        <p:spPr bwMode="auto">
          <a:xfrm>
            <a:off x="5303838" y="4774778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1200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83" name="Rectangle 79"/>
          <p:cNvSpPr>
            <a:spLocks noChangeArrowheads="1"/>
          </p:cNvSpPr>
          <p:nvPr/>
        </p:nvSpPr>
        <p:spPr bwMode="auto">
          <a:xfrm>
            <a:off x="5284788" y="3212678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1200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84" name="Text Box 80"/>
          <p:cNvSpPr txBox="1">
            <a:spLocks noChangeArrowheads="1"/>
          </p:cNvSpPr>
          <p:nvPr/>
        </p:nvSpPr>
        <p:spPr bwMode="auto">
          <a:xfrm>
            <a:off x="5062538" y="2817391"/>
            <a:ext cx="33337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1400">
                <a:solidFill>
                  <a:srgbClr val="0000FF"/>
                </a:solidFill>
              </a:rPr>
              <a:t>   IF          ID          EX      MEM       WB</a:t>
            </a:r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>
            <a:off x="6367463" y="2226841"/>
            <a:ext cx="0" cy="1019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6" name="Line 82"/>
          <p:cNvSpPr>
            <a:spLocks noChangeShapeType="1"/>
          </p:cNvSpPr>
          <p:nvPr/>
        </p:nvSpPr>
        <p:spPr bwMode="auto">
          <a:xfrm>
            <a:off x="1046163" y="6381328"/>
            <a:ext cx="73866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2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56290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Vectoriales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Rendimiento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 smtClean="0"/>
              <a:t>Procesadores que codifican varias operaciones en una instrucción (VLIW)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85800" y="4881785"/>
            <a:ext cx="7620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b="1"/>
              <a:t>Noper</a:t>
            </a:r>
            <a:r>
              <a:rPr lang="es-ES"/>
              <a:t> = número de operaciones que realiza el programa.</a:t>
            </a:r>
          </a:p>
          <a:p>
            <a:pPr eaLnBrk="1" hangingPunct="1">
              <a:spcBef>
                <a:spcPct val="50000"/>
              </a:spcBef>
            </a:pPr>
            <a:r>
              <a:rPr lang="es-ES" b="1"/>
              <a:t>Op_instr</a:t>
            </a:r>
            <a:r>
              <a:rPr lang="es-ES"/>
              <a:t> = número de operaciones que puede codificar una instrucción.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174750" y="2992660"/>
            <a:ext cx="6959600" cy="525463"/>
          </a:xfrm>
          <a:prstGeom prst="rect">
            <a:avLst/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2800" b="1">
                <a:solidFill>
                  <a:srgbClr val="0000FF"/>
                </a:solidFill>
              </a:rPr>
              <a:t>T</a:t>
            </a:r>
            <a:r>
              <a:rPr lang="es-ES" sz="2800" b="1" baseline="-25000">
                <a:solidFill>
                  <a:srgbClr val="0000FF"/>
                </a:solidFill>
              </a:rPr>
              <a:t>CPU</a:t>
            </a:r>
            <a:r>
              <a:rPr lang="es-ES" sz="2800" b="1">
                <a:solidFill>
                  <a:srgbClr val="0000FF"/>
                </a:solidFill>
              </a:rPr>
              <a:t>  =  (Noper / Op_instr) x CPI x T</a:t>
            </a:r>
            <a:r>
              <a:rPr lang="es-ES" sz="2800" b="1" baseline="-25000">
                <a:solidFill>
                  <a:srgbClr val="0000FF"/>
                </a:solidFill>
              </a:rPr>
              <a:t>CICLO</a:t>
            </a:r>
            <a:endParaRPr lang="es-ES" sz="2800" b="1">
              <a:solidFill>
                <a:srgbClr val="0000FF"/>
              </a:solidFill>
            </a:endParaRPr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 rot="16200000">
            <a:off x="4073525" y="2237010"/>
            <a:ext cx="214313" cy="2868613"/>
          </a:xfrm>
          <a:prstGeom prst="leftBrace">
            <a:avLst>
              <a:gd name="adj1" fmla="val 111543"/>
              <a:gd name="adj2" fmla="val 5122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984625" y="373878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>
                <a:solidFill>
                  <a:srgbClr val="0000FF"/>
                </a:solidFill>
              </a:rPr>
              <a:t>NI</a:t>
            </a:r>
          </a:p>
        </p:txBody>
      </p:sp>
    </p:spTree>
    <p:extLst>
      <p:ext uri="{BB962C8B-B14F-4D97-AF65-F5344CB8AC3E}">
        <p14:creationId xmlns:p14="http://schemas.microsoft.com/office/powerpoint/2010/main" val="18892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82694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Vectoriales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Rendimiento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14478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b="1"/>
              <a:t>Ejemplo: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4676775"/>
            <a:ext cx="7342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257800" y="1600200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b="1">
                <a:solidFill>
                  <a:srgbClr val="FF0000"/>
                </a:solidFill>
              </a:rPr>
              <a:t>NI</a:t>
            </a:r>
            <a:r>
              <a:rPr lang="es-ES"/>
              <a:t> = Noper/Op_instr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3850" y="2057400"/>
            <a:ext cx="3200400" cy="30480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400"/>
              <a:t>Ejemplo paralelismo datos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04800" y="4486275"/>
            <a:ext cx="3200400" cy="30480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400"/>
              <a:t>Ejemplo paralelismo instrucciones 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111375" y="3781425"/>
            <a:ext cx="6110288" cy="2460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111375" y="3405188"/>
            <a:ext cx="6110288" cy="2460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105025" y="3063875"/>
            <a:ext cx="6110288" cy="2460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052513" y="2286000"/>
            <a:ext cx="226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>
                <a:solidFill>
                  <a:srgbClr val="0000FF"/>
                </a:solidFill>
              </a:rPr>
              <a:t>Procesador Matricial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925513" y="2994025"/>
            <a:ext cx="1052512" cy="10795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  C = A + B</a:t>
            </a:r>
          </a:p>
          <a:p>
            <a:pPr eaLnBrk="1" hangingPunct="1"/>
            <a:endParaRPr lang="es-ES" sz="1200" b="1">
              <a:solidFill>
                <a:srgbClr val="0000FF"/>
              </a:solidFill>
            </a:endParaRPr>
          </a:p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  F = D – E</a:t>
            </a:r>
          </a:p>
          <a:p>
            <a:pPr eaLnBrk="1" hangingPunct="1"/>
            <a:endParaRPr lang="es-ES" sz="1200" b="1">
              <a:solidFill>
                <a:srgbClr val="0000FF"/>
              </a:solidFill>
            </a:endParaRPr>
          </a:p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  G= K*H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rot="16200000" flipH="1">
            <a:off x="589756" y="3525044"/>
            <a:ext cx="830263" cy="95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838325" y="3114675"/>
            <a:ext cx="4191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847850" y="3495675"/>
            <a:ext cx="4191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838325" y="3886200"/>
            <a:ext cx="4191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150938" y="26368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>
                <a:solidFill>
                  <a:srgbClr val="0000FF"/>
                </a:solidFill>
              </a:rPr>
              <a:t>UC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2508250" y="2865438"/>
            <a:ext cx="10795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259013" y="3005138"/>
            <a:ext cx="1258887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 C[1]=A[1]+B[1]</a:t>
            </a:r>
          </a:p>
          <a:p>
            <a:pPr eaLnBrk="1" hangingPunct="1"/>
            <a:endParaRPr lang="es-ES" sz="1200" b="1">
              <a:solidFill>
                <a:srgbClr val="0000FF"/>
              </a:solidFill>
            </a:endParaRPr>
          </a:p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 F[1]=D[1]-E[1]</a:t>
            </a:r>
          </a:p>
          <a:p>
            <a:pPr eaLnBrk="1" hangingPunct="1"/>
            <a:endParaRPr lang="es-ES" sz="1200" b="1">
              <a:solidFill>
                <a:srgbClr val="0000FF"/>
              </a:solidFill>
            </a:endParaRPr>
          </a:p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 G[1]=K[1]*H[1]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798888" y="3014663"/>
            <a:ext cx="1258887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 C[2]=A[2]+B[2]</a:t>
            </a:r>
          </a:p>
          <a:p>
            <a:pPr eaLnBrk="1" hangingPunct="1"/>
            <a:endParaRPr lang="es-ES" sz="1200" b="1">
              <a:solidFill>
                <a:srgbClr val="0000FF"/>
              </a:solidFill>
            </a:endParaRPr>
          </a:p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 F[2]=D[2]-E[2]</a:t>
            </a:r>
          </a:p>
          <a:p>
            <a:pPr eaLnBrk="1" hangingPunct="1"/>
            <a:endParaRPr lang="es-ES" sz="1200" b="1">
              <a:solidFill>
                <a:srgbClr val="0000FF"/>
              </a:solidFill>
            </a:endParaRPr>
          </a:p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 G[2]=K[2]*H[2]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338763" y="3024188"/>
            <a:ext cx="1258887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 C[3]=A[3]+B[3]</a:t>
            </a:r>
          </a:p>
          <a:p>
            <a:pPr eaLnBrk="1" hangingPunct="1"/>
            <a:endParaRPr lang="es-ES" sz="1200" b="1">
              <a:solidFill>
                <a:srgbClr val="0000FF"/>
              </a:solidFill>
            </a:endParaRPr>
          </a:p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 F[3]=D[3]-E[3]</a:t>
            </a:r>
          </a:p>
          <a:p>
            <a:pPr eaLnBrk="1" hangingPunct="1"/>
            <a:endParaRPr lang="es-ES" sz="1200" b="1">
              <a:solidFill>
                <a:srgbClr val="0000FF"/>
              </a:solidFill>
            </a:endParaRPr>
          </a:p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 G[3]=K[3]*H[3]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880225" y="3033713"/>
            <a:ext cx="12588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 C[4]=A[4]+B[4]</a:t>
            </a:r>
          </a:p>
          <a:p>
            <a:pPr eaLnBrk="1" hangingPunct="1"/>
            <a:endParaRPr lang="es-ES" sz="1200" b="1">
              <a:solidFill>
                <a:srgbClr val="0000FF"/>
              </a:solidFill>
            </a:endParaRPr>
          </a:p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 F[4]=D[4]-E[4]</a:t>
            </a:r>
          </a:p>
          <a:p>
            <a:pPr eaLnBrk="1" hangingPunct="1"/>
            <a:endParaRPr lang="es-ES" sz="1200" b="1">
              <a:solidFill>
                <a:srgbClr val="0000FF"/>
              </a:solidFill>
            </a:endParaRPr>
          </a:p>
          <a:p>
            <a:pPr eaLnBrk="1" hangingPunct="1"/>
            <a:r>
              <a:rPr lang="es-ES" sz="1200" b="1">
                <a:solidFill>
                  <a:srgbClr val="0000FF"/>
                </a:solidFill>
              </a:rPr>
              <a:t> G[4]=K[4]*H[4]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584450" y="263683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>
                <a:solidFill>
                  <a:srgbClr val="0000FF"/>
                </a:solidFill>
              </a:rPr>
              <a:t>EP1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117975" y="263683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>
                <a:solidFill>
                  <a:srgbClr val="0000FF"/>
                </a:solidFill>
              </a:rPr>
              <a:t>EP2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618163" y="263683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>
                <a:solidFill>
                  <a:srgbClr val="0000FF"/>
                </a:solidFill>
              </a:rPr>
              <a:t>EP3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7175500" y="263683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>
                <a:solidFill>
                  <a:srgbClr val="0000FF"/>
                </a:solidFill>
              </a:rPr>
              <a:t>EP4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5153025" y="2209800"/>
            <a:ext cx="2630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>
                <a:solidFill>
                  <a:srgbClr val="0000FF"/>
                </a:solidFill>
              </a:rPr>
              <a:t>Noper=12 Op_instr=4 NI=3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rot="5400000" flipH="1">
            <a:off x="2706688" y="4270375"/>
            <a:ext cx="327025" cy="95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rot="5400000" flipH="1">
            <a:off x="4375150" y="4270375"/>
            <a:ext cx="327025" cy="95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rot="5400000" flipH="1">
            <a:off x="5935663" y="4270375"/>
            <a:ext cx="327025" cy="95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rot="5400000" flipH="1">
            <a:off x="7467600" y="4270375"/>
            <a:ext cx="327025" cy="95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908050" y="4187825"/>
            <a:ext cx="17383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0000FF"/>
                </a:solidFill>
              </a:rPr>
              <a:t>Flujos de Instrucciones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4673600" y="4235450"/>
            <a:ext cx="1239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0000FF"/>
                </a:solidFill>
              </a:rPr>
              <a:t>Flujos de Datos</a:t>
            </a:r>
          </a:p>
        </p:txBody>
      </p:sp>
    </p:spTree>
    <p:extLst>
      <p:ext uri="{BB962C8B-B14F-4D97-AF65-F5344CB8AC3E}">
        <p14:creationId xmlns:p14="http://schemas.microsoft.com/office/powerpoint/2010/main" val="33797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82694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Vectoriales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Rendimiento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 smtClean="0"/>
              <a:t>Evaluación del rendimiento: </a:t>
            </a:r>
            <a:r>
              <a:rPr lang="es-ES" sz="2400" dirty="0" err="1" smtClean="0"/>
              <a:t>benchmarks</a:t>
            </a:r>
            <a:endParaRPr lang="es-E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Tipos de </a:t>
            </a:r>
            <a:r>
              <a:rPr lang="es-ES" sz="2400" dirty="0" err="1" smtClean="0"/>
              <a:t>becnhmarks</a:t>
            </a:r>
            <a:endParaRPr lang="es-ES" sz="2400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Aplicaciones reales. Compiladores, Word, </a:t>
            </a:r>
            <a:r>
              <a:rPr lang="es-ES" sz="2400" dirty="0" err="1" smtClean="0"/>
              <a:t>MatLab</a:t>
            </a:r>
            <a:r>
              <a:rPr lang="es-ES" sz="2400" dirty="0" smtClean="0"/>
              <a:t>, ...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err="1" smtClean="0"/>
              <a:t>Kernels</a:t>
            </a:r>
            <a:r>
              <a:rPr lang="es-ES" sz="2400" dirty="0" smtClean="0"/>
              <a:t>. Trozos de aplicaciones reales seleccionados para evaluar características específicas.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Simples (</a:t>
            </a:r>
            <a:r>
              <a:rPr lang="es-ES" sz="2400" dirty="0" err="1" smtClean="0"/>
              <a:t>Toys</a:t>
            </a:r>
            <a:r>
              <a:rPr lang="es-ES" sz="2400" dirty="0" smtClean="0"/>
              <a:t>). Pequeños programas fáciles de programar y cuyo resultado es conocido (</a:t>
            </a:r>
            <a:r>
              <a:rPr lang="es-ES" sz="2400" dirty="0" err="1" smtClean="0"/>
              <a:t>Quicksort</a:t>
            </a:r>
            <a:r>
              <a:rPr lang="es-ES" sz="2400" dirty="0" smtClean="0"/>
              <a:t>).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s-ES" sz="2400" dirty="0" smtClean="0"/>
              <a:t>Sintéticos. Reproducen porcentajes de instrucciones y situaciones de carga reales.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Suites. Conjuntos de </a:t>
            </a:r>
            <a:r>
              <a:rPr lang="es-ES" sz="2400" dirty="0" err="1" smtClean="0"/>
              <a:t>benchmarks</a:t>
            </a:r>
            <a:r>
              <a:rPr lang="es-ES" sz="2400" dirty="0" smtClean="0"/>
              <a:t> que miden las prestaciones de los computadores a través de un conjunto de aplicaciones distintas. Las limitaciones de un </a:t>
            </a:r>
            <a:r>
              <a:rPr lang="es-ES" sz="2400" dirty="0" err="1" smtClean="0"/>
              <a:t>benchmark</a:t>
            </a:r>
            <a:r>
              <a:rPr lang="es-ES" sz="2400" dirty="0" smtClean="0"/>
              <a:t> se suplen con la presencia de otros. Se cambian periódicamente para evitar optimizaciones realizadas con el único objetivo de mejorar los resultados del conjunto de </a:t>
            </a:r>
            <a:r>
              <a:rPr lang="es-ES" sz="2400" dirty="0" err="1" smtClean="0"/>
              <a:t>benchmark</a:t>
            </a:r>
            <a:r>
              <a:rPr lang="es-E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400" dirty="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3797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23834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Vectoriales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Rendimiento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/>
              <a:t>SPEC CPU2017 (</a:t>
            </a:r>
            <a:r>
              <a:rPr lang="es-ES" sz="2400" dirty="0">
                <a:hlinkClick r:id="rId3"/>
              </a:rPr>
              <a:t>http://spec.org/cpu2017/Docs/overview.html</a:t>
            </a:r>
            <a:r>
              <a:rPr lang="es-ES" sz="2400" dirty="0"/>
              <a:t>)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/>
              <a:t>Enteros, Coma flotante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 err="1"/>
              <a:t>Benchmarks</a:t>
            </a:r>
            <a:r>
              <a:rPr lang="es-ES" sz="2400" dirty="0"/>
              <a:t> para computadores de altas prestaciones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/>
              <a:t>SPEC MPI2007: </a:t>
            </a:r>
            <a:r>
              <a:rPr lang="es-ES" sz="2400" dirty="0">
                <a:hlinkClick r:id="rId4"/>
              </a:rPr>
              <a:t>http://www.spec.org/mpi2007/docs/index.html</a:t>
            </a:r>
            <a:endParaRPr lang="es-ES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err="1"/>
              <a:t>Linpack</a:t>
            </a:r>
            <a:r>
              <a:rPr lang="es-ES" sz="2400"/>
              <a:t>: </a:t>
            </a:r>
            <a:r>
              <a:rPr lang="es-ES" sz="2400">
                <a:hlinkClick r:id="rId5"/>
              </a:rPr>
              <a:t>http://www.top500.org/project/linpack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176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195176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Vectoriales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Rendimiento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 smtClean="0"/>
              <a:t>Medidas de rendimiento: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smtClean="0"/>
              <a:t>Ganancia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s-ES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smtClean="0"/>
              <a:t>Eficiencia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s-ES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s-ES" sz="2400" dirty="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smtClean="0"/>
              <a:t>Productividad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863033"/>
              </p:ext>
            </p:extLst>
          </p:nvPr>
        </p:nvGraphicFramePr>
        <p:xfrm>
          <a:off x="2976885" y="2315224"/>
          <a:ext cx="24701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cuación" r:id="rId4" imgW="1231366" imgH="368140" progId="Equation.3">
                  <p:embed/>
                </p:oleObj>
              </mc:Choice>
              <mc:Fallback>
                <p:oleObj name="Ecuación" r:id="rId4" imgW="1231366" imgH="3681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885" y="2315224"/>
                        <a:ext cx="24701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350548"/>
              </p:ext>
            </p:extLst>
          </p:nvPr>
        </p:nvGraphicFramePr>
        <p:xfrm>
          <a:off x="3020938" y="3861048"/>
          <a:ext cx="23431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cuación" r:id="rId6" imgW="1168400" imgH="368300" progId="Equation.3">
                  <p:embed/>
                </p:oleObj>
              </mc:Choice>
              <mc:Fallback>
                <p:oleObj name="Ecuación" r:id="rId6" imgW="11684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938" y="3861048"/>
                        <a:ext cx="23431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7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94969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 smtClean="0"/>
              <a:t>Mejora de prestaciones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smtClean="0"/>
              <a:t>Avances en tecnologías (límites físicos: calor, ruido, etc.)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endParaRPr lang="es-E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1000" y="3550543"/>
            <a:ext cx="2133600" cy="530225"/>
          </a:xfrm>
          <a:prstGeom prst="rect">
            <a:avLst/>
          </a:prstGeom>
          <a:solidFill>
            <a:srgbClr val="EFF7A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400"/>
              <a:t>Reducción de tamaño de dispositivos </a:t>
            </a:r>
            <a:r>
              <a:rPr lang="es-ES" sz="1400" b="1"/>
              <a:t>(a)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1000" y="4617343"/>
            <a:ext cx="2133600" cy="530225"/>
          </a:xfrm>
          <a:prstGeom prst="rect">
            <a:avLst/>
          </a:prstGeom>
          <a:solidFill>
            <a:srgbClr val="EFF7A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400"/>
              <a:t>Aumento de tamaño de los CI </a:t>
            </a:r>
            <a:r>
              <a:rPr lang="es-ES" sz="1400" b="1"/>
              <a:t>(b)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81000" y="5839718"/>
            <a:ext cx="2133600" cy="530225"/>
          </a:xfrm>
          <a:prstGeom prst="rect">
            <a:avLst/>
          </a:prstGeom>
          <a:solidFill>
            <a:srgbClr val="EFF7A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400" dirty="0"/>
              <a:t>Cambio de la tecnología (Ej. CMOS a </a:t>
            </a:r>
            <a:r>
              <a:rPr lang="es-ES" sz="1400" dirty="0" err="1" smtClean="0"/>
              <a:t>GaAs</a:t>
            </a:r>
            <a:endParaRPr lang="es-ES" sz="1400" b="1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971800" y="3140968"/>
            <a:ext cx="2438400" cy="530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400" dirty="0"/>
              <a:t>Aumento de la velocidad de los  dispositivos </a:t>
            </a:r>
            <a:r>
              <a:rPr lang="es-ES" sz="1400" b="1" dirty="0"/>
              <a:t>O(a)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971800" y="3902968"/>
            <a:ext cx="2438400" cy="530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400"/>
              <a:t>Aumento del número de dispositivos </a:t>
            </a:r>
            <a:r>
              <a:rPr lang="es-ES" sz="1400" b="1"/>
              <a:t>O(a</a:t>
            </a:r>
            <a:r>
              <a:rPr lang="es-ES" sz="1400" b="1" baseline="30000"/>
              <a:t>2</a:t>
            </a:r>
            <a:r>
              <a:rPr lang="es-ES" sz="1400" b="1"/>
              <a:t>)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971800" y="4668143"/>
            <a:ext cx="2438400" cy="530225"/>
          </a:xfrm>
          <a:prstGeom prst="rect">
            <a:avLst/>
          </a:prstGeom>
          <a:solidFill>
            <a:srgbClr val="C7A7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400"/>
              <a:t>Aumento del número de dispositivos </a:t>
            </a:r>
            <a:r>
              <a:rPr lang="es-ES" sz="1400" b="1"/>
              <a:t>O(b</a:t>
            </a:r>
            <a:r>
              <a:rPr lang="es-ES" sz="1400" b="1" baseline="30000"/>
              <a:t>2</a:t>
            </a:r>
            <a:r>
              <a:rPr lang="es-ES" sz="1400" b="1"/>
              <a:t>)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971800" y="5858768"/>
            <a:ext cx="2438400" cy="530225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400"/>
              <a:t>Aumento de la velocidad de los dispositivos</a:t>
            </a:r>
            <a:endParaRPr lang="es-ES" sz="1400" b="1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400800" y="3474343"/>
            <a:ext cx="2438400" cy="530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400"/>
              <a:t>Aumento de la capacidad de procesamiento </a:t>
            </a:r>
            <a:r>
              <a:rPr lang="es-ES" sz="1400" b="1"/>
              <a:t>O(a</a:t>
            </a:r>
            <a:r>
              <a:rPr lang="es-ES" sz="1400" b="1" baseline="30000"/>
              <a:t>3</a:t>
            </a:r>
            <a:r>
              <a:rPr lang="es-ES" sz="1400" b="1"/>
              <a:t>)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400800" y="4693543"/>
            <a:ext cx="2438400" cy="530225"/>
          </a:xfrm>
          <a:prstGeom prst="rect">
            <a:avLst/>
          </a:prstGeom>
          <a:solidFill>
            <a:srgbClr val="C7A7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400"/>
              <a:t>Aumento de la capacidad de procesamiento </a:t>
            </a:r>
            <a:r>
              <a:rPr lang="es-ES" sz="1400" b="1"/>
              <a:t>O(b</a:t>
            </a:r>
            <a:r>
              <a:rPr lang="es-ES" sz="1400" b="1" baseline="30000"/>
              <a:t>2</a:t>
            </a:r>
            <a:r>
              <a:rPr lang="es-ES" sz="1400" b="1"/>
              <a:t>)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400800" y="5839718"/>
            <a:ext cx="2438400" cy="530225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400"/>
              <a:t>Aumento de la capacidad de procesamiento </a:t>
            </a:r>
            <a:r>
              <a:rPr lang="es-ES" sz="1400" b="1"/>
              <a:t>??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514600" y="49221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2514600" y="61413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5410200" y="614134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5410200" y="497929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cxnSp>
        <p:nvCxnSpPr>
          <p:cNvPr id="24" name="AutoShape 19"/>
          <p:cNvCxnSpPr>
            <a:cxnSpLocks noChangeShapeType="1"/>
            <a:stCxn id="6" idx="3"/>
            <a:endCxn id="13" idx="1"/>
          </p:cNvCxnSpPr>
          <p:nvPr/>
        </p:nvCxnSpPr>
        <p:spPr bwMode="auto">
          <a:xfrm flipV="1">
            <a:off x="2514600" y="3406081"/>
            <a:ext cx="457200" cy="4095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0"/>
          <p:cNvCxnSpPr>
            <a:cxnSpLocks noChangeShapeType="1"/>
            <a:stCxn id="6" idx="3"/>
            <a:endCxn id="14" idx="1"/>
          </p:cNvCxnSpPr>
          <p:nvPr/>
        </p:nvCxnSpPr>
        <p:spPr bwMode="auto">
          <a:xfrm>
            <a:off x="2514600" y="3815656"/>
            <a:ext cx="457200" cy="3524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1"/>
          <p:cNvCxnSpPr>
            <a:cxnSpLocks noChangeShapeType="1"/>
            <a:stCxn id="13" idx="3"/>
            <a:endCxn id="17" idx="1"/>
          </p:cNvCxnSpPr>
          <p:nvPr/>
        </p:nvCxnSpPr>
        <p:spPr bwMode="auto">
          <a:xfrm>
            <a:off x="5410200" y="3406081"/>
            <a:ext cx="990600" cy="3333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3"/>
          <p:cNvCxnSpPr>
            <a:cxnSpLocks noChangeShapeType="1"/>
            <a:stCxn id="14" idx="3"/>
            <a:endCxn id="17" idx="1"/>
          </p:cNvCxnSpPr>
          <p:nvPr/>
        </p:nvCxnSpPr>
        <p:spPr bwMode="auto">
          <a:xfrm flipV="1">
            <a:off x="5410200" y="3739456"/>
            <a:ext cx="990600" cy="428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279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9154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Segmentación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Vectoriales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Rendimiento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914400" y="1905000"/>
          <a:ext cx="7315200" cy="3505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Kilobyte (KB)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10</a:t>
                      </a:r>
                      <a:r>
                        <a:rPr lang="es-ES" b="1" baseline="30000" dirty="0" smtClean="0"/>
                        <a:t>3 </a:t>
                      </a:r>
                      <a:r>
                        <a:rPr lang="es-ES" b="1" baseline="0" dirty="0" smtClean="0"/>
                        <a:t>bytes</a:t>
                      </a:r>
                      <a:endParaRPr lang="es-ES" b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/>
                        <a:t>Kibibyte</a:t>
                      </a:r>
                      <a:r>
                        <a:rPr lang="es-ES" b="1" dirty="0" smtClean="0"/>
                        <a:t> (</a:t>
                      </a:r>
                      <a:r>
                        <a:rPr lang="es-ES" b="1" dirty="0" err="1" smtClean="0"/>
                        <a:t>KiB</a:t>
                      </a:r>
                      <a:r>
                        <a:rPr lang="es-ES" b="1" dirty="0" smtClean="0"/>
                        <a:t>)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1024 bytes (2</a:t>
                      </a:r>
                      <a:r>
                        <a:rPr lang="es-ES" b="1" baseline="30000" dirty="0" smtClean="0"/>
                        <a:t>10 </a:t>
                      </a:r>
                      <a:r>
                        <a:rPr lang="es-ES" b="1" baseline="0" dirty="0" smtClean="0"/>
                        <a:t>bytes)</a:t>
                      </a:r>
                      <a:endParaRPr lang="es-ES" b="1" dirty="0"/>
                    </a:p>
                  </a:txBody>
                  <a:tcPr anchor="ctr"/>
                </a:tc>
              </a:tr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Megabyte</a:t>
                      </a:r>
                    </a:p>
                    <a:p>
                      <a:pPr algn="ctr"/>
                      <a:r>
                        <a:rPr lang="es-ES" b="1" dirty="0" smtClean="0"/>
                        <a:t>(MB)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smtClean="0"/>
                        <a:t>10</a:t>
                      </a:r>
                      <a:r>
                        <a:rPr lang="es-ES" b="1" baseline="30000" dirty="0" smtClean="0"/>
                        <a:t>6 </a:t>
                      </a:r>
                      <a:r>
                        <a:rPr lang="es-ES" b="1" baseline="0" dirty="0" smtClean="0"/>
                        <a:t>bytes</a:t>
                      </a:r>
                      <a:endParaRPr lang="es-ES" b="1" baseline="30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/>
                        <a:t>Mebibyte</a:t>
                      </a:r>
                      <a:r>
                        <a:rPr lang="es-ES" b="1" dirty="0" smtClean="0"/>
                        <a:t> (</a:t>
                      </a:r>
                      <a:r>
                        <a:rPr lang="es-ES" b="1" dirty="0" err="1" smtClean="0"/>
                        <a:t>MiB</a:t>
                      </a:r>
                      <a:r>
                        <a:rPr lang="es-ES" b="1" dirty="0" smtClean="0"/>
                        <a:t>)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2</a:t>
                      </a:r>
                      <a:r>
                        <a:rPr lang="es-ES" b="1" baseline="30000" dirty="0" smtClean="0"/>
                        <a:t>20 </a:t>
                      </a:r>
                      <a:r>
                        <a:rPr lang="es-ES" b="1" baseline="0" dirty="0" smtClean="0"/>
                        <a:t>bytes</a:t>
                      </a:r>
                      <a:endParaRPr lang="es-ES" b="1" dirty="0"/>
                    </a:p>
                  </a:txBody>
                  <a:tcPr anchor="ctr"/>
                </a:tc>
              </a:tr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Gigabyte (GB)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smtClean="0"/>
                        <a:t>10</a:t>
                      </a:r>
                      <a:r>
                        <a:rPr lang="es-ES" b="1" baseline="30000" dirty="0" smtClean="0"/>
                        <a:t>9 </a:t>
                      </a:r>
                      <a:r>
                        <a:rPr lang="es-ES" b="1" baseline="0" dirty="0" smtClean="0"/>
                        <a:t>bytes</a:t>
                      </a:r>
                      <a:endParaRPr lang="es-ES" b="1" baseline="30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/>
                        <a:t>Gibibyte</a:t>
                      </a:r>
                      <a:r>
                        <a:rPr lang="es-ES" b="1" dirty="0" smtClean="0"/>
                        <a:t> (</a:t>
                      </a:r>
                      <a:r>
                        <a:rPr lang="es-ES" b="1" dirty="0" err="1" smtClean="0"/>
                        <a:t>GiB</a:t>
                      </a:r>
                      <a:r>
                        <a:rPr lang="es-ES" b="1" dirty="0" smtClean="0"/>
                        <a:t>)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2</a:t>
                      </a:r>
                      <a:r>
                        <a:rPr lang="es-ES" b="1" baseline="30000" dirty="0" smtClean="0"/>
                        <a:t>30 </a:t>
                      </a:r>
                      <a:r>
                        <a:rPr lang="es-ES" b="1" baseline="0" dirty="0" smtClean="0"/>
                        <a:t>bytes</a:t>
                      </a:r>
                      <a:endParaRPr lang="es-ES" b="1" dirty="0"/>
                    </a:p>
                  </a:txBody>
                  <a:tcPr anchor="ctr"/>
                </a:tc>
              </a:tr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Terabyte (TB)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smtClean="0"/>
                        <a:t>10</a:t>
                      </a:r>
                      <a:r>
                        <a:rPr lang="es-ES" b="1" baseline="30000" dirty="0" smtClean="0"/>
                        <a:t>12 </a:t>
                      </a:r>
                      <a:r>
                        <a:rPr lang="es-ES" b="1" baseline="0" dirty="0" smtClean="0"/>
                        <a:t>bytes</a:t>
                      </a:r>
                      <a:endParaRPr lang="es-ES" b="1" baseline="30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/>
                        <a:t>Tebibyte</a:t>
                      </a:r>
                      <a:r>
                        <a:rPr lang="es-ES" b="1" dirty="0" smtClean="0"/>
                        <a:t> (</a:t>
                      </a:r>
                      <a:r>
                        <a:rPr lang="es-ES" b="1" dirty="0" err="1" smtClean="0"/>
                        <a:t>TiB</a:t>
                      </a:r>
                      <a:r>
                        <a:rPr lang="es-ES" b="1" dirty="0" smtClean="0"/>
                        <a:t>)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2</a:t>
                      </a:r>
                      <a:r>
                        <a:rPr lang="es-ES" b="1" baseline="30000" dirty="0" smtClean="0"/>
                        <a:t>40 </a:t>
                      </a:r>
                      <a:r>
                        <a:rPr lang="es-ES" b="1" baseline="0" dirty="0" smtClean="0"/>
                        <a:t>bytes</a:t>
                      </a:r>
                      <a:endParaRPr lang="es-E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1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20435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 smtClean="0"/>
              <a:t>Mejora de prestaciones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smtClean="0"/>
              <a:t>Avances en arquitecturas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000" b="1" dirty="0" smtClean="0"/>
              <a:t>Paralelismo</a:t>
            </a:r>
            <a:r>
              <a:rPr lang="es-ES" sz="2000" dirty="0" smtClean="0"/>
              <a:t>: </a:t>
            </a:r>
          </a:p>
          <a:p>
            <a:pPr marL="1714500" lvl="3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000" dirty="0" smtClean="0"/>
              <a:t>Segmentación de cauces.</a:t>
            </a:r>
          </a:p>
          <a:p>
            <a:pPr marL="1714500" lvl="3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000" dirty="0" smtClean="0"/>
              <a:t>Repetición de elementos: Utilizar varias unidades funcionales, procesadores, módulos de memoria, etc. para distribuir el trabajo.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_tradnl" sz="2000" b="1" dirty="0" smtClean="0"/>
              <a:t>Localidad:</a:t>
            </a:r>
            <a:r>
              <a:rPr lang="es-ES_tradnl" sz="2000" dirty="0" smtClean="0"/>
              <a:t> Acercar datos e instrucciones al lugar donde se necesitan para que el acceso a los mismos sea lo más rápido posible (jerarquía de memoria).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endParaRPr lang="es-ES" sz="2000" dirty="0" smtClean="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1288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21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34053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Desarrollo de las arquitecturas de computadores  - Objetivo</a:t>
            </a:r>
          </a:p>
          <a:p>
            <a:pPr algn="ctr"/>
            <a:endParaRPr lang="es-ES" sz="2400" dirty="0" smtClean="0"/>
          </a:p>
          <a:p>
            <a:pPr algn="ctr"/>
            <a:r>
              <a:rPr lang="es-ES" sz="2400" dirty="0" smtClean="0">
                <a:solidFill>
                  <a:schemeClr val="accent1"/>
                </a:solidFill>
              </a:rPr>
              <a:t>MAYOR CAPACIDAD COMPUTACIONAL</a:t>
            </a:r>
          </a:p>
          <a:p>
            <a:pPr algn="ctr"/>
            <a:endParaRPr lang="es-ES" sz="2400" dirty="0" smtClean="0"/>
          </a:p>
          <a:p>
            <a:pPr lvl="1"/>
            <a:r>
              <a:rPr lang="es-ES" sz="2400" dirty="0" smtClean="0"/>
              <a:t>Iniciativas  mayor peso software</a:t>
            </a:r>
          </a:p>
          <a:p>
            <a:pPr lvl="1"/>
            <a:endParaRPr lang="es-ES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smtClean="0"/>
              <a:t>Repertorio de instrucciones (RISC, CISC, …)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smtClean="0"/>
              <a:t>Arquitecturas VLIW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smtClean="0"/>
              <a:t>Extensiones SIMD (MMX, SSE, 3DNOW, …)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279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21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34240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Desarrollo de las arquitecturas de computadores  - Objetivo</a:t>
            </a:r>
          </a:p>
          <a:p>
            <a:pPr algn="ctr"/>
            <a:endParaRPr lang="es-ES" sz="2400" dirty="0" smtClean="0"/>
          </a:p>
          <a:p>
            <a:pPr algn="ctr"/>
            <a:r>
              <a:rPr lang="es-ES" sz="2400" dirty="0" smtClean="0">
                <a:solidFill>
                  <a:schemeClr val="accent1"/>
                </a:solidFill>
              </a:rPr>
              <a:t>MAYOR CAPACIDAD COMPUTACIONAL</a:t>
            </a:r>
          </a:p>
          <a:p>
            <a:pPr algn="ctr"/>
            <a:endParaRPr lang="es-ES" sz="2400" dirty="0" smtClean="0"/>
          </a:p>
          <a:p>
            <a:pPr lvl="1"/>
            <a:r>
              <a:rPr lang="es-ES" sz="2400" dirty="0" smtClean="0"/>
              <a:t>Iniciativas  mayor peso hardware</a:t>
            </a:r>
          </a:p>
          <a:p>
            <a:pPr lvl="1"/>
            <a:endParaRPr lang="es-ES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smtClean="0"/>
              <a:t>Arquitecturas segmentadas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smtClean="0"/>
              <a:t>Arquitecturas vectoriales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smtClean="0"/>
              <a:t>Arquitecturas </a:t>
            </a:r>
            <a:r>
              <a:rPr lang="es-ES" sz="2400" dirty="0" err="1" smtClean="0"/>
              <a:t>superescalares</a:t>
            </a:r>
            <a:endParaRPr lang="es-ES" sz="2400" dirty="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smtClean="0"/>
              <a:t>Arquitecturas paralelas o de alto rendimiento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744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"/>
            <a:ext cx="9144000" cy="685128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11960" y="188640"/>
            <a:ext cx="429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/>
              <a:t>Ingeniería de los Computadores</a:t>
            </a:r>
          </a:p>
          <a:p>
            <a:pPr algn="r"/>
            <a:r>
              <a:rPr lang="es-ES" sz="2400" b="1" dirty="0" smtClean="0"/>
              <a:t>Sesión 1. Introducción</a:t>
            </a:r>
            <a:endParaRPr lang="es-ES" sz="2400" b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29157"/>
              </p:ext>
            </p:extLst>
          </p:nvPr>
        </p:nvGraphicFramePr>
        <p:xfrm>
          <a:off x="0" y="908720"/>
          <a:ext cx="9144000" cy="365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¿Qué?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1484783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Arquitectura de Computadores</a:t>
            </a:r>
          </a:p>
          <a:p>
            <a:endParaRPr lang="es-ES" sz="2400" dirty="0"/>
          </a:p>
          <a:p>
            <a:pPr algn="ctr"/>
            <a:r>
              <a:rPr lang="es-ES" sz="2400" dirty="0" smtClean="0">
                <a:solidFill>
                  <a:schemeClr val="accent1"/>
                </a:solidFill>
              </a:rPr>
              <a:t>“Conjunto de instrucciones, recursos y características del procesador que son visibles al software que se ejecuta en el mismo. Por tanto, la arquitectura determina el software que el procesador puede ejecutar directamente, y esencialmente define las especificaciones a las que debe ajustarse la </a:t>
            </a:r>
            <a:r>
              <a:rPr lang="es-ES" sz="2400" dirty="0" err="1" smtClean="0">
                <a:solidFill>
                  <a:schemeClr val="accent1"/>
                </a:solidFill>
              </a:rPr>
              <a:t>microarquitectura</a:t>
            </a:r>
            <a:r>
              <a:rPr lang="es-ES" sz="2400" dirty="0" smtClean="0">
                <a:solidFill>
                  <a:schemeClr val="accent1"/>
                </a:solidFill>
              </a:rPr>
              <a:t>” [Ortega, 2005]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 smtClean="0"/>
              <a:t>En Ingeniería de Computadores veremos: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smtClean="0"/>
              <a:t>Arquitecturas </a:t>
            </a:r>
            <a:r>
              <a:rPr lang="es-ES" sz="2400" dirty="0" err="1" smtClean="0"/>
              <a:t>superescalares</a:t>
            </a:r>
            <a:endParaRPr lang="es-ES" sz="2400" dirty="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2400" dirty="0" smtClean="0"/>
              <a:t>Arquitecturas paralelas: </a:t>
            </a:r>
            <a:r>
              <a:rPr lang="es-ES" sz="2400" dirty="0" err="1" smtClean="0"/>
              <a:t>multicomputadores</a:t>
            </a:r>
            <a:r>
              <a:rPr lang="es-ES" sz="2400" dirty="0" smtClean="0"/>
              <a:t> y multiprocesadores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595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2752</Words>
  <Application>Microsoft Office PowerPoint</Application>
  <PresentationFormat>Presentación en pantalla (4:3)</PresentationFormat>
  <Paragraphs>766</Paragraphs>
  <Slides>50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50</vt:i4>
      </vt:variant>
    </vt:vector>
  </HeadingPairs>
  <TitlesOfParts>
    <vt:vector size="59" baseType="lpstr">
      <vt:lpstr>Adobe Garamond Pro Bold</vt:lpstr>
      <vt:lpstr>Arial</vt:lpstr>
      <vt:lpstr>Calibri</vt:lpstr>
      <vt:lpstr>Times New Roman</vt:lpstr>
      <vt:lpstr>Verdana</vt:lpstr>
      <vt:lpstr>Wingdings</vt:lpstr>
      <vt:lpstr>Tema de Office</vt:lpstr>
      <vt:lpstr>Equation</vt:lpstr>
      <vt:lpstr>Ecuación</vt:lpstr>
      <vt:lpstr>Ingeniería de los Computadores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druiz</dc:creator>
  <cp:lastModifiedBy>JORGE AZORIN LOPEZ</cp:lastModifiedBy>
  <cp:revision>33</cp:revision>
  <dcterms:created xsi:type="dcterms:W3CDTF">2012-09-10T15:09:57Z</dcterms:created>
  <dcterms:modified xsi:type="dcterms:W3CDTF">2017-09-18T10:28:21Z</dcterms:modified>
</cp:coreProperties>
</file>