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59" r:id="rId9"/>
  </p:sldIdLst>
  <p:sldSz cx="12192000" cy="6858000"/>
  <p:notesSz cx="6858000" cy="9144000"/>
  <p:defaultTextStyle>
    <a:defPPr>
      <a:defRPr lang="es-P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323F"/>
    <a:srgbClr val="303B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DDBC1-E604-D975-6F03-4A32EC289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BAE63A-A844-8A62-7ABE-F226783E2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37627E-58BF-1911-873C-D613C64C2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632C-2850-437F-90E9-639EC7131702}" type="datetimeFigureOut">
              <a:rPr lang="es-PY" smtClean="0"/>
              <a:t>16/04/2024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41BF00-18CC-5DF7-5CB8-51F10836D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D279D4-72EA-C560-1171-B11032A3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D045-485B-433D-8245-1FFEC1D09893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91118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734E5-BD1F-627F-9C25-F2E1D88E4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B51988-FD28-81A5-F368-6D2CA01FA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41158D-4FB0-F14E-8386-B496BC853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632C-2850-437F-90E9-639EC7131702}" type="datetimeFigureOut">
              <a:rPr lang="es-PY" smtClean="0"/>
              <a:t>16/04/2024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014607-DBBC-8328-6F8F-B87C8A3EE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36AA1A-300B-6FBD-3ACD-3501DDACC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D045-485B-433D-8245-1FFEC1D09893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84686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BEF18C-FCCF-A94D-BC98-7466053E67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06CDB9-0DDB-5159-AE7C-E6C61C599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59C8BB-0E9A-67D5-7189-F58149D5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632C-2850-437F-90E9-639EC7131702}" type="datetimeFigureOut">
              <a:rPr lang="es-PY" smtClean="0"/>
              <a:t>16/04/2024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719BB4-976F-746E-ABC0-AC4D9CE1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865C6E-4D24-EAD8-6304-40C599B63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D045-485B-433D-8245-1FFEC1D09893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53741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4F0D6-F6D8-EBC4-C3B2-663C6D387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7DA133-E462-E9A4-7D66-60AF7DEE2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F214F4-15B7-BD70-CDE9-7D14320A7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632C-2850-437F-90E9-639EC7131702}" type="datetimeFigureOut">
              <a:rPr lang="es-PY" smtClean="0"/>
              <a:t>16/04/2024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A258AF-E1EC-6449-ABDB-5177A49E0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3EB2DE-0C83-6A4D-6CD7-847114593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D045-485B-433D-8245-1FFEC1D09893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90398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D726D-2B0F-388B-56AE-9D8BD74A8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5A0FB2-A5A0-51D5-9E92-0461614FC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CB38BB-2F14-6F9F-016A-DE9C4EB4D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632C-2850-437F-90E9-639EC7131702}" type="datetimeFigureOut">
              <a:rPr lang="es-PY" smtClean="0"/>
              <a:t>16/04/2024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AAD486-935B-A51F-6355-BA195F2FE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4A4551-7B91-70D7-B0DC-88791321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D045-485B-433D-8245-1FFEC1D09893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16761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D74EE-F645-CF38-7D2A-E31FF9526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92960B-C552-6087-2E80-A3FF1367E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58C893-B052-DF69-CAA6-4FB1C8A96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E42AAE-564B-762C-67D5-365183E6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632C-2850-437F-90E9-639EC7131702}" type="datetimeFigureOut">
              <a:rPr lang="es-PY" smtClean="0"/>
              <a:t>16/04/2024</a:t>
            </a:fld>
            <a:endParaRPr lang="es-P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6364AD-6BC0-27F7-6063-424DDE8E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A62C8A-D7BC-BD7E-9B29-AACFD2FF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D045-485B-433D-8245-1FFEC1D09893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89828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D032A-9A5A-A59E-27B9-801B482C2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46F1E8-2702-425F-929E-2DE4D66F8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CF0AD8-4CFF-C1EE-98B9-773A39B3F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557762-D6C2-8658-969C-9D8202AF9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E0B44FE-6B3E-D58E-B72C-078E4D1DD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657C16C-C3EC-8F09-C2A7-523A1CA60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632C-2850-437F-90E9-639EC7131702}" type="datetimeFigureOut">
              <a:rPr lang="es-PY" smtClean="0"/>
              <a:t>16/04/2024</a:t>
            </a:fld>
            <a:endParaRPr lang="es-PY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4C38077-291B-2902-CB56-6AFBE7CBF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500851D-CEE1-8822-F300-7B9D72C06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D045-485B-433D-8245-1FFEC1D09893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1609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A89FCB-D483-3D95-3C3E-7FF066536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FFA3E81-94F4-0BDA-42FA-3252260E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632C-2850-437F-90E9-639EC7131702}" type="datetimeFigureOut">
              <a:rPr lang="es-PY" smtClean="0"/>
              <a:t>16/04/2024</a:t>
            </a:fld>
            <a:endParaRPr lang="es-PY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DDF673-6010-2D4F-EF7C-D9DC2E47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1B4CEBE-4AB7-BD31-6721-D4A4391A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D045-485B-433D-8245-1FFEC1D09893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428550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F79344B-8C81-975B-9ED9-0788A6A6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632C-2850-437F-90E9-639EC7131702}" type="datetimeFigureOut">
              <a:rPr lang="es-PY" smtClean="0"/>
              <a:t>16/04/2024</a:t>
            </a:fld>
            <a:endParaRPr lang="es-PY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F6A635-BBE8-E9A8-204B-50750E14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351F5F1-B205-A359-7B31-D0F633318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D045-485B-433D-8245-1FFEC1D09893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59588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80458-AA09-31CF-2E3F-E50C042B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B08A3C-9184-E6C5-EF05-629A98520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657AE7-C7D1-E62C-E60A-1AF8DEDAD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688443-3B51-B0CB-FCAB-EEFC2EBA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632C-2850-437F-90E9-639EC7131702}" type="datetimeFigureOut">
              <a:rPr lang="es-PY" smtClean="0"/>
              <a:t>16/04/2024</a:t>
            </a:fld>
            <a:endParaRPr lang="es-P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AED3FA-A7A1-949E-17B4-3719D521B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161234-C24D-5481-BA4E-EA3844FC4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D045-485B-433D-8245-1FFEC1D09893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51332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CB7DE-D81D-2905-D9D5-3AB47F84C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D5FAC4E-0C28-1580-93C5-4F8EF8C37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2058BE-7DB7-B33F-49AF-A21B03C56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59F5AD-ADEE-CC84-35C0-3466C194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632C-2850-437F-90E9-639EC7131702}" type="datetimeFigureOut">
              <a:rPr lang="es-PY" smtClean="0"/>
              <a:t>16/04/2024</a:t>
            </a:fld>
            <a:endParaRPr lang="es-P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A192FB-B549-EBE6-E401-B3709FCB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E69095-2607-42E7-028C-9E18D783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D045-485B-433D-8245-1FFEC1D09893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31988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C7D7F33-9D84-3EBE-A0B8-CF73AF8A0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A95C88-4E41-D456-A8ED-571581FF9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B92D97-28EC-61D1-1DE9-135791EA0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E632C-2850-437F-90E9-639EC7131702}" type="datetimeFigureOut">
              <a:rPr lang="es-PY" smtClean="0"/>
              <a:t>16/04/2024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C1FEFB-696F-2556-7150-113CD3A4C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9BAA8D-F5D5-2688-01F2-8C61B0453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FD045-485B-433D-8245-1FFEC1D09893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36687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BF4E6AF-4B1D-8641-07B6-FB84BFCD1685}"/>
              </a:ext>
            </a:extLst>
          </p:cNvPr>
          <p:cNvSpPr/>
          <p:nvPr/>
        </p:nvSpPr>
        <p:spPr>
          <a:xfrm>
            <a:off x="2791791" y="1570383"/>
            <a:ext cx="6608418" cy="37172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FD36B63-27C5-DB14-E2C9-061954C936EC}"/>
              </a:ext>
            </a:extLst>
          </p:cNvPr>
          <p:cNvSpPr/>
          <p:nvPr/>
        </p:nvSpPr>
        <p:spPr>
          <a:xfrm>
            <a:off x="2791791" y="1570383"/>
            <a:ext cx="6608418" cy="5234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sz="2400" dirty="0">
                <a:latin typeface="Gabriola" panose="04040605051002020D02" pitchFamily="82" charset="0"/>
              </a:rPr>
              <a:t>Personal Finance</a:t>
            </a:r>
            <a:endParaRPr lang="es-PY" dirty="0">
              <a:latin typeface="Gabriola" panose="04040605051002020D02" pitchFamily="82" charset="0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ABBB140-8FE5-A3E7-3E40-1777685977A4}"/>
              </a:ext>
            </a:extLst>
          </p:cNvPr>
          <p:cNvGrpSpPr/>
          <p:nvPr/>
        </p:nvGrpSpPr>
        <p:grpSpPr>
          <a:xfrm>
            <a:off x="4004088" y="2760737"/>
            <a:ext cx="1528418" cy="1336526"/>
            <a:chOff x="2896703" y="2774390"/>
            <a:chExt cx="1528418" cy="1336526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09978DB3-6F3A-44E0-24D9-B24D6C84A398}"/>
                </a:ext>
              </a:extLst>
            </p:cNvPr>
            <p:cNvSpPr/>
            <p:nvPr/>
          </p:nvSpPr>
          <p:spPr>
            <a:xfrm>
              <a:off x="3392559" y="2774390"/>
              <a:ext cx="503580" cy="5035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6" name="Diagrama de flujo: datos almacenados 5">
              <a:extLst>
                <a:ext uri="{FF2B5EF4-FFF2-40B4-BE49-F238E27FC236}">
                  <a16:creationId xmlns:a16="http://schemas.microsoft.com/office/drawing/2014/main" id="{F7905934-BDBE-164E-9AAF-60502FBA79F2}"/>
                </a:ext>
              </a:extLst>
            </p:cNvPr>
            <p:cNvSpPr/>
            <p:nvPr/>
          </p:nvSpPr>
          <p:spPr>
            <a:xfrm rot="5400000">
              <a:off x="3276599" y="3219707"/>
              <a:ext cx="768626" cy="735498"/>
            </a:xfrm>
            <a:prstGeom prst="flowChartOnlineStorag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2B21B1FE-5DA8-A74C-AE8A-591085A0E780}"/>
                </a:ext>
              </a:extLst>
            </p:cNvPr>
            <p:cNvSpPr/>
            <p:nvPr/>
          </p:nvSpPr>
          <p:spPr>
            <a:xfrm>
              <a:off x="2896703" y="3587456"/>
              <a:ext cx="1528418" cy="52346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Y" dirty="0"/>
                <a:t>Nuevo perfil</a:t>
              </a:r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69A32595-4C2E-A8C5-19EC-8BD9CC6FC182}"/>
              </a:ext>
            </a:extLst>
          </p:cNvPr>
          <p:cNvGrpSpPr/>
          <p:nvPr/>
        </p:nvGrpSpPr>
        <p:grpSpPr>
          <a:xfrm>
            <a:off x="6659493" y="2877179"/>
            <a:ext cx="1528418" cy="1220084"/>
            <a:chOff x="6767445" y="2890832"/>
            <a:chExt cx="1528418" cy="1220084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797A9F86-60FE-F94E-0563-F7F6A0BC10AA}"/>
                </a:ext>
              </a:extLst>
            </p:cNvPr>
            <p:cNvSpPr/>
            <p:nvPr/>
          </p:nvSpPr>
          <p:spPr>
            <a:xfrm>
              <a:off x="6952974" y="2973345"/>
              <a:ext cx="986637" cy="6861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7" name="Diagrama de flujo: datos 6">
              <a:extLst>
                <a:ext uri="{FF2B5EF4-FFF2-40B4-BE49-F238E27FC236}">
                  <a16:creationId xmlns:a16="http://schemas.microsoft.com/office/drawing/2014/main" id="{288580C2-08B9-1C8B-1171-52E99E52EC0B}"/>
                </a:ext>
              </a:extLst>
            </p:cNvPr>
            <p:cNvSpPr/>
            <p:nvPr/>
          </p:nvSpPr>
          <p:spPr>
            <a:xfrm>
              <a:off x="6952974" y="3154323"/>
              <a:ext cx="1236872" cy="502698"/>
            </a:xfrm>
            <a:prstGeom prst="flowChartInputOutpu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94E750D6-6B9B-F183-878C-86975475AA92}"/>
                </a:ext>
              </a:extLst>
            </p:cNvPr>
            <p:cNvSpPr/>
            <p:nvPr/>
          </p:nvSpPr>
          <p:spPr>
            <a:xfrm>
              <a:off x="6952975" y="2890832"/>
              <a:ext cx="407522" cy="82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7858F86C-BCAE-A690-32BF-4417B38A8267}"/>
                </a:ext>
              </a:extLst>
            </p:cNvPr>
            <p:cNvSpPr/>
            <p:nvPr/>
          </p:nvSpPr>
          <p:spPr>
            <a:xfrm>
              <a:off x="6767445" y="3587456"/>
              <a:ext cx="1528418" cy="52346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Y" dirty="0"/>
                <a:t>Abrir archivo</a:t>
              </a:r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A736289E-C22B-A2A5-5924-D611DC6A5D00}"/>
              </a:ext>
            </a:extLst>
          </p:cNvPr>
          <p:cNvGrpSpPr/>
          <p:nvPr/>
        </p:nvGrpSpPr>
        <p:grpSpPr>
          <a:xfrm>
            <a:off x="9056548" y="4938871"/>
            <a:ext cx="307802" cy="307802"/>
            <a:chOff x="1494965" y="2458181"/>
            <a:chExt cx="1459634" cy="1459634"/>
          </a:xfrm>
          <a:solidFill>
            <a:schemeClr val="tx2">
              <a:lumMod val="75000"/>
            </a:schemeClr>
          </a:solidFill>
        </p:grpSpPr>
        <p:sp>
          <p:nvSpPr>
            <p:cNvPr id="13" name="Círculo: vacío 12">
              <a:extLst>
                <a:ext uri="{FF2B5EF4-FFF2-40B4-BE49-F238E27FC236}">
                  <a16:creationId xmlns:a16="http://schemas.microsoft.com/office/drawing/2014/main" id="{C20DB648-B32E-2ABC-510D-548C45E75DDE}"/>
                </a:ext>
              </a:extLst>
            </p:cNvPr>
            <p:cNvSpPr/>
            <p:nvPr/>
          </p:nvSpPr>
          <p:spPr>
            <a:xfrm>
              <a:off x="1617436" y="2572780"/>
              <a:ext cx="1214562" cy="121456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>
                <a:solidFill>
                  <a:schemeClr val="tx1"/>
                </a:solidFill>
              </a:endParaRPr>
            </a:p>
          </p:txBody>
        </p:sp>
        <p:sp>
          <p:nvSpPr>
            <p:cNvPr id="15" name="Trapecio 14">
              <a:extLst>
                <a:ext uri="{FF2B5EF4-FFF2-40B4-BE49-F238E27FC236}">
                  <a16:creationId xmlns:a16="http://schemas.microsoft.com/office/drawing/2014/main" id="{0024D43E-7D9F-656B-9C51-7029B81ADE11}"/>
                </a:ext>
              </a:extLst>
            </p:cNvPr>
            <p:cNvSpPr/>
            <p:nvPr/>
          </p:nvSpPr>
          <p:spPr>
            <a:xfrm>
              <a:off x="2088242" y="2458181"/>
              <a:ext cx="272950" cy="27867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6" name="Trapecio 15">
              <a:extLst>
                <a:ext uri="{FF2B5EF4-FFF2-40B4-BE49-F238E27FC236}">
                  <a16:creationId xmlns:a16="http://schemas.microsoft.com/office/drawing/2014/main" id="{15C4BE7C-FA51-3F5A-6A43-12F7624C5ACC}"/>
                </a:ext>
              </a:extLst>
            </p:cNvPr>
            <p:cNvSpPr/>
            <p:nvPr/>
          </p:nvSpPr>
          <p:spPr>
            <a:xfrm rot="10800000">
              <a:off x="2088374" y="3639143"/>
              <a:ext cx="272950" cy="27867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9" name="Trapecio 18">
              <a:extLst>
                <a:ext uri="{FF2B5EF4-FFF2-40B4-BE49-F238E27FC236}">
                  <a16:creationId xmlns:a16="http://schemas.microsoft.com/office/drawing/2014/main" id="{8A372C13-F138-40F0-DAAC-913369116A97}"/>
                </a:ext>
              </a:extLst>
            </p:cNvPr>
            <p:cNvSpPr/>
            <p:nvPr/>
          </p:nvSpPr>
          <p:spPr>
            <a:xfrm rot="5400000">
              <a:off x="2678788" y="3050088"/>
              <a:ext cx="272950" cy="27867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20" name="Trapecio 19">
              <a:extLst>
                <a:ext uri="{FF2B5EF4-FFF2-40B4-BE49-F238E27FC236}">
                  <a16:creationId xmlns:a16="http://schemas.microsoft.com/office/drawing/2014/main" id="{7114EB74-119D-72BF-26E1-62AF98D6123B}"/>
                </a:ext>
              </a:extLst>
            </p:cNvPr>
            <p:cNvSpPr/>
            <p:nvPr/>
          </p:nvSpPr>
          <p:spPr>
            <a:xfrm rot="16200000">
              <a:off x="1497826" y="3050220"/>
              <a:ext cx="272950" cy="27867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22" name="Trapecio 21">
              <a:extLst>
                <a:ext uri="{FF2B5EF4-FFF2-40B4-BE49-F238E27FC236}">
                  <a16:creationId xmlns:a16="http://schemas.microsoft.com/office/drawing/2014/main" id="{DDD7B9E0-49A7-CBF0-F3B6-4BD9A87D3070}"/>
                </a:ext>
              </a:extLst>
            </p:cNvPr>
            <p:cNvSpPr/>
            <p:nvPr/>
          </p:nvSpPr>
          <p:spPr>
            <a:xfrm rot="2688863">
              <a:off x="2516525" y="2619325"/>
              <a:ext cx="272950" cy="27867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23" name="Trapecio 22">
              <a:extLst>
                <a:ext uri="{FF2B5EF4-FFF2-40B4-BE49-F238E27FC236}">
                  <a16:creationId xmlns:a16="http://schemas.microsoft.com/office/drawing/2014/main" id="{E81A8CD2-4E51-4CC4-DBFE-AE6FD7615562}"/>
                </a:ext>
              </a:extLst>
            </p:cNvPr>
            <p:cNvSpPr/>
            <p:nvPr/>
          </p:nvSpPr>
          <p:spPr>
            <a:xfrm rot="13488863">
              <a:off x="1660089" y="3480983"/>
              <a:ext cx="272950" cy="27867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25" name="Trapecio 24">
              <a:extLst>
                <a:ext uri="{FF2B5EF4-FFF2-40B4-BE49-F238E27FC236}">
                  <a16:creationId xmlns:a16="http://schemas.microsoft.com/office/drawing/2014/main" id="{E5EF25C6-F6EB-2ED4-0F57-3B779389E849}"/>
                </a:ext>
              </a:extLst>
            </p:cNvPr>
            <p:cNvSpPr/>
            <p:nvPr/>
          </p:nvSpPr>
          <p:spPr>
            <a:xfrm rot="8169231">
              <a:off x="2509976" y="3487379"/>
              <a:ext cx="272950" cy="27867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26" name="Trapecio 25">
              <a:extLst>
                <a:ext uri="{FF2B5EF4-FFF2-40B4-BE49-F238E27FC236}">
                  <a16:creationId xmlns:a16="http://schemas.microsoft.com/office/drawing/2014/main" id="{25E58531-9E41-06AA-795A-06BB76CA04C5}"/>
                </a:ext>
              </a:extLst>
            </p:cNvPr>
            <p:cNvSpPr/>
            <p:nvPr/>
          </p:nvSpPr>
          <p:spPr>
            <a:xfrm rot="18969231">
              <a:off x="1666638" y="2612927"/>
              <a:ext cx="272950" cy="27867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</p:grpSp>
    </p:spTree>
    <p:extLst>
      <p:ext uri="{BB962C8B-B14F-4D97-AF65-F5344CB8AC3E}">
        <p14:creationId xmlns:p14="http://schemas.microsoft.com/office/powerpoint/2010/main" val="234764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BF4E6AF-4B1D-8641-07B6-FB84BFCD1685}"/>
              </a:ext>
            </a:extLst>
          </p:cNvPr>
          <p:cNvSpPr/>
          <p:nvPr/>
        </p:nvSpPr>
        <p:spPr>
          <a:xfrm>
            <a:off x="2791791" y="1570383"/>
            <a:ext cx="6608418" cy="37172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FD36B63-27C5-DB14-E2C9-061954C936EC}"/>
              </a:ext>
            </a:extLst>
          </p:cNvPr>
          <p:cNvSpPr/>
          <p:nvPr/>
        </p:nvSpPr>
        <p:spPr>
          <a:xfrm>
            <a:off x="2791791" y="1570383"/>
            <a:ext cx="6608418" cy="5234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briola" panose="04040605051002020D02" pitchFamily="82" charset="0"/>
                <a:ea typeface="+mn-ea"/>
                <a:cs typeface="+mn-cs"/>
              </a:rPr>
              <a:t>Personal Finance</a:t>
            </a:r>
            <a:endParaRPr kumimoji="0" lang="es-PY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briola" panose="04040605051002020D02" pitchFamily="82" charset="0"/>
              <a:ea typeface="+mn-ea"/>
              <a:cs typeface="+mn-cs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ABBB140-8FE5-A3E7-3E40-1777685977A4}"/>
              </a:ext>
            </a:extLst>
          </p:cNvPr>
          <p:cNvGrpSpPr/>
          <p:nvPr/>
        </p:nvGrpSpPr>
        <p:grpSpPr>
          <a:xfrm>
            <a:off x="3063184" y="2760737"/>
            <a:ext cx="1528418" cy="1336526"/>
            <a:chOff x="2896703" y="2774390"/>
            <a:chExt cx="1528418" cy="1336526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09978DB3-6F3A-44E0-24D9-B24D6C84A398}"/>
                </a:ext>
              </a:extLst>
            </p:cNvPr>
            <p:cNvSpPr/>
            <p:nvPr/>
          </p:nvSpPr>
          <p:spPr>
            <a:xfrm>
              <a:off x="3392559" y="2774390"/>
              <a:ext cx="503580" cy="5035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Y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Diagrama de flujo: datos almacenados 5">
              <a:extLst>
                <a:ext uri="{FF2B5EF4-FFF2-40B4-BE49-F238E27FC236}">
                  <a16:creationId xmlns:a16="http://schemas.microsoft.com/office/drawing/2014/main" id="{F7905934-BDBE-164E-9AAF-60502FBA79F2}"/>
                </a:ext>
              </a:extLst>
            </p:cNvPr>
            <p:cNvSpPr/>
            <p:nvPr/>
          </p:nvSpPr>
          <p:spPr>
            <a:xfrm rot="5400000">
              <a:off x="3276599" y="3219707"/>
              <a:ext cx="768626" cy="735498"/>
            </a:xfrm>
            <a:prstGeom prst="flowChartOnlineStorag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Y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2B21B1FE-5DA8-A74C-AE8A-591085A0E780}"/>
                </a:ext>
              </a:extLst>
            </p:cNvPr>
            <p:cNvSpPr/>
            <p:nvPr/>
          </p:nvSpPr>
          <p:spPr>
            <a:xfrm>
              <a:off x="2896703" y="3587456"/>
              <a:ext cx="1528418" cy="52346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Y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Nuevo perfil</a:t>
              </a:r>
            </a:p>
          </p:txBody>
        </p:sp>
      </p:grp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9BE1F1D-64F8-5CA9-321B-CE0DB477312D}"/>
              </a:ext>
            </a:extLst>
          </p:cNvPr>
          <p:cNvSpPr/>
          <p:nvPr/>
        </p:nvSpPr>
        <p:spPr>
          <a:xfrm>
            <a:off x="5287617" y="2760737"/>
            <a:ext cx="3578087" cy="17715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1680631-7274-4DA4-2359-822667D15017}"/>
              </a:ext>
            </a:extLst>
          </p:cNvPr>
          <p:cNvSpPr txBox="1"/>
          <p:nvPr/>
        </p:nvSpPr>
        <p:spPr>
          <a:xfrm>
            <a:off x="5287617" y="2902226"/>
            <a:ext cx="980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briola" panose="04040605051002020D02" pitchFamily="82" charset="0"/>
              </a:rPr>
              <a:t>Nombre</a:t>
            </a:r>
            <a:endParaRPr lang="es-PY" sz="1400" b="1" dirty="0">
              <a:solidFill>
                <a:schemeClr val="tx1">
                  <a:lumMod val="50000"/>
                  <a:lumOff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044F1C1-3B5F-D793-FDD0-EC72A36CCD73}"/>
              </a:ext>
            </a:extLst>
          </p:cNvPr>
          <p:cNvSpPr txBox="1"/>
          <p:nvPr/>
        </p:nvSpPr>
        <p:spPr>
          <a:xfrm>
            <a:off x="5287616" y="3473442"/>
            <a:ext cx="1403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briola" panose="04040605051002020D02" pitchFamily="82" charset="0"/>
              </a:rPr>
              <a:t>Ubicación</a:t>
            </a:r>
            <a:endParaRPr lang="es-PY" sz="1400" b="1" dirty="0">
              <a:solidFill>
                <a:schemeClr val="tx1">
                  <a:lumMod val="50000"/>
                  <a:lumOff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B88BC93-E047-836E-6FC3-768B68992A8A}"/>
              </a:ext>
            </a:extLst>
          </p:cNvPr>
          <p:cNvSpPr/>
          <p:nvPr/>
        </p:nvSpPr>
        <p:spPr>
          <a:xfrm>
            <a:off x="6377912" y="4082677"/>
            <a:ext cx="913020" cy="32002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Y" sz="2000" dirty="0">
                <a:solidFill>
                  <a:schemeClr val="bg1"/>
                </a:solidFill>
                <a:latin typeface="Gabriola" panose="04040605051002020D02" pitchFamily="82" charset="0"/>
              </a:rPr>
              <a:t>Crear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9A43667-B181-8FE9-FC29-43119C8FEEC1}"/>
              </a:ext>
            </a:extLst>
          </p:cNvPr>
          <p:cNvSpPr/>
          <p:nvPr/>
        </p:nvSpPr>
        <p:spPr>
          <a:xfrm>
            <a:off x="6380091" y="2958022"/>
            <a:ext cx="2226365" cy="288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70CD4F4-779D-498A-F71F-AE4BEA247654}"/>
              </a:ext>
            </a:extLst>
          </p:cNvPr>
          <p:cNvSpPr/>
          <p:nvPr/>
        </p:nvSpPr>
        <p:spPr>
          <a:xfrm>
            <a:off x="6374295" y="3573803"/>
            <a:ext cx="1771485" cy="288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16F4A7A-9844-A400-F7BC-02A15F8CCA78}"/>
              </a:ext>
            </a:extLst>
          </p:cNvPr>
          <p:cNvGrpSpPr/>
          <p:nvPr/>
        </p:nvGrpSpPr>
        <p:grpSpPr>
          <a:xfrm>
            <a:off x="8215703" y="3611504"/>
            <a:ext cx="394658" cy="245252"/>
            <a:chOff x="6952974" y="2890832"/>
            <a:chExt cx="1236872" cy="76862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7056790C-D2D1-D0C4-FE75-5CA998B12FAC}"/>
                </a:ext>
              </a:extLst>
            </p:cNvPr>
            <p:cNvSpPr/>
            <p:nvPr/>
          </p:nvSpPr>
          <p:spPr>
            <a:xfrm>
              <a:off x="6952974" y="2973345"/>
              <a:ext cx="986637" cy="68611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9" name="Diagrama de flujo: datos 18">
              <a:extLst>
                <a:ext uri="{FF2B5EF4-FFF2-40B4-BE49-F238E27FC236}">
                  <a16:creationId xmlns:a16="http://schemas.microsoft.com/office/drawing/2014/main" id="{4B70B21B-9C06-B3B8-BC34-DF04CA569BE2}"/>
                </a:ext>
              </a:extLst>
            </p:cNvPr>
            <p:cNvSpPr/>
            <p:nvPr/>
          </p:nvSpPr>
          <p:spPr>
            <a:xfrm>
              <a:off x="6952974" y="3154323"/>
              <a:ext cx="1236872" cy="502698"/>
            </a:xfrm>
            <a:prstGeom prst="flowChartInputOutpu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FB2418D-A48D-6F10-DE89-B8D6F80A5A73}"/>
                </a:ext>
              </a:extLst>
            </p:cNvPr>
            <p:cNvSpPr/>
            <p:nvPr/>
          </p:nvSpPr>
          <p:spPr>
            <a:xfrm>
              <a:off x="6952975" y="2890832"/>
              <a:ext cx="407522" cy="8251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</p:grpSp>
    </p:spTree>
    <p:extLst>
      <p:ext uri="{BB962C8B-B14F-4D97-AF65-F5344CB8AC3E}">
        <p14:creationId xmlns:p14="http://schemas.microsoft.com/office/powerpoint/2010/main" val="53008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BF4E6AF-4B1D-8641-07B6-FB84BFCD1685}"/>
              </a:ext>
            </a:extLst>
          </p:cNvPr>
          <p:cNvSpPr/>
          <p:nvPr/>
        </p:nvSpPr>
        <p:spPr>
          <a:xfrm>
            <a:off x="2791791" y="1570383"/>
            <a:ext cx="6608418" cy="37172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FD36B63-27C5-DB14-E2C9-061954C936EC}"/>
              </a:ext>
            </a:extLst>
          </p:cNvPr>
          <p:cNvSpPr/>
          <p:nvPr/>
        </p:nvSpPr>
        <p:spPr>
          <a:xfrm>
            <a:off x="2791791" y="1570383"/>
            <a:ext cx="6608418" cy="5234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briola" panose="04040605051002020D02" pitchFamily="82" charset="0"/>
                <a:ea typeface="+mn-ea"/>
                <a:cs typeface="+mn-cs"/>
              </a:rPr>
              <a:t>Usuario</a:t>
            </a:r>
            <a:endParaRPr kumimoji="0" lang="es-PY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0D9B12C-BF7B-2735-8163-2FE31F84C80E}"/>
              </a:ext>
            </a:extLst>
          </p:cNvPr>
          <p:cNvSpPr/>
          <p:nvPr/>
        </p:nvSpPr>
        <p:spPr>
          <a:xfrm>
            <a:off x="3048000" y="2591690"/>
            <a:ext cx="1603513" cy="24317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Y" sz="1600" dirty="0"/>
              <a:t>Ahorro 1 --------&gt;</a:t>
            </a:r>
          </a:p>
          <a:p>
            <a:r>
              <a:rPr lang="es-PY" sz="1600" dirty="0"/>
              <a:t>Ahorro 2</a:t>
            </a:r>
          </a:p>
          <a:p>
            <a:r>
              <a:rPr lang="es-PY" sz="1600" dirty="0"/>
              <a:t>Ahorro 3</a:t>
            </a:r>
          </a:p>
          <a:p>
            <a:r>
              <a:rPr lang="es-PY" sz="1600" dirty="0"/>
              <a:t>Viaje a Bariloche</a:t>
            </a:r>
          </a:p>
          <a:p>
            <a:r>
              <a:rPr lang="es-PY" sz="1600" dirty="0"/>
              <a:t>Concierto de Cuarteto de Nos</a:t>
            </a:r>
          </a:p>
          <a:p>
            <a:r>
              <a:rPr lang="es-PY" sz="1600" dirty="0"/>
              <a:t>Viaje de fin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402910D-6A05-21B7-52C1-DA8C5F5C0017}"/>
              </a:ext>
            </a:extLst>
          </p:cNvPr>
          <p:cNvSpPr/>
          <p:nvPr/>
        </p:nvSpPr>
        <p:spPr>
          <a:xfrm>
            <a:off x="4651513" y="2591690"/>
            <a:ext cx="1278934" cy="24317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Y" sz="1600" dirty="0">
                <a:solidFill>
                  <a:schemeClr val="bg1"/>
                </a:solidFill>
              </a:rPr>
              <a:t>20%</a:t>
            </a:r>
          </a:p>
          <a:p>
            <a:r>
              <a:rPr lang="es-PY" sz="1600" dirty="0">
                <a:solidFill>
                  <a:schemeClr val="bg1"/>
                </a:solidFill>
              </a:rPr>
              <a:t>12%</a:t>
            </a:r>
          </a:p>
          <a:p>
            <a:r>
              <a:rPr lang="es-PY" sz="1600" dirty="0">
                <a:solidFill>
                  <a:schemeClr val="bg1"/>
                </a:solidFill>
              </a:rPr>
              <a:t>13%</a:t>
            </a:r>
          </a:p>
          <a:p>
            <a:r>
              <a:rPr lang="es-PY" sz="1600" dirty="0">
                <a:solidFill>
                  <a:schemeClr val="bg1"/>
                </a:solidFill>
              </a:rPr>
              <a:t>5%</a:t>
            </a:r>
          </a:p>
          <a:p>
            <a:r>
              <a:rPr lang="es-PY" sz="1600" dirty="0">
                <a:solidFill>
                  <a:schemeClr val="bg1"/>
                </a:solidFill>
              </a:rPr>
              <a:t>25%</a:t>
            </a:r>
          </a:p>
          <a:p>
            <a:endParaRPr lang="es-PY" sz="1600" dirty="0">
              <a:solidFill>
                <a:schemeClr val="bg1"/>
              </a:solidFill>
            </a:endParaRPr>
          </a:p>
          <a:p>
            <a:r>
              <a:rPr lang="es-PY" sz="1600" dirty="0">
                <a:solidFill>
                  <a:schemeClr val="bg1"/>
                </a:solidFill>
              </a:rPr>
              <a:t>20%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AE803DA8-2612-68EA-218E-CEB0BBED9171}"/>
              </a:ext>
            </a:extLst>
          </p:cNvPr>
          <p:cNvSpPr/>
          <p:nvPr/>
        </p:nvSpPr>
        <p:spPr>
          <a:xfrm>
            <a:off x="5797925" y="2591690"/>
            <a:ext cx="132522" cy="10966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23" name="Botón de acción: ir hacia delante o siguiente 2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604A5CA-BBE5-E38F-FF8E-88ADE6714321}"/>
              </a:ext>
            </a:extLst>
          </p:cNvPr>
          <p:cNvSpPr/>
          <p:nvPr/>
        </p:nvSpPr>
        <p:spPr>
          <a:xfrm rot="16200000">
            <a:off x="5797925" y="2591690"/>
            <a:ext cx="132522" cy="132522"/>
          </a:xfrm>
          <a:prstGeom prst="actionButtonForwardNex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24" name="Botón de acción: ir hacia delante o siguiente 2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86A9460-25C9-D0BA-BD73-A486EBD99313}"/>
              </a:ext>
            </a:extLst>
          </p:cNvPr>
          <p:cNvSpPr/>
          <p:nvPr/>
        </p:nvSpPr>
        <p:spPr>
          <a:xfrm rot="5400000">
            <a:off x="5797925" y="4890943"/>
            <a:ext cx="132522" cy="132522"/>
          </a:xfrm>
          <a:prstGeom prst="actionButtonForwardNex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BB1B574-5115-F938-3879-22D69381C9E9}"/>
              </a:ext>
            </a:extLst>
          </p:cNvPr>
          <p:cNvSpPr/>
          <p:nvPr/>
        </p:nvSpPr>
        <p:spPr>
          <a:xfrm>
            <a:off x="3047999" y="2332383"/>
            <a:ext cx="2882447" cy="25930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Y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Ahorro                Porcentaje %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659E4A0B-951A-1E4F-A8D6-105AD8353921}"/>
              </a:ext>
            </a:extLst>
          </p:cNvPr>
          <p:cNvSpPr/>
          <p:nvPr/>
        </p:nvSpPr>
        <p:spPr>
          <a:xfrm>
            <a:off x="6096000" y="2591687"/>
            <a:ext cx="3048001" cy="12389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E055B099-DBE2-EA51-7A6C-300EF2EF0B5D}"/>
              </a:ext>
            </a:extLst>
          </p:cNvPr>
          <p:cNvSpPr/>
          <p:nvPr/>
        </p:nvSpPr>
        <p:spPr>
          <a:xfrm>
            <a:off x="6096000" y="2332382"/>
            <a:ext cx="3048001" cy="25930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Gastos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EFBDE2B9-4E5B-9EB0-3F71-6392C068605D}"/>
              </a:ext>
            </a:extLst>
          </p:cNvPr>
          <p:cNvSpPr/>
          <p:nvPr/>
        </p:nvSpPr>
        <p:spPr>
          <a:xfrm>
            <a:off x="6096001" y="3941772"/>
            <a:ext cx="2226365" cy="288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Gasto superficial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7826A447-050A-1BB5-EB33-F6D67586C2DB}"/>
              </a:ext>
            </a:extLst>
          </p:cNvPr>
          <p:cNvSpPr/>
          <p:nvPr/>
        </p:nvSpPr>
        <p:spPr>
          <a:xfrm>
            <a:off x="6098766" y="4335413"/>
            <a:ext cx="2226365" cy="288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monto…</a:t>
            </a:r>
          </a:p>
        </p:txBody>
      </p:sp>
      <p:sp>
        <p:nvSpPr>
          <p:cNvPr id="34" name="Botón de acción: ir hacia delante o siguiente 3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7F0541C-CA25-416F-F56D-04B7C231EDA5}"/>
              </a:ext>
            </a:extLst>
          </p:cNvPr>
          <p:cNvSpPr/>
          <p:nvPr/>
        </p:nvSpPr>
        <p:spPr>
          <a:xfrm rot="5400000">
            <a:off x="8035167" y="3943049"/>
            <a:ext cx="287198" cy="287198"/>
          </a:xfrm>
          <a:prstGeom prst="actionButtonForwardNex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0C47A225-D124-FC54-5514-16B4E507DA3B}"/>
              </a:ext>
            </a:extLst>
          </p:cNvPr>
          <p:cNvSpPr/>
          <p:nvPr/>
        </p:nvSpPr>
        <p:spPr>
          <a:xfrm>
            <a:off x="8433326" y="3941773"/>
            <a:ext cx="710675" cy="108169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dirty="0">
                <a:solidFill>
                  <a:schemeClr val="bg1"/>
                </a:solidFill>
              </a:rPr>
              <a:t>&gt;&gt;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762B3BF-0D15-1327-EF2E-6EA26B04E6D3}"/>
              </a:ext>
            </a:extLst>
          </p:cNvPr>
          <p:cNvSpPr/>
          <p:nvPr/>
        </p:nvSpPr>
        <p:spPr>
          <a:xfrm>
            <a:off x="6096000" y="4734990"/>
            <a:ext cx="2226365" cy="288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comentario…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9AF6105-6A9D-02C6-53C9-F448FE58F04D}"/>
              </a:ext>
            </a:extLst>
          </p:cNvPr>
          <p:cNvSpPr txBox="1"/>
          <p:nvPr/>
        </p:nvSpPr>
        <p:spPr>
          <a:xfrm>
            <a:off x="545911" y="477671"/>
            <a:ext cx="124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Prototipo 1</a:t>
            </a:r>
          </a:p>
        </p:txBody>
      </p:sp>
    </p:spTree>
    <p:extLst>
      <p:ext uri="{BB962C8B-B14F-4D97-AF65-F5344CB8AC3E}">
        <p14:creationId xmlns:p14="http://schemas.microsoft.com/office/powerpoint/2010/main" val="367787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BF4E6AF-4B1D-8641-07B6-FB84BFCD1685}"/>
              </a:ext>
            </a:extLst>
          </p:cNvPr>
          <p:cNvSpPr/>
          <p:nvPr/>
        </p:nvSpPr>
        <p:spPr>
          <a:xfrm>
            <a:off x="2791791" y="1570383"/>
            <a:ext cx="6608418" cy="37172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FD36B63-27C5-DB14-E2C9-061954C936EC}"/>
              </a:ext>
            </a:extLst>
          </p:cNvPr>
          <p:cNvSpPr/>
          <p:nvPr/>
        </p:nvSpPr>
        <p:spPr>
          <a:xfrm>
            <a:off x="2791791" y="1570383"/>
            <a:ext cx="6608418" cy="5234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briola" panose="04040605051002020D02" pitchFamily="82" charset="0"/>
                <a:ea typeface="+mn-ea"/>
                <a:cs typeface="+mn-cs"/>
              </a:rPr>
              <a:t>Usuario</a:t>
            </a:r>
            <a:endParaRPr kumimoji="0" lang="es-PY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0D9B12C-BF7B-2735-8163-2FE31F84C80E}"/>
              </a:ext>
            </a:extLst>
          </p:cNvPr>
          <p:cNvSpPr/>
          <p:nvPr/>
        </p:nvSpPr>
        <p:spPr>
          <a:xfrm>
            <a:off x="3048000" y="2591690"/>
            <a:ext cx="2882446" cy="243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Ahorro 1 (25%)</a:t>
            </a:r>
          </a:p>
          <a:p>
            <a:r>
              <a:rPr kumimoji="0" lang="es-PY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Ahorro 2 (18%)</a:t>
            </a:r>
          </a:p>
          <a:p>
            <a:r>
              <a:rPr kumimoji="0" lang="es-PY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Ahorro 3 (17%)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Viaje a Bariloche (16%)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Concierto de Cuarteto de Nos (14%)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Viaje de fin (9%)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Y" sz="1100" dirty="0">
                <a:solidFill>
                  <a:schemeClr val="tx1"/>
                </a:solidFill>
                <a:latin typeface="Calibri" panose="020F0502020204030204"/>
              </a:rPr>
              <a:t>Auto Nuevo (1%)</a:t>
            </a:r>
            <a:endParaRPr kumimoji="0" lang="es-PY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AE803DA8-2612-68EA-218E-CEB0BBED9171}"/>
              </a:ext>
            </a:extLst>
          </p:cNvPr>
          <p:cNvSpPr/>
          <p:nvPr/>
        </p:nvSpPr>
        <p:spPr>
          <a:xfrm>
            <a:off x="5797925" y="2591690"/>
            <a:ext cx="132522" cy="10966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Botón de acción: ir hacia delante o siguiente 2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604A5CA-BBE5-E38F-FF8E-88ADE6714321}"/>
              </a:ext>
            </a:extLst>
          </p:cNvPr>
          <p:cNvSpPr/>
          <p:nvPr/>
        </p:nvSpPr>
        <p:spPr>
          <a:xfrm rot="16200000">
            <a:off x="5797925" y="2591690"/>
            <a:ext cx="132522" cy="132522"/>
          </a:xfrm>
          <a:prstGeom prst="actionButtonForwardNex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Botón de acción: ir hacia delante o siguiente 2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86A9460-25C9-D0BA-BD73-A486EBD99313}"/>
              </a:ext>
            </a:extLst>
          </p:cNvPr>
          <p:cNvSpPr/>
          <p:nvPr/>
        </p:nvSpPr>
        <p:spPr>
          <a:xfrm rot="5400000">
            <a:off x="5797925" y="4890943"/>
            <a:ext cx="132522" cy="132522"/>
          </a:xfrm>
          <a:prstGeom prst="actionButtonForwardNex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BB1B574-5115-F938-3879-22D69381C9E9}"/>
              </a:ext>
            </a:extLst>
          </p:cNvPr>
          <p:cNvSpPr/>
          <p:nvPr/>
        </p:nvSpPr>
        <p:spPr>
          <a:xfrm>
            <a:off x="3047999" y="2332383"/>
            <a:ext cx="2882447" cy="25930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Ahorro (%)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659E4A0B-951A-1E4F-A8D6-105AD8353921}"/>
              </a:ext>
            </a:extLst>
          </p:cNvPr>
          <p:cNvSpPr/>
          <p:nvPr/>
        </p:nvSpPr>
        <p:spPr>
          <a:xfrm>
            <a:off x="6096000" y="2591687"/>
            <a:ext cx="3048001" cy="12389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Y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E055B099-DBE2-EA51-7A6C-300EF2EF0B5D}"/>
              </a:ext>
            </a:extLst>
          </p:cNvPr>
          <p:cNvSpPr/>
          <p:nvPr/>
        </p:nvSpPr>
        <p:spPr>
          <a:xfrm>
            <a:off x="6096000" y="2332382"/>
            <a:ext cx="3048001" cy="25930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Gastos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EFBDE2B9-4E5B-9EB0-3F71-6392C068605D}"/>
              </a:ext>
            </a:extLst>
          </p:cNvPr>
          <p:cNvSpPr/>
          <p:nvPr/>
        </p:nvSpPr>
        <p:spPr>
          <a:xfrm>
            <a:off x="6096001" y="3941772"/>
            <a:ext cx="2226365" cy="288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Gasto superficial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7826A447-050A-1BB5-EB33-F6D67586C2DB}"/>
              </a:ext>
            </a:extLst>
          </p:cNvPr>
          <p:cNvSpPr/>
          <p:nvPr/>
        </p:nvSpPr>
        <p:spPr>
          <a:xfrm>
            <a:off x="6098766" y="4335413"/>
            <a:ext cx="2226365" cy="288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monto…</a:t>
            </a:r>
          </a:p>
        </p:txBody>
      </p:sp>
      <p:sp>
        <p:nvSpPr>
          <p:cNvPr id="34" name="Botón de acción: ir hacia delante o siguiente 3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7F0541C-CA25-416F-F56D-04B7C231EDA5}"/>
              </a:ext>
            </a:extLst>
          </p:cNvPr>
          <p:cNvSpPr/>
          <p:nvPr/>
        </p:nvSpPr>
        <p:spPr>
          <a:xfrm rot="5400000">
            <a:off x="8035167" y="3943049"/>
            <a:ext cx="287198" cy="287198"/>
          </a:xfrm>
          <a:prstGeom prst="actionButtonForwardNex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0C47A225-D124-FC54-5514-16B4E507DA3B}"/>
              </a:ext>
            </a:extLst>
          </p:cNvPr>
          <p:cNvSpPr/>
          <p:nvPr/>
        </p:nvSpPr>
        <p:spPr>
          <a:xfrm>
            <a:off x="8433326" y="3941773"/>
            <a:ext cx="710675" cy="108169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762B3BF-0D15-1327-EF2E-6EA26B04E6D3}"/>
              </a:ext>
            </a:extLst>
          </p:cNvPr>
          <p:cNvSpPr/>
          <p:nvPr/>
        </p:nvSpPr>
        <p:spPr>
          <a:xfrm>
            <a:off x="6096000" y="4734990"/>
            <a:ext cx="2226365" cy="288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comentario…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9AF6105-6A9D-02C6-53C9-F448FE58F04D}"/>
              </a:ext>
            </a:extLst>
          </p:cNvPr>
          <p:cNvSpPr txBox="1"/>
          <p:nvPr/>
        </p:nvSpPr>
        <p:spPr>
          <a:xfrm>
            <a:off x="545911" y="477671"/>
            <a:ext cx="124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Prototipo 2</a:t>
            </a:r>
          </a:p>
        </p:txBody>
      </p:sp>
    </p:spTree>
    <p:extLst>
      <p:ext uri="{BB962C8B-B14F-4D97-AF65-F5344CB8AC3E}">
        <p14:creationId xmlns:p14="http://schemas.microsoft.com/office/powerpoint/2010/main" val="813610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BF4E6AF-4B1D-8641-07B6-FB84BFCD1685}"/>
              </a:ext>
            </a:extLst>
          </p:cNvPr>
          <p:cNvSpPr/>
          <p:nvPr/>
        </p:nvSpPr>
        <p:spPr>
          <a:xfrm>
            <a:off x="2791791" y="1570383"/>
            <a:ext cx="6608418" cy="37172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FD36B63-27C5-DB14-E2C9-061954C936EC}"/>
              </a:ext>
            </a:extLst>
          </p:cNvPr>
          <p:cNvSpPr/>
          <p:nvPr/>
        </p:nvSpPr>
        <p:spPr>
          <a:xfrm>
            <a:off x="2791791" y="1570383"/>
            <a:ext cx="6608418" cy="5234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briola" panose="04040605051002020D02" pitchFamily="82" charset="0"/>
                <a:ea typeface="+mn-ea"/>
                <a:cs typeface="+mn-cs"/>
              </a:rPr>
              <a:t>Usuario</a:t>
            </a:r>
            <a:endParaRPr kumimoji="0" lang="es-PY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0D9B12C-BF7B-2735-8163-2FE31F84C80E}"/>
              </a:ext>
            </a:extLst>
          </p:cNvPr>
          <p:cNvSpPr/>
          <p:nvPr/>
        </p:nvSpPr>
        <p:spPr>
          <a:xfrm>
            <a:off x="3048000" y="2591690"/>
            <a:ext cx="2882446" cy="24317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Ahorro 1 (25%)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Ahorro 2 (18%)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Ahorro 3 (17%)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Viaje a Bariloche (16%)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Concierto de Cuarteto de Nos (14%)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Viaje de fin (9%)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 Nuevo (1%)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AE803DA8-2612-68EA-218E-CEB0BBED9171}"/>
              </a:ext>
            </a:extLst>
          </p:cNvPr>
          <p:cNvSpPr/>
          <p:nvPr/>
        </p:nvSpPr>
        <p:spPr>
          <a:xfrm>
            <a:off x="5797925" y="2591690"/>
            <a:ext cx="132522" cy="10966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Botón de acción: ir hacia delante o siguiente 2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604A5CA-BBE5-E38F-FF8E-88ADE6714321}"/>
              </a:ext>
            </a:extLst>
          </p:cNvPr>
          <p:cNvSpPr/>
          <p:nvPr/>
        </p:nvSpPr>
        <p:spPr>
          <a:xfrm rot="16200000">
            <a:off x="5797925" y="2591690"/>
            <a:ext cx="132522" cy="132522"/>
          </a:xfrm>
          <a:prstGeom prst="actionButtonForwardNex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Botón de acción: ir hacia delante o siguiente 2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86A9460-25C9-D0BA-BD73-A486EBD99313}"/>
              </a:ext>
            </a:extLst>
          </p:cNvPr>
          <p:cNvSpPr/>
          <p:nvPr/>
        </p:nvSpPr>
        <p:spPr>
          <a:xfrm rot="5400000">
            <a:off x="5797925" y="4890943"/>
            <a:ext cx="132522" cy="132522"/>
          </a:xfrm>
          <a:prstGeom prst="actionButtonForwardNex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BB1B574-5115-F938-3879-22D69381C9E9}"/>
              </a:ext>
            </a:extLst>
          </p:cNvPr>
          <p:cNvSpPr/>
          <p:nvPr/>
        </p:nvSpPr>
        <p:spPr>
          <a:xfrm>
            <a:off x="3047999" y="2332383"/>
            <a:ext cx="2882447" cy="25930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Ahorro (%)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659E4A0B-951A-1E4F-A8D6-105AD8353921}"/>
              </a:ext>
            </a:extLst>
          </p:cNvPr>
          <p:cNvSpPr/>
          <p:nvPr/>
        </p:nvSpPr>
        <p:spPr>
          <a:xfrm>
            <a:off x="6096000" y="2591687"/>
            <a:ext cx="3048001" cy="12389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1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Total: 12</a:t>
            </a:r>
            <a:r>
              <a:rPr lang="es-PY" sz="1200" b="1" dirty="0">
                <a:solidFill>
                  <a:schemeClr val="tx2">
                    <a:lumMod val="50000"/>
                  </a:schemeClr>
                </a:solidFill>
                <a:latin typeface="Calibri" panose="020F0502020204030204"/>
              </a:rPr>
              <a:t>.600.000</a:t>
            </a:r>
            <a:r>
              <a:rPr kumimoji="0" lang="es-PY" sz="120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Gs.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Y" sz="1050" b="1" dirty="0">
              <a:solidFill>
                <a:schemeClr val="tx1"/>
              </a:solidFill>
              <a:latin typeface="Calibri" panose="020F0502020204030204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Y" sz="1050" b="1" dirty="0">
              <a:solidFill>
                <a:schemeClr val="tx1"/>
              </a:solidFill>
              <a:latin typeface="Calibri" panose="020F0502020204030204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Y" sz="1050" b="1" dirty="0">
              <a:solidFill>
                <a:schemeClr val="tx1"/>
              </a:solidFill>
              <a:latin typeface="Calibri" panose="020F0502020204030204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Y" sz="1050" b="1" dirty="0">
              <a:solidFill>
                <a:schemeClr val="tx1"/>
              </a:solidFill>
              <a:latin typeface="Calibri" panose="020F0502020204030204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Y" sz="1050" b="1" dirty="0">
              <a:solidFill>
                <a:schemeClr val="tx1"/>
              </a:solidFill>
              <a:latin typeface="Calibri" panose="020F0502020204030204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Y" sz="1050" b="1" dirty="0">
              <a:solidFill>
                <a:schemeClr val="tx1"/>
              </a:solidFill>
              <a:latin typeface="Calibri" panose="020F0502020204030204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Y" sz="1050" b="1" dirty="0">
                <a:solidFill>
                  <a:srgbClr val="0070C0"/>
                </a:solidFill>
                <a:latin typeface="Calibri" panose="020F0502020204030204"/>
              </a:rPr>
              <a:t>L</a:t>
            </a:r>
            <a:r>
              <a:rPr kumimoji="0" lang="es-PY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íquido</a:t>
            </a:r>
            <a:r>
              <a:rPr kumimoji="0" lang="es-PY" sz="105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s-PY" sz="105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 Gs.</a:t>
            </a:r>
            <a:endParaRPr lang="es-PY" sz="1050" b="1" dirty="0">
              <a:solidFill>
                <a:srgbClr val="0070C0"/>
              </a:solidFill>
              <a:latin typeface="Calibri" panose="020F0502020204030204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Y" sz="1050" b="1" dirty="0">
                <a:solidFill>
                  <a:srgbClr val="C00000"/>
                </a:solidFill>
                <a:latin typeface="Calibri" panose="020F0502020204030204"/>
              </a:rPr>
              <a:t>Debo: </a:t>
            </a:r>
            <a:r>
              <a:rPr lang="es-PY" sz="1050" dirty="0">
                <a:solidFill>
                  <a:srgbClr val="C00000"/>
                </a:solidFill>
                <a:latin typeface="Calibri" panose="020F0502020204030204"/>
              </a:rPr>
              <a:t>0 Gs.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105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 deben: </a:t>
            </a:r>
            <a:r>
              <a:rPr kumimoji="0" lang="es-PY" sz="105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1.260.000 Gs.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E055B099-DBE2-EA51-7A6C-300EF2EF0B5D}"/>
              </a:ext>
            </a:extLst>
          </p:cNvPr>
          <p:cNvSpPr/>
          <p:nvPr/>
        </p:nvSpPr>
        <p:spPr>
          <a:xfrm>
            <a:off x="6096000" y="2332382"/>
            <a:ext cx="3048001" cy="25930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Gastos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EFBDE2B9-4E5B-9EB0-3F71-6392C068605D}"/>
              </a:ext>
            </a:extLst>
          </p:cNvPr>
          <p:cNvSpPr/>
          <p:nvPr/>
        </p:nvSpPr>
        <p:spPr>
          <a:xfrm>
            <a:off x="6096001" y="3941772"/>
            <a:ext cx="2226365" cy="288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Gasto superficial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7826A447-050A-1BB5-EB33-F6D67586C2DB}"/>
              </a:ext>
            </a:extLst>
          </p:cNvPr>
          <p:cNvSpPr/>
          <p:nvPr/>
        </p:nvSpPr>
        <p:spPr>
          <a:xfrm>
            <a:off x="6098766" y="4335413"/>
            <a:ext cx="2226365" cy="288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monto…</a:t>
            </a:r>
          </a:p>
        </p:txBody>
      </p:sp>
      <p:sp>
        <p:nvSpPr>
          <p:cNvPr id="34" name="Botón de acción: ir hacia delante o siguiente 3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7F0541C-CA25-416F-F56D-04B7C231EDA5}"/>
              </a:ext>
            </a:extLst>
          </p:cNvPr>
          <p:cNvSpPr/>
          <p:nvPr/>
        </p:nvSpPr>
        <p:spPr>
          <a:xfrm rot="5400000">
            <a:off x="8035167" y="3943049"/>
            <a:ext cx="287198" cy="287198"/>
          </a:xfrm>
          <a:prstGeom prst="actionButtonForwardNex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0C47A225-D124-FC54-5514-16B4E507DA3B}"/>
              </a:ext>
            </a:extLst>
          </p:cNvPr>
          <p:cNvSpPr/>
          <p:nvPr/>
        </p:nvSpPr>
        <p:spPr>
          <a:xfrm>
            <a:off x="8433326" y="3941773"/>
            <a:ext cx="710675" cy="108169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762B3BF-0D15-1327-EF2E-6EA26B04E6D3}"/>
              </a:ext>
            </a:extLst>
          </p:cNvPr>
          <p:cNvSpPr/>
          <p:nvPr/>
        </p:nvSpPr>
        <p:spPr>
          <a:xfrm>
            <a:off x="6096000" y="4734990"/>
            <a:ext cx="2226365" cy="288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comentario…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9AF6105-6A9D-02C6-53C9-F448FE58F04D}"/>
              </a:ext>
            </a:extLst>
          </p:cNvPr>
          <p:cNvSpPr txBox="1"/>
          <p:nvPr/>
        </p:nvSpPr>
        <p:spPr>
          <a:xfrm>
            <a:off x="545911" y="477671"/>
            <a:ext cx="124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Prototipo 3</a:t>
            </a:r>
          </a:p>
        </p:txBody>
      </p:sp>
      <p:sp>
        <p:nvSpPr>
          <p:cNvPr id="2" name="Signo de multiplicación 1">
            <a:extLst>
              <a:ext uri="{FF2B5EF4-FFF2-40B4-BE49-F238E27FC236}">
                <a16:creationId xmlns:a16="http://schemas.microsoft.com/office/drawing/2014/main" id="{F4DD2E03-28F9-6A6A-96F2-3778D4D389F7}"/>
              </a:ext>
            </a:extLst>
          </p:cNvPr>
          <p:cNvSpPr/>
          <p:nvPr/>
        </p:nvSpPr>
        <p:spPr>
          <a:xfrm flipV="1">
            <a:off x="8898126" y="1679846"/>
            <a:ext cx="312784" cy="312784"/>
          </a:xfrm>
          <a:prstGeom prst="mathMultiply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6" name="Flecha: hacia la izquierda 5">
            <a:extLst>
              <a:ext uri="{FF2B5EF4-FFF2-40B4-BE49-F238E27FC236}">
                <a16:creationId xmlns:a16="http://schemas.microsoft.com/office/drawing/2014/main" id="{00FD0207-F4C9-D051-AA70-8F5BEF76DBC2}"/>
              </a:ext>
            </a:extLst>
          </p:cNvPr>
          <p:cNvSpPr/>
          <p:nvPr/>
        </p:nvSpPr>
        <p:spPr>
          <a:xfrm>
            <a:off x="2981090" y="1721063"/>
            <a:ext cx="245875" cy="222099"/>
          </a:xfrm>
          <a:prstGeom prst="leftArrow">
            <a:avLst>
              <a:gd name="adj1" fmla="val 50000"/>
              <a:gd name="adj2" fmla="val 7664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173B6AE-9548-DA80-7E1D-AC156CCC1B63}"/>
              </a:ext>
            </a:extLst>
          </p:cNvPr>
          <p:cNvSpPr/>
          <p:nvPr/>
        </p:nvSpPr>
        <p:spPr>
          <a:xfrm>
            <a:off x="6367570" y="3039050"/>
            <a:ext cx="624630" cy="62463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1" name="Círculo parcial 10">
            <a:extLst>
              <a:ext uri="{FF2B5EF4-FFF2-40B4-BE49-F238E27FC236}">
                <a16:creationId xmlns:a16="http://schemas.microsoft.com/office/drawing/2014/main" id="{CBAD1D5F-64E1-BA05-4EA9-3B01B936FC4F}"/>
              </a:ext>
            </a:extLst>
          </p:cNvPr>
          <p:cNvSpPr/>
          <p:nvPr/>
        </p:nvSpPr>
        <p:spPr>
          <a:xfrm>
            <a:off x="6367570" y="3039050"/>
            <a:ext cx="624630" cy="624630"/>
          </a:xfrm>
          <a:prstGeom prst="pie">
            <a:avLst>
              <a:gd name="adj1" fmla="val 16212107"/>
              <a:gd name="adj2" fmla="val 1782837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>
              <a:solidFill>
                <a:schemeClr val="tx1"/>
              </a:solidFill>
            </a:endParaRPr>
          </a:p>
        </p:txBody>
      </p:sp>
      <p:sp>
        <p:nvSpPr>
          <p:cNvPr id="12" name="Círculo parcial 11">
            <a:extLst>
              <a:ext uri="{FF2B5EF4-FFF2-40B4-BE49-F238E27FC236}">
                <a16:creationId xmlns:a16="http://schemas.microsoft.com/office/drawing/2014/main" id="{6ED26E52-6403-4E37-301B-5BE593223435}"/>
              </a:ext>
            </a:extLst>
          </p:cNvPr>
          <p:cNvSpPr/>
          <p:nvPr/>
        </p:nvSpPr>
        <p:spPr>
          <a:xfrm>
            <a:off x="6367570" y="3039050"/>
            <a:ext cx="624630" cy="624630"/>
          </a:xfrm>
          <a:prstGeom prst="pie">
            <a:avLst>
              <a:gd name="adj1" fmla="val 19853082"/>
              <a:gd name="adj2" fmla="val 6892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>
              <a:solidFill>
                <a:schemeClr val="tx1"/>
              </a:solidFill>
            </a:endParaRPr>
          </a:p>
        </p:txBody>
      </p:sp>
      <p:sp>
        <p:nvSpPr>
          <p:cNvPr id="14" name="Círculo parcial 13">
            <a:extLst>
              <a:ext uri="{FF2B5EF4-FFF2-40B4-BE49-F238E27FC236}">
                <a16:creationId xmlns:a16="http://schemas.microsoft.com/office/drawing/2014/main" id="{84494900-53FA-9B55-3C61-D5562790AFEF}"/>
              </a:ext>
            </a:extLst>
          </p:cNvPr>
          <p:cNvSpPr/>
          <p:nvPr/>
        </p:nvSpPr>
        <p:spPr>
          <a:xfrm>
            <a:off x="6367570" y="3040151"/>
            <a:ext cx="624630" cy="624630"/>
          </a:xfrm>
          <a:prstGeom prst="pie">
            <a:avLst>
              <a:gd name="adj1" fmla="val 17839075"/>
              <a:gd name="adj2" fmla="val 198630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702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BF4E6AF-4B1D-8641-07B6-FB84BFCD1685}"/>
              </a:ext>
            </a:extLst>
          </p:cNvPr>
          <p:cNvSpPr/>
          <p:nvPr/>
        </p:nvSpPr>
        <p:spPr>
          <a:xfrm>
            <a:off x="2791791" y="1570383"/>
            <a:ext cx="6608418" cy="37172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FD36B63-27C5-DB14-E2C9-061954C936EC}"/>
              </a:ext>
            </a:extLst>
          </p:cNvPr>
          <p:cNvSpPr/>
          <p:nvPr/>
        </p:nvSpPr>
        <p:spPr>
          <a:xfrm>
            <a:off x="2791791" y="1570383"/>
            <a:ext cx="6608418" cy="5234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briola" panose="04040605051002020D02" pitchFamily="82" charset="0"/>
                <a:ea typeface="+mn-ea"/>
                <a:cs typeface="+mn-cs"/>
              </a:rPr>
              <a:t>Usuario</a:t>
            </a:r>
            <a:endParaRPr kumimoji="0" lang="es-PY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0D9B12C-BF7B-2735-8163-2FE31F84C80E}"/>
              </a:ext>
            </a:extLst>
          </p:cNvPr>
          <p:cNvSpPr/>
          <p:nvPr/>
        </p:nvSpPr>
        <p:spPr>
          <a:xfrm>
            <a:off x="3048000" y="2591690"/>
            <a:ext cx="2882446" cy="24317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Ahorro 1 (25%)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Ahorro 2 (18%)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Ahorro 3 (17%)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Viaje a Bariloche (16%)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Concierto de Cuarteto de Nos (14%)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Viaje de fin (9%)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 Nuevo (1%)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AE803DA8-2612-68EA-218E-CEB0BBED9171}"/>
              </a:ext>
            </a:extLst>
          </p:cNvPr>
          <p:cNvSpPr/>
          <p:nvPr/>
        </p:nvSpPr>
        <p:spPr>
          <a:xfrm>
            <a:off x="5797925" y="2591690"/>
            <a:ext cx="132522" cy="10966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Botón de acción: ir hacia delante o siguiente 2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604A5CA-BBE5-E38F-FF8E-88ADE6714321}"/>
              </a:ext>
            </a:extLst>
          </p:cNvPr>
          <p:cNvSpPr/>
          <p:nvPr/>
        </p:nvSpPr>
        <p:spPr>
          <a:xfrm rot="16200000">
            <a:off x="5797925" y="2591690"/>
            <a:ext cx="132522" cy="132522"/>
          </a:xfrm>
          <a:prstGeom prst="actionButtonForwardNex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Botón de acción: ir hacia delante o siguiente 2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86A9460-25C9-D0BA-BD73-A486EBD99313}"/>
              </a:ext>
            </a:extLst>
          </p:cNvPr>
          <p:cNvSpPr/>
          <p:nvPr/>
        </p:nvSpPr>
        <p:spPr>
          <a:xfrm rot="5400000">
            <a:off x="5797925" y="4890943"/>
            <a:ext cx="132522" cy="132522"/>
          </a:xfrm>
          <a:prstGeom prst="actionButtonForwardNex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BB1B574-5115-F938-3879-22D69381C9E9}"/>
              </a:ext>
            </a:extLst>
          </p:cNvPr>
          <p:cNvSpPr/>
          <p:nvPr/>
        </p:nvSpPr>
        <p:spPr>
          <a:xfrm>
            <a:off x="3047999" y="2332383"/>
            <a:ext cx="2882447" cy="25930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Ahorro (%)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659E4A0B-951A-1E4F-A8D6-105AD8353921}"/>
              </a:ext>
            </a:extLst>
          </p:cNvPr>
          <p:cNvSpPr/>
          <p:nvPr/>
        </p:nvSpPr>
        <p:spPr>
          <a:xfrm>
            <a:off x="6096000" y="2591687"/>
            <a:ext cx="3048001" cy="12389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b="1" i="0" u="none" strike="noStrike" kern="1200" cap="none" spc="0" normalizeH="0" baseline="0" noProof="0" dirty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Total: 12.600.000 Gs.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Y" b="0" i="0" u="none" strike="noStrike" kern="1200" cap="none" spc="0" normalizeH="0" baseline="0" noProof="0" dirty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1400" b="1" i="0" u="none" strike="noStrike" kern="1200" cap="none" spc="0" normalizeH="0" baseline="0" noProof="0" dirty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Líquido: </a:t>
            </a:r>
            <a:r>
              <a:rPr kumimoji="0" lang="es-PY" sz="1400" b="0" i="0" u="none" strike="noStrike" kern="1200" cap="none" spc="0" normalizeH="0" baseline="0" noProof="0" dirty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 Gs.</a:t>
            </a:r>
            <a:endParaRPr kumimoji="0" lang="es-PY" sz="1400" b="1" i="0" u="none" strike="noStrike" kern="1200" cap="none" spc="0" normalizeH="0" baseline="0" noProof="0" dirty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1400" b="1" i="0" u="none" strike="noStrike" kern="1200" cap="none" spc="0" normalizeH="0" baseline="0" noProof="0" dirty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Debo: </a:t>
            </a:r>
            <a:r>
              <a:rPr kumimoji="0" lang="es-PY" sz="1400" b="0" i="0" u="none" strike="noStrike" kern="1200" cap="none" spc="0" normalizeH="0" baseline="0" noProof="0" dirty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 Gs.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1400" b="1" i="0" u="none" strike="noStrike" kern="1200" cap="none" spc="0" normalizeH="0" baseline="0" noProof="0" dirty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 deben: </a:t>
            </a:r>
            <a:r>
              <a:rPr kumimoji="0" lang="es-PY" sz="1400" b="0" i="0" u="none" strike="noStrike" kern="1200" cap="none" spc="0" normalizeH="0" baseline="0" noProof="0" dirty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1.260.000 Gs</a:t>
            </a:r>
            <a:r>
              <a:rPr kumimoji="0" lang="es-PY" sz="1050" b="0" i="0" u="none" strike="noStrike" kern="1200" cap="none" spc="0" normalizeH="0" baseline="0" noProof="0" dirty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E055B099-DBE2-EA51-7A6C-300EF2EF0B5D}"/>
              </a:ext>
            </a:extLst>
          </p:cNvPr>
          <p:cNvSpPr/>
          <p:nvPr/>
        </p:nvSpPr>
        <p:spPr>
          <a:xfrm>
            <a:off x="6096000" y="2332382"/>
            <a:ext cx="3048001" cy="25930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Gastos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EFBDE2B9-4E5B-9EB0-3F71-6392C068605D}"/>
              </a:ext>
            </a:extLst>
          </p:cNvPr>
          <p:cNvSpPr/>
          <p:nvPr/>
        </p:nvSpPr>
        <p:spPr>
          <a:xfrm>
            <a:off x="6096001" y="3941772"/>
            <a:ext cx="2226365" cy="288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Gasto superficial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7826A447-050A-1BB5-EB33-F6D67586C2DB}"/>
              </a:ext>
            </a:extLst>
          </p:cNvPr>
          <p:cNvSpPr/>
          <p:nvPr/>
        </p:nvSpPr>
        <p:spPr>
          <a:xfrm>
            <a:off x="6098766" y="4335413"/>
            <a:ext cx="2226365" cy="288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monto…</a:t>
            </a:r>
          </a:p>
        </p:txBody>
      </p:sp>
      <p:sp>
        <p:nvSpPr>
          <p:cNvPr id="34" name="Botón de acción: ir hacia delante o siguiente 3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7F0541C-CA25-416F-F56D-04B7C231EDA5}"/>
              </a:ext>
            </a:extLst>
          </p:cNvPr>
          <p:cNvSpPr/>
          <p:nvPr/>
        </p:nvSpPr>
        <p:spPr>
          <a:xfrm rot="5400000">
            <a:off x="8035167" y="3943049"/>
            <a:ext cx="287198" cy="287198"/>
          </a:xfrm>
          <a:prstGeom prst="actionButtonForwardNex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0C47A225-D124-FC54-5514-16B4E507DA3B}"/>
              </a:ext>
            </a:extLst>
          </p:cNvPr>
          <p:cNvSpPr/>
          <p:nvPr/>
        </p:nvSpPr>
        <p:spPr>
          <a:xfrm>
            <a:off x="8433326" y="3941773"/>
            <a:ext cx="710675" cy="108169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762B3BF-0D15-1327-EF2E-6EA26B04E6D3}"/>
              </a:ext>
            </a:extLst>
          </p:cNvPr>
          <p:cNvSpPr/>
          <p:nvPr/>
        </p:nvSpPr>
        <p:spPr>
          <a:xfrm>
            <a:off x="6096000" y="4734990"/>
            <a:ext cx="2226365" cy="288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comentario…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9AF6105-6A9D-02C6-53C9-F448FE58F04D}"/>
              </a:ext>
            </a:extLst>
          </p:cNvPr>
          <p:cNvSpPr txBox="1"/>
          <p:nvPr/>
        </p:nvSpPr>
        <p:spPr>
          <a:xfrm>
            <a:off x="545911" y="477671"/>
            <a:ext cx="124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Prototipo 4</a:t>
            </a:r>
          </a:p>
        </p:txBody>
      </p:sp>
      <p:sp>
        <p:nvSpPr>
          <p:cNvPr id="2" name="Signo de multiplicación 1">
            <a:extLst>
              <a:ext uri="{FF2B5EF4-FFF2-40B4-BE49-F238E27FC236}">
                <a16:creationId xmlns:a16="http://schemas.microsoft.com/office/drawing/2014/main" id="{F4DD2E03-28F9-6A6A-96F2-3778D4D389F7}"/>
              </a:ext>
            </a:extLst>
          </p:cNvPr>
          <p:cNvSpPr/>
          <p:nvPr/>
        </p:nvSpPr>
        <p:spPr>
          <a:xfrm flipV="1">
            <a:off x="8898126" y="1679846"/>
            <a:ext cx="312784" cy="312784"/>
          </a:xfrm>
          <a:prstGeom prst="mathMultiply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lecha: hacia la izquierda 5">
            <a:extLst>
              <a:ext uri="{FF2B5EF4-FFF2-40B4-BE49-F238E27FC236}">
                <a16:creationId xmlns:a16="http://schemas.microsoft.com/office/drawing/2014/main" id="{00FD0207-F4C9-D051-AA70-8F5BEF76DBC2}"/>
              </a:ext>
            </a:extLst>
          </p:cNvPr>
          <p:cNvSpPr/>
          <p:nvPr/>
        </p:nvSpPr>
        <p:spPr>
          <a:xfrm>
            <a:off x="2981090" y="1721063"/>
            <a:ext cx="245875" cy="222099"/>
          </a:xfrm>
          <a:prstGeom prst="leftArrow">
            <a:avLst>
              <a:gd name="adj1" fmla="val 50000"/>
              <a:gd name="adj2" fmla="val 7664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lecha: hacia la izquierda 6">
            <a:extLst>
              <a:ext uri="{FF2B5EF4-FFF2-40B4-BE49-F238E27FC236}">
                <a16:creationId xmlns:a16="http://schemas.microsoft.com/office/drawing/2014/main" id="{E7780E3D-24BE-0E5D-609F-AEC5A8E48556}"/>
              </a:ext>
            </a:extLst>
          </p:cNvPr>
          <p:cNvSpPr/>
          <p:nvPr/>
        </p:nvSpPr>
        <p:spPr>
          <a:xfrm rot="10800000">
            <a:off x="5930446" y="2306147"/>
            <a:ext cx="165553" cy="311774"/>
          </a:xfrm>
          <a:prstGeom prst="leftArrow">
            <a:avLst>
              <a:gd name="adj1" fmla="val 50000"/>
              <a:gd name="adj2" fmla="val 7664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60948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BF4E6AF-4B1D-8641-07B6-FB84BFCD1685}"/>
              </a:ext>
            </a:extLst>
          </p:cNvPr>
          <p:cNvSpPr/>
          <p:nvPr/>
        </p:nvSpPr>
        <p:spPr>
          <a:xfrm>
            <a:off x="2791791" y="1570383"/>
            <a:ext cx="6608418" cy="37172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FD36B63-27C5-DB14-E2C9-061954C936EC}"/>
              </a:ext>
            </a:extLst>
          </p:cNvPr>
          <p:cNvSpPr/>
          <p:nvPr/>
        </p:nvSpPr>
        <p:spPr>
          <a:xfrm>
            <a:off x="2791791" y="1570383"/>
            <a:ext cx="6608418" cy="5234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briola" panose="04040605051002020D02" pitchFamily="82" charset="0"/>
                <a:ea typeface="+mn-ea"/>
                <a:cs typeface="+mn-cs"/>
              </a:rPr>
              <a:t>Usuario</a:t>
            </a:r>
            <a:endParaRPr kumimoji="0" lang="es-PY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0D9B12C-BF7B-2735-8163-2FE31F84C80E}"/>
              </a:ext>
            </a:extLst>
          </p:cNvPr>
          <p:cNvSpPr/>
          <p:nvPr/>
        </p:nvSpPr>
        <p:spPr>
          <a:xfrm>
            <a:off x="3048000" y="2591690"/>
            <a:ext cx="2882446" cy="24317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Ahorro 1 (25%)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Ahorro 2 (18%)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Ahorro 3 (17%)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Viaje a Bariloche (16%)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Concierto de Cuarteto de Nos (14%)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Viaje de fin (9%)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 Nuevo (1%)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AE803DA8-2612-68EA-218E-CEB0BBED9171}"/>
              </a:ext>
            </a:extLst>
          </p:cNvPr>
          <p:cNvSpPr/>
          <p:nvPr/>
        </p:nvSpPr>
        <p:spPr>
          <a:xfrm>
            <a:off x="5797925" y="2591690"/>
            <a:ext cx="132522" cy="10966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Botón de acción: ir hacia delante o siguiente 2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604A5CA-BBE5-E38F-FF8E-88ADE6714321}"/>
              </a:ext>
            </a:extLst>
          </p:cNvPr>
          <p:cNvSpPr/>
          <p:nvPr/>
        </p:nvSpPr>
        <p:spPr>
          <a:xfrm rot="16200000">
            <a:off x="5797925" y="2591690"/>
            <a:ext cx="132522" cy="132522"/>
          </a:xfrm>
          <a:prstGeom prst="actionButtonForwardNex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Botón de acción: ir hacia delante o siguiente 2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86A9460-25C9-D0BA-BD73-A486EBD99313}"/>
              </a:ext>
            </a:extLst>
          </p:cNvPr>
          <p:cNvSpPr/>
          <p:nvPr/>
        </p:nvSpPr>
        <p:spPr>
          <a:xfrm rot="5400000">
            <a:off x="5797925" y="4890943"/>
            <a:ext cx="132522" cy="132522"/>
          </a:xfrm>
          <a:prstGeom prst="actionButtonForwardNex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BB1B574-5115-F938-3879-22D69381C9E9}"/>
              </a:ext>
            </a:extLst>
          </p:cNvPr>
          <p:cNvSpPr/>
          <p:nvPr/>
        </p:nvSpPr>
        <p:spPr>
          <a:xfrm>
            <a:off x="3047999" y="2332383"/>
            <a:ext cx="2882447" cy="25930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Ahorro (%)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659E4A0B-951A-1E4F-A8D6-105AD8353921}"/>
              </a:ext>
            </a:extLst>
          </p:cNvPr>
          <p:cNvSpPr/>
          <p:nvPr/>
        </p:nvSpPr>
        <p:spPr>
          <a:xfrm>
            <a:off x="6096000" y="2591687"/>
            <a:ext cx="3048001" cy="12389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Y" b="1" dirty="0">
                <a:solidFill>
                  <a:srgbClr val="29323F"/>
                </a:solidFill>
                <a:latin typeface="Calibri" panose="020F0502020204030204"/>
              </a:rPr>
              <a:t>Costo</a:t>
            </a:r>
            <a:r>
              <a:rPr kumimoji="0" lang="es-PY" sz="1800" b="1" i="0" u="none" strike="noStrike" kern="1200" cap="none" spc="0" normalizeH="0" baseline="0" noProof="0" dirty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200.000 Gs.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Y" sz="1800" b="0" i="0" u="none" strike="noStrike" kern="1200" cap="none" spc="0" normalizeH="0" baseline="0" noProof="0" dirty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Y" sz="1400" b="1" dirty="0">
                <a:solidFill>
                  <a:srgbClr val="29323F"/>
                </a:solidFill>
                <a:latin typeface="Calibri" panose="020F0502020204030204"/>
              </a:rPr>
              <a:t>Tengo</a:t>
            </a:r>
            <a:r>
              <a:rPr kumimoji="0" lang="es-PY" sz="1400" b="1" i="0" u="none" strike="noStrike" kern="1200" cap="none" spc="0" normalizeH="0" baseline="0" noProof="0" dirty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lang="es-PY" sz="1400" dirty="0">
                <a:solidFill>
                  <a:srgbClr val="29323F"/>
                </a:solidFill>
                <a:latin typeface="Calibri" panose="020F0502020204030204"/>
              </a:rPr>
              <a:t>12.600.000</a:t>
            </a:r>
            <a:r>
              <a:rPr kumimoji="0" lang="es-PY" sz="1400" b="0" i="0" u="none" strike="noStrike" kern="1200" cap="none" spc="0" normalizeH="0" baseline="0" noProof="0" dirty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Y" sz="1400" b="1" dirty="0">
                <a:solidFill>
                  <a:srgbClr val="29323F"/>
                </a:solidFill>
                <a:latin typeface="Calibri" panose="020F0502020204030204"/>
              </a:rPr>
              <a:t>Me falta: </a:t>
            </a:r>
            <a:r>
              <a:rPr lang="es-PY" sz="1400" dirty="0">
                <a:solidFill>
                  <a:srgbClr val="29323F"/>
                </a:solidFill>
                <a:latin typeface="Calibri" panose="020F0502020204030204"/>
              </a:rPr>
              <a:t>0 Gs.</a:t>
            </a:r>
            <a:endParaRPr kumimoji="0" lang="es-PY" sz="1400" b="1" i="0" u="none" strike="noStrike" kern="1200" cap="none" spc="0" normalizeH="0" baseline="0" noProof="0" dirty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E055B099-DBE2-EA51-7A6C-300EF2EF0B5D}"/>
              </a:ext>
            </a:extLst>
          </p:cNvPr>
          <p:cNvSpPr/>
          <p:nvPr/>
        </p:nvSpPr>
        <p:spPr>
          <a:xfrm>
            <a:off x="6096000" y="2332382"/>
            <a:ext cx="3048001" cy="25930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Concierto de Cuarteto de…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EFBDE2B9-4E5B-9EB0-3F71-6392C068605D}"/>
              </a:ext>
            </a:extLst>
          </p:cNvPr>
          <p:cNvSpPr/>
          <p:nvPr/>
        </p:nvSpPr>
        <p:spPr>
          <a:xfrm>
            <a:off x="6096001" y="3941772"/>
            <a:ext cx="2226365" cy="288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Gasto superficial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7826A447-050A-1BB5-EB33-F6D67586C2DB}"/>
              </a:ext>
            </a:extLst>
          </p:cNvPr>
          <p:cNvSpPr/>
          <p:nvPr/>
        </p:nvSpPr>
        <p:spPr>
          <a:xfrm>
            <a:off x="6098766" y="4335413"/>
            <a:ext cx="2226365" cy="288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monto…</a:t>
            </a:r>
          </a:p>
        </p:txBody>
      </p:sp>
      <p:sp>
        <p:nvSpPr>
          <p:cNvPr id="34" name="Botón de acción: ir hacia delante o siguiente 3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7F0541C-CA25-416F-F56D-04B7C231EDA5}"/>
              </a:ext>
            </a:extLst>
          </p:cNvPr>
          <p:cNvSpPr/>
          <p:nvPr/>
        </p:nvSpPr>
        <p:spPr>
          <a:xfrm rot="5400000">
            <a:off x="8035167" y="3943049"/>
            <a:ext cx="287198" cy="287198"/>
          </a:xfrm>
          <a:prstGeom prst="actionButtonForwardNex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0C47A225-D124-FC54-5514-16B4E507DA3B}"/>
              </a:ext>
            </a:extLst>
          </p:cNvPr>
          <p:cNvSpPr/>
          <p:nvPr/>
        </p:nvSpPr>
        <p:spPr>
          <a:xfrm>
            <a:off x="8433326" y="3941773"/>
            <a:ext cx="710675" cy="108169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762B3BF-0D15-1327-EF2E-6EA26B04E6D3}"/>
              </a:ext>
            </a:extLst>
          </p:cNvPr>
          <p:cNvSpPr/>
          <p:nvPr/>
        </p:nvSpPr>
        <p:spPr>
          <a:xfrm>
            <a:off x="6096000" y="4734990"/>
            <a:ext cx="2226365" cy="288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comentario…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76AF94D-2B2D-7A46-0411-373A100974EA}"/>
              </a:ext>
            </a:extLst>
          </p:cNvPr>
          <p:cNvSpPr/>
          <p:nvPr/>
        </p:nvSpPr>
        <p:spPr>
          <a:xfrm>
            <a:off x="3047999" y="3309926"/>
            <a:ext cx="2749925" cy="1516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Concierto de Cuarteto de Nos (14%)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9AF6105-6A9D-02C6-53C9-F448FE58F04D}"/>
              </a:ext>
            </a:extLst>
          </p:cNvPr>
          <p:cNvSpPr txBox="1"/>
          <p:nvPr/>
        </p:nvSpPr>
        <p:spPr>
          <a:xfrm>
            <a:off x="545911" y="477671"/>
            <a:ext cx="1416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Prototipo 4.1</a:t>
            </a:r>
          </a:p>
        </p:txBody>
      </p:sp>
      <p:sp>
        <p:nvSpPr>
          <p:cNvPr id="6" name="Signo de multiplicación 5">
            <a:extLst>
              <a:ext uri="{FF2B5EF4-FFF2-40B4-BE49-F238E27FC236}">
                <a16:creationId xmlns:a16="http://schemas.microsoft.com/office/drawing/2014/main" id="{0763F91E-D0B5-4F7A-666A-209A02330C96}"/>
              </a:ext>
            </a:extLst>
          </p:cNvPr>
          <p:cNvSpPr/>
          <p:nvPr/>
        </p:nvSpPr>
        <p:spPr>
          <a:xfrm flipV="1">
            <a:off x="8898126" y="1679846"/>
            <a:ext cx="312784" cy="312784"/>
          </a:xfrm>
          <a:prstGeom prst="mathMultiply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7" name="Flecha: hacia la izquierda 6">
            <a:extLst>
              <a:ext uri="{FF2B5EF4-FFF2-40B4-BE49-F238E27FC236}">
                <a16:creationId xmlns:a16="http://schemas.microsoft.com/office/drawing/2014/main" id="{2E7452C6-D96F-D0E4-01F8-E5FD8C510DD1}"/>
              </a:ext>
            </a:extLst>
          </p:cNvPr>
          <p:cNvSpPr/>
          <p:nvPr/>
        </p:nvSpPr>
        <p:spPr>
          <a:xfrm>
            <a:off x="2981090" y="1721063"/>
            <a:ext cx="245875" cy="222099"/>
          </a:xfrm>
          <a:prstGeom prst="leftArrow">
            <a:avLst>
              <a:gd name="adj1" fmla="val 50000"/>
              <a:gd name="adj2" fmla="val 7664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9" name="Flecha: hacia la izquierda 8">
            <a:extLst>
              <a:ext uri="{FF2B5EF4-FFF2-40B4-BE49-F238E27FC236}">
                <a16:creationId xmlns:a16="http://schemas.microsoft.com/office/drawing/2014/main" id="{CF754E44-F998-444A-AFAF-B027A3845BE9}"/>
              </a:ext>
            </a:extLst>
          </p:cNvPr>
          <p:cNvSpPr/>
          <p:nvPr/>
        </p:nvSpPr>
        <p:spPr>
          <a:xfrm rot="10800000">
            <a:off x="5930446" y="2306147"/>
            <a:ext cx="165553" cy="311774"/>
          </a:xfrm>
          <a:prstGeom prst="leftArrow">
            <a:avLst>
              <a:gd name="adj1" fmla="val 50000"/>
              <a:gd name="adj2" fmla="val 7664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2387428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BF4E6AF-4B1D-8641-07B6-FB84BFCD1685}"/>
              </a:ext>
            </a:extLst>
          </p:cNvPr>
          <p:cNvSpPr/>
          <p:nvPr/>
        </p:nvSpPr>
        <p:spPr>
          <a:xfrm>
            <a:off x="2791791" y="1570383"/>
            <a:ext cx="6608418" cy="37172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FD36B63-27C5-DB14-E2C9-061954C936EC}"/>
              </a:ext>
            </a:extLst>
          </p:cNvPr>
          <p:cNvSpPr/>
          <p:nvPr/>
        </p:nvSpPr>
        <p:spPr>
          <a:xfrm>
            <a:off x="2791791" y="1570383"/>
            <a:ext cx="6608418" cy="5234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briola" panose="04040605051002020D02" pitchFamily="82" charset="0"/>
                <a:ea typeface="+mn-ea"/>
                <a:cs typeface="+mn-cs"/>
              </a:rPr>
              <a:t>Usuario</a:t>
            </a:r>
            <a:endParaRPr kumimoji="0" lang="es-PY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briola" panose="04040605051002020D02" pitchFamily="82" charset="0"/>
              <a:ea typeface="+mn-ea"/>
              <a:cs typeface="+mn-cs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A3D38748-E057-7A8E-0B7F-D33ADFA1DCCD}"/>
              </a:ext>
            </a:extLst>
          </p:cNvPr>
          <p:cNvGrpSpPr/>
          <p:nvPr/>
        </p:nvGrpSpPr>
        <p:grpSpPr>
          <a:xfrm>
            <a:off x="8746282" y="4982706"/>
            <a:ext cx="210985" cy="242361"/>
            <a:chOff x="864703" y="2610678"/>
            <a:chExt cx="1530628" cy="1758256"/>
          </a:xfrm>
        </p:grpSpPr>
        <p:sp>
          <p:nvSpPr>
            <p:cNvPr id="6" name="Diagrama de flujo: tarjeta 5">
              <a:extLst>
                <a:ext uri="{FF2B5EF4-FFF2-40B4-BE49-F238E27FC236}">
                  <a16:creationId xmlns:a16="http://schemas.microsoft.com/office/drawing/2014/main" id="{1CA346E7-494F-F6CC-E43D-FE35A389635D}"/>
                </a:ext>
              </a:extLst>
            </p:cNvPr>
            <p:cNvSpPr/>
            <p:nvPr/>
          </p:nvSpPr>
          <p:spPr>
            <a:xfrm rot="10800000" flipH="1">
              <a:off x="864703" y="2610678"/>
              <a:ext cx="1530628" cy="1758256"/>
            </a:xfrm>
            <a:prstGeom prst="flowChartPunchedCard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Y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1A3A22CE-7802-A668-DE1E-B3FAEA36FFA4}"/>
                </a:ext>
              </a:extLst>
            </p:cNvPr>
            <p:cNvSpPr/>
            <p:nvPr/>
          </p:nvSpPr>
          <p:spPr>
            <a:xfrm>
              <a:off x="1152939" y="2610678"/>
              <a:ext cx="954158" cy="691658"/>
            </a:xfrm>
            <a:prstGeom prst="rect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Y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E206692D-F183-E120-AFBD-811A319660F5}"/>
                </a:ext>
              </a:extLst>
            </p:cNvPr>
            <p:cNvSpPr/>
            <p:nvPr/>
          </p:nvSpPr>
          <p:spPr>
            <a:xfrm>
              <a:off x="1289324" y="3958116"/>
              <a:ext cx="681386" cy="410818"/>
            </a:xfrm>
            <a:prstGeom prst="rect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Y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3C7F5F5F-245E-5774-CDFA-20F6307141E0}"/>
              </a:ext>
            </a:extLst>
          </p:cNvPr>
          <p:cNvGrpSpPr/>
          <p:nvPr/>
        </p:nvGrpSpPr>
        <p:grpSpPr>
          <a:xfrm>
            <a:off x="9056548" y="4938871"/>
            <a:ext cx="307802" cy="307802"/>
            <a:chOff x="1494965" y="2458181"/>
            <a:chExt cx="1459634" cy="1459634"/>
          </a:xfrm>
          <a:solidFill>
            <a:schemeClr val="tx2">
              <a:lumMod val="75000"/>
            </a:schemeClr>
          </a:solidFill>
        </p:grpSpPr>
        <p:sp>
          <p:nvSpPr>
            <p:cNvPr id="10" name="Círculo: vacío 9">
              <a:extLst>
                <a:ext uri="{FF2B5EF4-FFF2-40B4-BE49-F238E27FC236}">
                  <a16:creationId xmlns:a16="http://schemas.microsoft.com/office/drawing/2014/main" id="{C248D35F-7F32-AE98-CF16-CB7BF301B7D8}"/>
                </a:ext>
              </a:extLst>
            </p:cNvPr>
            <p:cNvSpPr/>
            <p:nvPr/>
          </p:nvSpPr>
          <p:spPr>
            <a:xfrm>
              <a:off x="1617436" y="2572780"/>
              <a:ext cx="1214562" cy="121456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>
                <a:solidFill>
                  <a:schemeClr val="tx1"/>
                </a:solidFill>
              </a:endParaRPr>
            </a:p>
          </p:txBody>
        </p:sp>
        <p:sp>
          <p:nvSpPr>
            <p:cNvPr id="11" name="Trapecio 10">
              <a:extLst>
                <a:ext uri="{FF2B5EF4-FFF2-40B4-BE49-F238E27FC236}">
                  <a16:creationId xmlns:a16="http://schemas.microsoft.com/office/drawing/2014/main" id="{E4E7FCF2-AE1D-8B29-CC54-D0CC7A01838D}"/>
                </a:ext>
              </a:extLst>
            </p:cNvPr>
            <p:cNvSpPr/>
            <p:nvPr/>
          </p:nvSpPr>
          <p:spPr>
            <a:xfrm>
              <a:off x="2088242" y="2458181"/>
              <a:ext cx="272950" cy="27867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2" name="Trapecio 11">
              <a:extLst>
                <a:ext uri="{FF2B5EF4-FFF2-40B4-BE49-F238E27FC236}">
                  <a16:creationId xmlns:a16="http://schemas.microsoft.com/office/drawing/2014/main" id="{D05B5379-91B8-9153-2531-397C33D71ADD}"/>
                </a:ext>
              </a:extLst>
            </p:cNvPr>
            <p:cNvSpPr/>
            <p:nvPr/>
          </p:nvSpPr>
          <p:spPr>
            <a:xfrm rot="10800000">
              <a:off x="2088374" y="3639143"/>
              <a:ext cx="272950" cy="27867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3" name="Trapecio 12">
              <a:extLst>
                <a:ext uri="{FF2B5EF4-FFF2-40B4-BE49-F238E27FC236}">
                  <a16:creationId xmlns:a16="http://schemas.microsoft.com/office/drawing/2014/main" id="{2873ADE4-DB65-2758-D040-87B4496B9DFC}"/>
                </a:ext>
              </a:extLst>
            </p:cNvPr>
            <p:cNvSpPr/>
            <p:nvPr/>
          </p:nvSpPr>
          <p:spPr>
            <a:xfrm rot="5400000">
              <a:off x="2678788" y="3050088"/>
              <a:ext cx="272950" cy="27867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4" name="Trapecio 13">
              <a:extLst>
                <a:ext uri="{FF2B5EF4-FFF2-40B4-BE49-F238E27FC236}">
                  <a16:creationId xmlns:a16="http://schemas.microsoft.com/office/drawing/2014/main" id="{A0DA084A-0F6E-2501-E28D-C3AB556717BA}"/>
                </a:ext>
              </a:extLst>
            </p:cNvPr>
            <p:cNvSpPr/>
            <p:nvPr/>
          </p:nvSpPr>
          <p:spPr>
            <a:xfrm rot="16200000">
              <a:off x="1497826" y="3050220"/>
              <a:ext cx="272950" cy="27867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5" name="Trapecio 14">
              <a:extLst>
                <a:ext uri="{FF2B5EF4-FFF2-40B4-BE49-F238E27FC236}">
                  <a16:creationId xmlns:a16="http://schemas.microsoft.com/office/drawing/2014/main" id="{4F74D162-35CE-AE5F-C9F9-2B2A32CA2C48}"/>
                </a:ext>
              </a:extLst>
            </p:cNvPr>
            <p:cNvSpPr/>
            <p:nvPr/>
          </p:nvSpPr>
          <p:spPr>
            <a:xfrm rot="2688863">
              <a:off x="2516525" y="2619325"/>
              <a:ext cx="272950" cy="27867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6" name="Trapecio 15">
              <a:extLst>
                <a:ext uri="{FF2B5EF4-FFF2-40B4-BE49-F238E27FC236}">
                  <a16:creationId xmlns:a16="http://schemas.microsoft.com/office/drawing/2014/main" id="{338580E6-2EF9-E418-D92A-19A50B5A7428}"/>
                </a:ext>
              </a:extLst>
            </p:cNvPr>
            <p:cNvSpPr/>
            <p:nvPr/>
          </p:nvSpPr>
          <p:spPr>
            <a:xfrm rot="13488863">
              <a:off x="1660089" y="3480983"/>
              <a:ext cx="272950" cy="27867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7" name="Trapecio 16">
              <a:extLst>
                <a:ext uri="{FF2B5EF4-FFF2-40B4-BE49-F238E27FC236}">
                  <a16:creationId xmlns:a16="http://schemas.microsoft.com/office/drawing/2014/main" id="{96AA1146-5E84-2E84-DD21-1F82B959EDC1}"/>
                </a:ext>
              </a:extLst>
            </p:cNvPr>
            <p:cNvSpPr/>
            <p:nvPr/>
          </p:nvSpPr>
          <p:spPr>
            <a:xfrm rot="8169231">
              <a:off x="2509976" y="3487379"/>
              <a:ext cx="272950" cy="27867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8" name="Trapecio 17">
              <a:extLst>
                <a:ext uri="{FF2B5EF4-FFF2-40B4-BE49-F238E27FC236}">
                  <a16:creationId xmlns:a16="http://schemas.microsoft.com/office/drawing/2014/main" id="{BAA01371-5FBB-5D4E-A15C-5E49A1E5E2E6}"/>
                </a:ext>
              </a:extLst>
            </p:cNvPr>
            <p:cNvSpPr/>
            <p:nvPr/>
          </p:nvSpPr>
          <p:spPr>
            <a:xfrm rot="18969231">
              <a:off x="1666638" y="2612927"/>
              <a:ext cx="272950" cy="27867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</p:grpSp>
    </p:spTree>
    <p:extLst>
      <p:ext uri="{BB962C8B-B14F-4D97-AF65-F5344CB8AC3E}">
        <p14:creationId xmlns:p14="http://schemas.microsoft.com/office/powerpoint/2010/main" val="38467081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340</Words>
  <Application>Microsoft Office PowerPoint</Application>
  <PresentationFormat>Panorámica</PresentationFormat>
  <Paragraphs>110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Gabriola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Pitochuu</dc:creator>
  <cp:lastModifiedBy>Pitochuu</cp:lastModifiedBy>
  <cp:revision>38</cp:revision>
  <dcterms:created xsi:type="dcterms:W3CDTF">2024-04-03T19:07:50Z</dcterms:created>
  <dcterms:modified xsi:type="dcterms:W3CDTF">2024-04-16T21:27:36Z</dcterms:modified>
</cp:coreProperties>
</file>