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1" r:id="rId4"/>
    <p:sldId id="258" r:id="rId5"/>
    <p:sldId id="25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8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E649E8-E2DC-B444-AB17-38A21F92014B}"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03A17-E509-F445-96FF-13164D0B1854}" type="slidenum">
              <a:rPr lang="en-US" smtClean="0"/>
              <a:t>‹#›</a:t>
            </a:fld>
            <a:endParaRPr lang="en-US"/>
          </a:p>
        </p:txBody>
      </p:sp>
    </p:spTree>
    <p:extLst>
      <p:ext uri="{BB962C8B-B14F-4D97-AF65-F5344CB8AC3E}">
        <p14:creationId xmlns:p14="http://schemas.microsoft.com/office/powerpoint/2010/main" val="174322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E649E8-E2DC-B444-AB17-38A21F92014B}"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03A17-E509-F445-96FF-13164D0B1854}" type="slidenum">
              <a:rPr lang="en-US" smtClean="0"/>
              <a:t>‹#›</a:t>
            </a:fld>
            <a:endParaRPr lang="en-US"/>
          </a:p>
        </p:txBody>
      </p:sp>
    </p:spTree>
    <p:extLst>
      <p:ext uri="{BB962C8B-B14F-4D97-AF65-F5344CB8AC3E}">
        <p14:creationId xmlns:p14="http://schemas.microsoft.com/office/powerpoint/2010/main" val="189515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E649E8-E2DC-B444-AB17-38A21F92014B}"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03A17-E509-F445-96FF-13164D0B1854}" type="slidenum">
              <a:rPr lang="en-US" smtClean="0"/>
              <a:t>‹#›</a:t>
            </a:fld>
            <a:endParaRPr lang="en-US"/>
          </a:p>
        </p:txBody>
      </p:sp>
    </p:spTree>
    <p:extLst>
      <p:ext uri="{BB962C8B-B14F-4D97-AF65-F5344CB8AC3E}">
        <p14:creationId xmlns:p14="http://schemas.microsoft.com/office/powerpoint/2010/main" val="292992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E649E8-E2DC-B444-AB17-38A21F92014B}"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03A17-E509-F445-96FF-13164D0B1854}" type="slidenum">
              <a:rPr lang="en-US" smtClean="0"/>
              <a:t>‹#›</a:t>
            </a:fld>
            <a:endParaRPr lang="en-US"/>
          </a:p>
        </p:txBody>
      </p:sp>
    </p:spTree>
    <p:extLst>
      <p:ext uri="{BB962C8B-B14F-4D97-AF65-F5344CB8AC3E}">
        <p14:creationId xmlns:p14="http://schemas.microsoft.com/office/powerpoint/2010/main" val="359714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E649E8-E2DC-B444-AB17-38A21F92014B}"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03A17-E509-F445-96FF-13164D0B1854}" type="slidenum">
              <a:rPr lang="en-US" smtClean="0"/>
              <a:t>‹#›</a:t>
            </a:fld>
            <a:endParaRPr lang="en-US"/>
          </a:p>
        </p:txBody>
      </p:sp>
    </p:spTree>
    <p:extLst>
      <p:ext uri="{BB962C8B-B14F-4D97-AF65-F5344CB8AC3E}">
        <p14:creationId xmlns:p14="http://schemas.microsoft.com/office/powerpoint/2010/main" val="2566715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E649E8-E2DC-B444-AB17-38A21F92014B}" type="datetimeFigureOut">
              <a:rPr lang="en-US" smtClean="0"/>
              <a:t>9/25/19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03A17-E509-F445-96FF-13164D0B1854}" type="slidenum">
              <a:rPr lang="en-US" smtClean="0"/>
              <a:t>‹#›</a:t>
            </a:fld>
            <a:endParaRPr lang="en-US"/>
          </a:p>
        </p:txBody>
      </p:sp>
    </p:spTree>
    <p:extLst>
      <p:ext uri="{BB962C8B-B14F-4D97-AF65-F5344CB8AC3E}">
        <p14:creationId xmlns:p14="http://schemas.microsoft.com/office/powerpoint/2010/main" val="320242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E649E8-E2DC-B444-AB17-38A21F92014B}" type="datetimeFigureOut">
              <a:rPr lang="en-US" smtClean="0"/>
              <a:t>9/25/19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403A17-E509-F445-96FF-13164D0B1854}" type="slidenum">
              <a:rPr lang="en-US" smtClean="0"/>
              <a:t>‹#›</a:t>
            </a:fld>
            <a:endParaRPr lang="en-US"/>
          </a:p>
        </p:txBody>
      </p:sp>
    </p:spTree>
    <p:extLst>
      <p:ext uri="{BB962C8B-B14F-4D97-AF65-F5344CB8AC3E}">
        <p14:creationId xmlns:p14="http://schemas.microsoft.com/office/powerpoint/2010/main" val="29148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E649E8-E2DC-B444-AB17-38A21F92014B}" type="datetimeFigureOut">
              <a:rPr lang="en-US" smtClean="0"/>
              <a:t>9/25/19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403A17-E509-F445-96FF-13164D0B1854}" type="slidenum">
              <a:rPr lang="en-US" smtClean="0"/>
              <a:t>‹#›</a:t>
            </a:fld>
            <a:endParaRPr lang="en-US"/>
          </a:p>
        </p:txBody>
      </p:sp>
    </p:spTree>
    <p:extLst>
      <p:ext uri="{BB962C8B-B14F-4D97-AF65-F5344CB8AC3E}">
        <p14:creationId xmlns:p14="http://schemas.microsoft.com/office/powerpoint/2010/main" val="248156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649E8-E2DC-B444-AB17-38A21F92014B}" type="datetimeFigureOut">
              <a:rPr lang="en-US" smtClean="0"/>
              <a:t>9/25/19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403A17-E509-F445-96FF-13164D0B1854}" type="slidenum">
              <a:rPr lang="en-US" smtClean="0"/>
              <a:t>‹#›</a:t>
            </a:fld>
            <a:endParaRPr lang="en-US"/>
          </a:p>
        </p:txBody>
      </p:sp>
    </p:spTree>
    <p:extLst>
      <p:ext uri="{BB962C8B-B14F-4D97-AF65-F5344CB8AC3E}">
        <p14:creationId xmlns:p14="http://schemas.microsoft.com/office/powerpoint/2010/main" val="423111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E649E8-E2DC-B444-AB17-38A21F92014B}" type="datetimeFigureOut">
              <a:rPr lang="en-US" smtClean="0"/>
              <a:t>9/25/19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03A17-E509-F445-96FF-13164D0B1854}" type="slidenum">
              <a:rPr lang="en-US" smtClean="0"/>
              <a:t>‹#›</a:t>
            </a:fld>
            <a:endParaRPr lang="en-US"/>
          </a:p>
        </p:txBody>
      </p:sp>
    </p:spTree>
    <p:extLst>
      <p:ext uri="{BB962C8B-B14F-4D97-AF65-F5344CB8AC3E}">
        <p14:creationId xmlns:p14="http://schemas.microsoft.com/office/powerpoint/2010/main" val="1714044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E649E8-E2DC-B444-AB17-38A21F92014B}" type="datetimeFigureOut">
              <a:rPr lang="en-US" smtClean="0"/>
              <a:t>9/25/19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03A17-E509-F445-96FF-13164D0B1854}" type="slidenum">
              <a:rPr lang="en-US" smtClean="0"/>
              <a:t>‹#›</a:t>
            </a:fld>
            <a:endParaRPr lang="en-US"/>
          </a:p>
        </p:txBody>
      </p:sp>
    </p:spTree>
    <p:extLst>
      <p:ext uri="{BB962C8B-B14F-4D97-AF65-F5344CB8AC3E}">
        <p14:creationId xmlns:p14="http://schemas.microsoft.com/office/powerpoint/2010/main" val="134375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649E8-E2DC-B444-AB17-38A21F92014B}" type="datetimeFigureOut">
              <a:rPr lang="en-US" smtClean="0"/>
              <a:t>9/25/19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03A17-E509-F445-96FF-13164D0B1854}" type="slidenum">
              <a:rPr lang="en-US" smtClean="0"/>
              <a:t>‹#›</a:t>
            </a:fld>
            <a:endParaRPr lang="en-US"/>
          </a:p>
        </p:txBody>
      </p:sp>
    </p:spTree>
    <p:extLst>
      <p:ext uri="{BB962C8B-B14F-4D97-AF65-F5344CB8AC3E}">
        <p14:creationId xmlns:p14="http://schemas.microsoft.com/office/powerpoint/2010/main" val="1828758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Streaming</a:t>
            </a:r>
            <a:endParaRPr lang="en-US" dirty="0"/>
          </a:p>
        </p:txBody>
      </p:sp>
      <p:sp>
        <p:nvSpPr>
          <p:cNvPr id="3" name="Content Placeholder 2"/>
          <p:cNvSpPr>
            <a:spLocks noGrp="1"/>
          </p:cNvSpPr>
          <p:nvPr>
            <p:ph idx="1"/>
          </p:nvPr>
        </p:nvSpPr>
        <p:spPr/>
        <p:txBody>
          <a:bodyPr>
            <a:normAutofit/>
          </a:bodyPr>
          <a:lstStyle/>
          <a:p>
            <a:r>
              <a:rPr lang="en-US" sz="2600" dirty="0" err="1" smtClean="0"/>
              <a:t>Hadoop</a:t>
            </a:r>
            <a:r>
              <a:rPr lang="en-US" sz="2600" dirty="0" smtClean="0"/>
              <a:t> Streaming is a utility that comes with the </a:t>
            </a:r>
            <a:r>
              <a:rPr lang="en-US" sz="2600" dirty="0" err="1" smtClean="0"/>
              <a:t>Hadoop</a:t>
            </a:r>
            <a:r>
              <a:rPr lang="en-US" sz="2600" dirty="0" smtClean="0"/>
              <a:t> distribution. It can be used to execute programs for big data analysis. </a:t>
            </a:r>
            <a:r>
              <a:rPr lang="en-US" sz="2600" dirty="0" err="1" smtClean="0"/>
              <a:t>Hadoop</a:t>
            </a:r>
            <a:r>
              <a:rPr lang="en-US" sz="2600" dirty="0" smtClean="0"/>
              <a:t> streaming can be performed using languages like Python, Java, PHP, </a:t>
            </a:r>
            <a:r>
              <a:rPr lang="en-US" sz="2600" dirty="0" err="1" smtClean="0"/>
              <a:t>Scala</a:t>
            </a:r>
            <a:r>
              <a:rPr lang="en-US" sz="2600" dirty="0" smtClean="0"/>
              <a:t>, Perl, UNIX, and many more. The utility allows us to create and run Map/Reduce jobs with any executable or script as the mapper and/or the reducer. </a:t>
            </a:r>
          </a:p>
          <a:p>
            <a:endParaRPr lang="en-US" sz="2600" dirty="0"/>
          </a:p>
          <a:p>
            <a:r>
              <a:rPr lang="en-US" sz="2600" dirty="0" smtClean="0"/>
              <a:t>See example</a:t>
            </a:r>
            <a:endParaRPr lang="en-US" sz="2600" dirty="0"/>
          </a:p>
        </p:txBody>
      </p:sp>
    </p:spTree>
    <p:extLst>
      <p:ext uri="{BB962C8B-B14F-4D97-AF65-F5344CB8AC3E}">
        <p14:creationId xmlns:p14="http://schemas.microsoft.com/office/powerpoint/2010/main" val="39292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streaming works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Both </a:t>
            </a:r>
            <a:r>
              <a:rPr lang="en-US" dirty="0"/>
              <a:t>the mapper and the reducer are python scripts that read the input from standard input and emit the output to standard output. The utility will create a Map/Reduce job, submit the job to an appropriate cluster, and monitor the progress of the job until it completes.</a:t>
            </a:r>
          </a:p>
          <a:p>
            <a:r>
              <a:rPr lang="en-US" dirty="0"/>
              <a:t>When a script is specified for mappers, each mapper task will launch the script as a separate process when the mapper is initialized. As the mapper task runs, it converts its inputs into lines and feed the lines to the standard input (STDIN) of the process. In the meantime, the mapper collects the line-oriented outputs from the standard output (STDOUT) of the process and converts each line into a key/value pair, which is collected as the output of the mapper. By default, the prefix of a line up to the first tab character is the key and the rest of the line (excluding the tab character) will be the value. If there is no tab character in the line, then the entire line is considered as the key and the value is null. However, this can be customized, as per one need.</a:t>
            </a:r>
          </a:p>
          <a:p>
            <a:endParaRPr lang="en-US" dirty="0"/>
          </a:p>
        </p:txBody>
      </p:sp>
    </p:spTree>
    <p:extLst>
      <p:ext uri="{BB962C8B-B14F-4D97-AF65-F5344CB8AC3E}">
        <p14:creationId xmlns:p14="http://schemas.microsoft.com/office/powerpoint/2010/main" val="272567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streaming works</a:t>
            </a:r>
            <a:endParaRPr lang="en-US" dirty="0"/>
          </a:p>
        </p:txBody>
      </p:sp>
      <p:sp>
        <p:nvSpPr>
          <p:cNvPr id="3" name="Content Placeholder 2"/>
          <p:cNvSpPr>
            <a:spLocks noGrp="1"/>
          </p:cNvSpPr>
          <p:nvPr>
            <p:ph idx="1"/>
          </p:nvPr>
        </p:nvSpPr>
        <p:spPr/>
        <p:txBody>
          <a:bodyPr>
            <a:normAutofit/>
          </a:bodyPr>
          <a:lstStyle/>
          <a:p>
            <a:r>
              <a:rPr lang="en-US" sz="2400" dirty="0"/>
              <a:t>When a script is specified for reducers, each reducer task will launch the script as a separate process, then the reducer is initialized. As the reducer task runs, it converts its input key/values pairs into lines and feeds the lines to the standard input (STDIN) of the process. In the meantime, the reducer collects the line-oriented outputs from the standard output (STDOUT) of the process, converts each line into a key/value pair, which is collected as the output of the reducer. By default, the prefix of a line up to the first tab character is the key and the rest of the line (excluding the tab character) is the value. However, this can be customized as per specific requirements.</a:t>
            </a:r>
          </a:p>
        </p:txBody>
      </p:sp>
    </p:spTree>
    <p:extLst>
      <p:ext uri="{BB962C8B-B14F-4D97-AF65-F5344CB8AC3E}">
        <p14:creationId xmlns:p14="http://schemas.microsoft.com/office/powerpoint/2010/main" val="356918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908"/>
          </a:xfrm>
        </p:spPr>
        <p:txBody>
          <a:bodyPr>
            <a:normAutofit fontScale="90000"/>
          </a:bodyPr>
          <a:lstStyle/>
          <a:p>
            <a:r>
              <a:rPr lang="en-US" dirty="0" err="1" smtClean="0"/>
              <a:t>mrjob</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mrjob</a:t>
            </a:r>
            <a:r>
              <a:rPr lang="en-US" dirty="0"/>
              <a:t> is a Python </a:t>
            </a:r>
            <a:r>
              <a:rPr lang="en-US" dirty="0" err="1"/>
              <a:t>MapReduce</a:t>
            </a:r>
            <a:r>
              <a:rPr lang="en-US" dirty="0"/>
              <a:t> library, created by Yelp, that wraps </a:t>
            </a:r>
            <a:r>
              <a:rPr lang="en-US" dirty="0" err="1"/>
              <a:t>Hadoop</a:t>
            </a:r>
            <a:r>
              <a:rPr lang="en-US" dirty="0"/>
              <a:t> streaming, allowing </a:t>
            </a:r>
            <a:r>
              <a:rPr lang="en-US" dirty="0" err="1"/>
              <a:t>MapReduce</a:t>
            </a:r>
            <a:r>
              <a:rPr lang="en-US" dirty="0"/>
              <a:t> applications to be written in a more </a:t>
            </a:r>
            <a:r>
              <a:rPr lang="en-US" dirty="0" err="1"/>
              <a:t>Pythonic</a:t>
            </a:r>
            <a:r>
              <a:rPr lang="en-US" dirty="0"/>
              <a:t> manner. </a:t>
            </a:r>
            <a:endParaRPr lang="en-US" dirty="0" smtClean="0"/>
          </a:p>
          <a:p>
            <a:r>
              <a:rPr lang="en-US" dirty="0" err="1" smtClean="0"/>
              <a:t>MRJob</a:t>
            </a:r>
            <a:r>
              <a:rPr lang="en-US" dirty="0" smtClean="0"/>
              <a:t> you write your jobs as classes and you don’t have to worry (as much) about the actual “streaming” nature of your job. </a:t>
            </a:r>
            <a:r>
              <a:rPr lang="en-US" dirty="0" err="1" smtClean="0"/>
              <a:t>MRJob</a:t>
            </a:r>
            <a:r>
              <a:rPr lang="en-US" dirty="0" smtClean="0"/>
              <a:t> handles key/value serialization/deserialization. It also comes with a variety of useful wrappers that allow for submitting jobs in a much cleaner than with the STDIN/STDOUT based approach.</a:t>
            </a:r>
          </a:p>
          <a:p>
            <a:r>
              <a:rPr lang="en-US" dirty="0" err="1" smtClean="0"/>
              <a:t>mrjob</a:t>
            </a:r>
            <a:r>
              <a:rPr lang="en-US" dirty="0" smtClean="0"/>
              <a:t> allows </a:t>
            </a:r>
            <a:r>
              <a:rPr lang="en-US" dirty="0" err="1" smtClean="0"/>
              <a:t>MapReduce</a:t>
            </a:r>
            <a:r>
              <a:rPr lang="en-US" dirty="0" smtClean="0"/>
              <a:t> applications to be written in a single class, instead of writing separate programs for the mapper and reducer. </a:t>
            </a:r>
          </a:p>
          <a:p>
            <a:r>
              <a:rPr lang="en-US" dirty="0" err="1"/>
              <a:t>mrjob</a:t>
            </a:r>
            <a:r>
              <a:rPr lang="en-US" dirty="0"/>
              <a:t> applications can be executed and tested without having </a:t>
            </a:r>
            <a:r>
              <a:rPr lang="en-US" dirty="0" err="1"/>
              <a:t>Hadoop</a:t>
            </a:r>
            <a:r>
              <a:rPr lang="en-US" dirty="0"/>
              <a:t> installed, enabling development and testing before deploying to a </a:t>
            </a:r>
            <a:r>
              <a:rPr lang="en-US" dirty="0" err="1"/>
              <a:t>Hadoop</a:t>
            </a:r>
            <a:r>
              <a:rPr lang="en-US" dirty="0"/>
              <a:t> cluster. </a:t>
            </a:r>
            <a:endParaRPr lang="en-US" dirty="0" smtClean="0"/>
          </a:p>
          <a:p>
            <a:r>
              <a:rPr lang="en-US" dirty="0" smtClean="0"/>
              <a:t>slow</a:t>
            </a:r>
            <a:endParaRPr lang="en-US" dirty="0"/>
          </a:p>
          <a:p>
            <a:endParaRPr lang="en-US" dirty="0" smtClean="0"/>
          </a:p>
        </p:txBody>
      </p:sp>
    </p:spTree>
    <p:extLst>
      <p:ext uri="{BB962C8B-B14F-4D97-AF65-F5344CB8AC3E}">
        <p14:creationId xmlns:p14="http://schemas.microsoft.com/office/powerpoint/2010/main" val="46999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4072"/>
          </a:xfrm>
        </p:spPr>
        <p:txBody>
          <a:bodyPr>
            <a:normAutofit/>
          </a:bodyPr>
          <a:lstStyle/>
          <a:p>
            <a:r>
              <a:rPr lang="en-US" sz="3600" dirty="0" err="1"/>
              <a:t>mrjob</a:t>
            </a:r>
            <a:r>
              <a:rPr lang="en-US" sz="3600" dirty="0"/>
              <a:t> runner choices </a:t>
            </a:r>
          </a:p>
        </p:txBody>
      </p:sp>
      <p:pic>
        <p:nvPicPr>
          <p:cNvPr id="4" name="Content Placeholder 3" descr="Screen Shot 2019-09-21 at 1.17.17 PM.png"/>
          <p:cNvPicPr>
            <a:picLocks noGrp="1" noChangeAspect="1"/>
          </p:cNvPicPr>
          <p:nvPr>
            <p:ph idx="1"/>
          </p:nvPr>
        </p:nvPicPr>
        <p:blipFill>
          <a:blip r:embed="rId2">
            <a:extLst>
              <a:ext uri="{28A0092B-C50C-407E-A947-70E740481C1C}">
                <a14:useLocalDpi xmlns:a14="http://schemas.microsoft.com/office/drawing/2010/main" val="0"/>
              </a:ext>
            </a:extLst>
          </a:blip>
          <a:srcRect l="-1229" r="-1229"/>
          <a:stretch>
            <a:fillRect/>
          </a:stretch>
        </p:blipFill>
        <p:spPr>
          <a:xfrm>
            <a:off x="457200" y="1253783"/>
            <a:ext cx="8229600" cy="4525963"/>
          </a:xfrm>
        </p:spPr>
      </p:pic>
      <p:sp>
        <p:nvSpPr>
          <p:cNvPr id="5" name="Rectangle 4"/>
          <p:cNvSpPr/>
          <p:nvPr/>
        </p:nvSpPr>
        <p:spPr>
          <a:xfrm>
            <a:off x="813777" y="6043518"/>
            <a:ext cx="2030874" cy="523220"/>
          </a:xfrm>
          <a:prstGeom prst="rect">
            <a:avLst/>
          </a:prstGeom>
        </p:spPr>
        <p:txBody>
          <a:bodyPr wrap="none">
            <a:spAutoFit/>
          </a:bodyPr>
          <a:lstStyle/>
          <a:p>
            <a:r>
              <a:rPr lang="en-US" sz="2800" dirty="0" smtClean="0"/>
              <a:t>See example</a:t>
            </a:r>
            <a:endParaRPr lang="en-US" sz="2800" dirty="0"/>
          </a:p>
        </p:txBody>
      </p:sp>
    </p:spTree>
    <p:extLst>
      <p:ext uri="{BB962C8B-B14F-4D97-AF65-F5344CB8AC3E}">
        <p14:creationId xmlns:p14="http://schemas.microsoft.com/office/powerpoint/2010/main" val="3448675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526</TotalTime>
  <Words>592</Words>
  <Application>Microsoft Macintosh PowerPoint</Application>
  <PresentationFormat>On-screen Show (4:3)</PresentationFormat>
  <Paragraphs>17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Hadoop Streaming</vt:lpstr>
      <vt:lpstr>How streaming works</vt:lpstr>
      <vt:lpstr>How streaming works</vt:lpstr>
      <vt:lpstr>mrjob</vt:lpstr>
      <vt:lpstr>mrjob runner choices </vt:lpstr>
    </vt:vector>
  </TitlesOfParts>
  <Company>dh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Yao Shen</dc:creator>
  <cp:lastModifiedBy>Yao Shen</cp:lastModifiedBy>
  <cp:revision>11</cp:revision>
  <dcterms:created xsi:type="dcterms:W3CDTF">2019-09-21T16:47:52Z</dcterms:created>
  <dcterms:modified xsi:type="dcterms:W3CDTF">2019-09-26T00:15:27Z</dcterms:modified>
</cp:coreProperties>
</file>