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dec Pro Bold" charset="1" panose="00000600000000000000"/>
      <p:regular r:id="rId13"/>
    </p:embeddedFont>
    <p:embeddedFont>
      <p:font typeface="Codec Pro Ultra-Bold" charset="1" panose="00000700000000000000"/>
      <p:regular r:id="rId14"/>
    </p:embeddedFont>
    <p:embeddedFont>
      <p:font typeface="Codec Pro" charset="1" panose="00000500000000000000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C69F5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3384" y="-1675084"/>
            <a:ext cx="6000534" cy="3567590"/>
          </a:xfrm>
          <a:custGeom>
            <a:avLst/>
            <a:gdLst/>
            <a:ahLst/>
            <a:cxnLst/>
            <a:rect r="r" b="b" t="t" l="l"/>
            <a:pathLst>
              <a:path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1"/>
                </a:lnTo>
                <a:lnTo>
                  <a:pt x="0" y="3567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542441" y="8591206"/>
            <a:ext cx="6000534" cy="3567590"/>
          </a:xfrm>
          <a:custGeom>
            <a:avLst/>
            <a:gdLst/>
            <a:ahLst/>
            <a:cxnLst/>
            <a:rect r="r" b="b" t="t" l="l"/>
            <a:pathLst>
              <a:path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41048" y="537816"/>
            <a:ext cx="6000534" cy="3567590"/>
          </a:xfrm>
          <a:custGeom>
            <a:avLst/>
            <a:gdLst/>
            <a:ahLst/>
            <a:cxnLst/>
            <a:rect r="r" b="b" t="t" l="l"/>
            <a:pathLst>
              <a:path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180105" y="6181594"/>
            <a:ext cx="6000534" cy="3567590"/>
          </a:xfrm>
          <a:custGeom>
            <a:avLst/>
            <a:gdLst/>
            <a:ahLst/>
            <a:cxnLst/>
            <a:rect r="r" b="b" t="t" l="l"/>
            <a:pathLst>
              <a:path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04533" y="-494599"/>
            <a:ext cx="5081972" cy="3021463"/>
          </a:xfrm>
          <a:custGeom>
            <a:avLst/>
            <a:gdLst/>
            <a:ahLst/>
            <a:cxnLst/>
            <a:rect r="r" b="b" t="t" l="l"/>
            <a:pathLst>
              <a:path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275713" y="4625635"/>
            <a:ext cx="5081972" cy="3021463"/>
          </a:xfrm>
          <a:custGeom>
            <a:avLst/>
            <a:gdLst/>
            <a:ahLst/>
            <a:cxnLst/>
            <a:rect r="r" b="b" t="t" l="l"/>
            <a:pathLst>
              <a:path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3"/>
                </a:lnTo>
                <a:lnTo>
                  <a:pt x="0" y="3021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4960748" y="7760135"/>
            <a:ext cx="5081972" cy="3021463"/>
          </a:xfrm>
          <a:custGeom>
            <a:avLst/>
            <a:gdLst/>
            <a:ahLst/>
            <a:cxnLst/>
            <a:rect r="r" b="b" t="t" l="l"/>
            <a:pathLst>
              <a:path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481741" y="2654155"/>
            <a:ext cx="5081972" cy="3021463"/>
          </a:xfrm>
          <a:custGeom>
            <a:avLst/>
            <a:gdLst/>
            <a:ahLst/>
            <a:cxnLst/>
            <a:rect r="r" b="b" t="t" l="l"/>
            <a:pathLst>
              <a:path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254578" y="7965389"/>
            <a:ext cx="7225199" cy="958533"/>
            <a:chOff x="0" y="0"/>
            <a:chExt cx="1356880" cy="1800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6880" cy="180011"/>
            </a:xfrm>
            <a:custGeom>
              <a:avLst/>
              <a:gdLst/>
              <a:ahLst/>
              <a:cxnLst/>
              <a:rect r="r" b="b" t="t" l="l"/>
              <a:pathLst>
                <a:path h="180011" w="1356880">
                  <a:moveTo>
                    <a:pt x="90006" y="0"/>
                  </a:moveTo>
                  <a:lnTo>
                    <a:pt x="1266875" y="0"/>
                  </a:lnTo>
                  <a:cubicBezTo>
                    <a:pt x="1290746" y="0"/>
                    <a:pt x="1313639" y="9483"/>
                    <a:pt x="1330518" y="26362"/>
                  </a:cubicBezTo>
                  <a:cubicBezTo>
                    <a:pt x="1347398" y="43241"/>
                    <a:pt x="1356880" y="66135"/>
                    <a:pt x="1356880" y="90006"/>
                  </a:cubicBezTo>
                  <a:lnTo>
                    <a:pt x="1356880" y="90006"/>
                  </a:lnTo>
                  <a:cubicBezTo>
                    <a:pt x="1356880" y="113876"/>
                    <a:pt x="1347398" y="136770"/>
                    <a:pt x="1330518" y="153649"/>
                  </a:cubicBezTo>
                  <a:cubicBezTo>
                    <a:pt x="1313639" y="170528"/>
                    <a:pt x="1290746" y="180011"/>
                    <a:pt x="1266875" y="180011"/>
                  </a:cubicBezTo>
                  <a:lnTo>
                    <a:pt x="90006" y="180011"/>
                  </a:lnTo>
                  <a:cubicBezTo>
                    <a:pt x="66135" y="180011"/>
                    <a:pt x="43241" y="170528"/>
                    <a:pt x="26362" y="153649"/>
                  </a:cubicBezTo>
                  <a:cubicBezTo>
                    <a:pt x="9483" y="136770"/>
                    <a:pt x="0" y="113876"/>
                    <a:pt x="0" y="90006"/>
                  </a:cubicBezTo>
                  <a:lnTo>
                    <a:pt x="0" y="90006"/>
                  </a:lnTo>
                  <a:cubicBezTo>
                    <a:pt x="0" y="66135"/>
                    <a:pt x="9483" y="43241"/>
                    <a:pt x="26362" y="26362"/>
                  </a:cubicBezTo>
                  <a:cubicBezTo>
                    <a:pt x="43241" y="9483"/>
                    <a:pt x="66135" y="0"/>
                    <a:pt x="90006" y="0"/>
                  </a:cubicBezTo>
                  <a:close/>
                </a:path>
              </a:pathLst>
            </a:custGeom>
            <a:solidFill>
              <a:srgbClr val="5666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356880" cy="189536"/>
            </a:xfrm>
            <a:prstGeom prst="rect">
              <a:avLst/>
            </a:prstGeom>
          </p:spPr>
          <p:txBody>
            <a:bodyPr anchor="ctr" rtlCol="false" tIns="31918" lIns="31918" bIns="31918" rIns="31918"/>
            <a:lstStyle/>
            <a:p>
              <a:pPr algn="ctr">
                <a:lnSpc>
                  <a:spcPts val="1381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875705" y="757490"/>
            <a:ext cx="1649076" cy="1651138"/>
          </a:xfrm>
          <a:custGeom>
            <a:avLst/>
            <a:gdLst/>
            <a:ahLst/>
            <a:cxnLst/>
            <a:rect r="r" b="b" t="t" l="l"/>
            <a:pathLst>
              <a:path h="1651138" w="1649076">
                <a:moveTo>
                  <a:pt x="0" y="0"/>
                </a:moveTo>
                <a:lnTo>
                  <a:pt x="1649076" y="0"/>
                </a:lnTo>
                <a:lnTo>
                  <a:pt x="1649076" y="1651137"/>
                </a:lnTo>
                <a:lnTo>
                  <a:pt x="0" y="16511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17383" y="3656583"/>
            <a:ext cx="10699590" cy="343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</a:pPr>
            <a:r>
              <a:rPr lang="en-US" sz="39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GESTIÓN Y EXTRACCIÓN DE INFORMACIÓN EN DOCUMENTOS</a:t>
            </a:r>
          </a:p>
          <a:p>
            <a:pPr algn="ctr">
              <a:lnSpc>
                <a:spcPts val="3759"/>
              </a:lnSpc>
            </a:pPr>
            <a:r>
              <a:rPr lang="en-US" sz="39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DIGITALES MEDIANTE PLANTILLAS PERSONALIZADAS Y PROCESAMIENTO</a:t>
            </a:r>
          </a:p>
          <a:p>
            <a:pPr algn="ctr">
              <a:lnSpc>
                <a:spcPts val="3759"/>
              </a:lnSpc>
            </a:pPr>
            <a:r>
              <a:rPr lang="en-US" sz="39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AVANZADO DE IMÁGENES PARA EL MANEJO DE GRANDES VOLÚMENES DE</a:t>
            </a:r>
          </a:p>
          <a:p>
            <a:pPr algn="ctr">
              <a:lnSpc>
                <a:spcPts val="3759"/>
              </a:lnSpc>
            </a:pPr>
            <a:r>
              <a:rPr lang="en-US" sz="39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DATOS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00243" y="8185484"/>
            <a:ext cx="5245047" cy="738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0"/>
              </a:lnSpc>
            </a:pPr>
            <a:r>
              <a:rPr lang="en-US" b="true" sz="2787" spc="7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JAIME ALEXANDER RAX CAAL</a:t>
            </a:r>
          </a:p>
          <a:p>
            <a:pPr algn="ctr">
              <a:lnSpc>
                <a:spcPts val="2620"/>
              </a:lnSpc>
            </a:pPr>
            <a:r>
              <a:rPr lang="en-US" b="true" sz="2787" spc="7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0902 20 15240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24781" y="1221640"/>
            <a:ext cx="4017660" cy="73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b="true" sz="2689" spc="182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UNIVERSIDAD </a:t>
            </a:r>
          </a:p>
          <a:p>
            <a:pPr algn="ctr">
              <a:lnSpc>
                <a:spcPts val="2635"/>
              </a:lnSpc>
            </a:pPr>
            <a:r>
              <a:rPr lang="en-US" b="true" sz="2689" spc="182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MARIANO GALVEZ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20624" y="0"/>
            <a:ext cx="7668455" cy="10401374"/>
          </a:xfrm>
          <a:custGeom>
            <a:avLst/>
            <a:gdLst/>
            <a:ahLst/>
            <a:cxnLst/>
            <a:rect r="r" b="b" t="t" l="l"/>
            <a:pathLst>
              <a:path h="10401374" w="7668455">
                <a:moveTo>
                  <a:pt x="0" y="0"/>
                </a:moveTo>
                <a:lnTo>
                  <a:pt x="7668455" y="0"/>
                </a:lnTo>
                <a:lnTo>
                  <a:pt x="7668455" y="10401374"/>
                </a:lnTo>
                <a:lnTo>
                  <a:pt x="0" y="1040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563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9536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14315" y="47922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00792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39536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214315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000792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031039" y="1740826"/>
            <a:ext cx="6792326" cy="679232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0" r="0" b="-1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618469" y="3359101"/>
            <a:ext cx="6702926" cy="9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INTRODUCCIÓN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18469" y="4457252"/>
            <a:ext cx="6702926" cy="255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Esta presentación aborda el desarrollo y resultados de un proyecto orientado a la automatización de la extracción de datos desde imágenes y documentos escaneados mediante el uso de tecnologías de OCR avanzadas y plantillas personalizables. El propósito es mejorar la eficiencia y precisión en la captura de datos estructurados en distintos tipos de documentos.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94648" y="1896356"/>
            <a:ext cx="2379240" cy="50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UNIVERSIDAD</a:t>
            </a:r>
          </a:p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MARIANO GALVEZ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61855" y="1740826"/>
            <a:ext cx="793008" cy="794000"/>
          </a:xfrm>
          <a:custGeom>
            <a:avLst/>
            <a:gdLst/>
            <a:ahLst/>
            <a:cxnLst/>
            <a:rect r="r" b="b" t="t" l="l"/>
            <a:pathLst>
              <a:path h="794000" w="793008">
                <a:moveTo>
                  <a:pt x="0" y="0"/>
                </a:moveTo>
                <a:lnTo>
                  <a:pt x="793008" y="0"/>
                </a:lnTo>
                <a:lnTo>
                  <a:pt x="793008" y="794000"/>
                </a:lnTo>
                <a:lnTo>
                  <a:pt x="0" y="794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C69F5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1935" y="695244"/>
            <a:ext cx="16764130" cy="8896513"/>
          </a:xfrm>
          <a:custGeom>
            <a:avLst/>
            <a:gdLst/>
            <a:ahLst/>
            <a:cxnLst/>
            <a:rect r="r" b="b" t="t" l="l"/>
            <a:pathLst>
              <a:path h="8896513" w="16764130">
                <a:moveTo>
                  <a:pt x="0" y="0"/>
                </a:moveTo>
                <a:lnTo>
                  <a:pt x="16764130" y="0"/>
                </a:lnTo>
                <a:lnTo>
                  <a:pt x="16764130" y="8896512"/>
                </a:lnTo>
                <a:lnTo>
                  <a:pt x="0" y="8896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-12419" r="0" b="-124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5560" y="1028700"/>
            <a:ext cx="9032792" cy="8229600"/>
            <a:chOff x="0" y="0"/>
            <a:chExt cx="2379007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79007" cy="2167467"/>
            </a:xfrm>
            <a:custGeom>
              <a:avLst/>
              <a:gdLst/>
              <a:ahLst/>
              <a:cxnLst/>
              <a:rect r="r" b="b" t="t" l="l"/>
              <a:pathLst>
                <a:path h="2167467" w="2379007">
                  <a:moveTo>
                    <a:pt x="27427" y="0"/>
                  </a:moveTo>
                  <a:lnTo>
                    <a:pt x="2351580" y="0"/>
                  </a:lnTo>
                  <a:cubicBezTo>
                    <a:pt x="2366728" y="0"/>
                    <a:pt x="2379007" y="12279"/>
                    <a:pt x="2379007" y="27427"/>
                  </a:cubicBezTo>
                  <a:lnTo>
                    <a:pt x="2379007" y="2140040"/>
                  </a:lnTo>
                  <a:cubicBezTo>
                    <a:pt x="2379007" y="2155187"/>
                    <a:pt x="2366728" y="2167467"/>
                    <a:pt x="2351580" y="2167467"/>
                  </a:cubicBezTo>
                  <a:lnTo>
                    <a:pt x="27427" y="2167467"/>
                  </a:lnTo>
                  <a:cubicBezTo>
                    <a:pt x="12279" y="2167467"/>
                    <a:pt x="0" y="2155187"/>
                    <a:pt x="0" y="2140040"/>
                  </a:cubicBezTo>
                  <a:lnTo>
                    <a:pt x="0" y="27427"/>
                  </a:lnTo>
                  <a:cubicBezTo>
                    <a:pt x="0" y="12279"/>
                    <a:pt x="12279" y="0"/>
                    <a:pt x="27427" y="0"/>
                  </a:cubicBezTo>
                  <a:close/>
                </a:path>
              </a:pathLst>
            </a:custGeom>
            <a:solidFill>
              <a:srgbClr val="E4E5E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7900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379963" y="1572429"/>
            <a:ext cx="4932944" cy="93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OBJETIVOS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77822" y="2941045"/>
            <a:ext cx="4932944" cy="49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0"/>
              </a:lnSpc>
            </a:pPr>
            <a:r>
              <a:rPr lang="en-US" sz="3500" b="true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OBJETIVO GENERAL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77822" y="3585527"/>
            <a:ext cx="756686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Crear un sistema de captura y extracción de datos automatizada basado en plantillas.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277822" y="5539423"/>
            <a:ext cx="7566868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- Implementar herramientas avanzadas para la digitalización de datos.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12968" y="1170731"/>
            <a:ext cx="2400366" cy="50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UNIVERSIDAD</a:t>
            </a:r>
          </a:p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MARIANO GALVEZ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53028" y="535426"/>
            <a:ext cx="2726935" cy="1621287"/>
          </a:xfrm>
          <a:custGeom>
            <a:avLst/>
            <a:gdLst/>
            <a:ahLst/>
            <a:cxnLst/>
            <a:rect r="r" b="b" t="t" l="l"/>
            <a:pathLst>
              <a:path h="1621287" w="2726935">
                <a:moveTo>
                  <a:pt x="0" y="0"/>
                </a:moveTo>
                <a:lnTo>
                  <a:pt x="2726935" y="0"/>
                </a:lnTo>
                <a:lnTo>
                  <a:pt x="2726935" y="1621287"/>
                </a:lnTo>
                <a:lnTo>
                  <a:pt x="0" y="1621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71156" y="1610537"/>
            <a:ext cx="2599390" cy="1545456"/>
          </a:xfrm>
          <a:custGeom>
            <a:avLst/>
            <a:gdLst/>
            <a:ahLst/>
            <a:cxnLst/>
            <a:rect r="r" b="b" t="t" l="l"/>
            <a:pathLst>
              <a:path h="1545456" w="2599390">
                <a:moveTo>
                  <a:pt x="0" y="0"/>
                </a:moveTo>
                <a:lnTo>
                  <a:pt x="2599391" y="0"/>
                </a:lnTo>
                <a:lnTo>
                  <a:pt x="2599391" y="1545455"/>
                </a:lnTo>
                <a:lnTo>
                  <a:pt x="0" y="15454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77822" y="4909502"/>
            <a:ext cx="6035086" cy="49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0"/>
              </a:lnSpc>
            </a:pPr>
            <a:r>
              <a:rPr lang="en-US" sz="3500" b="true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OBJETIVOS ESPECIFICOS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77822" y="6653848"/>
            <a:ext cx="7566868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- Reducir trabajo manual mediante un procesamiento automatizado de documentos.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77822" y="7453948"/>
            <a:ext cx="7566868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- Mejorar la precisión y agilidad en la extracción de información en imágenes.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3522850" y="1028700"/>
            <a:ext cx="793008" cy="794000"/>
          </a:xfrm>
          <a:custGeom>
            <a:avLst/>
            <a:gdLst/>
            <a:ahLst/>
            <a:cxnLst/>
            <a:rect r="r" b="b" t="t" l="l"/>
            <a:pathLst>
              <a:path h="794000" w="793008">
                <a:moveTo>
                  <a:pt x="0" y="0"/>
                </a:moveTo>
                <a:lnTo>
                  <a:pt x="793008" y="0"/>
                </a:lnTo>
                <a:lnTo>
                  <a:pt x="793008" y="794000"/>
                </a:lnTo>
                <a:lnTo>
                  <a:pt x="0" y="794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51592" y="3043866"/>
            <a:ext cx="3584619" cy="6377319"/>
            <a:chOff x="0" y="0"/>
            <a:chExt cx="1242401" cy="2210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2401" cy="2210329"/>
            </a:xfrm>
            <a:custGeom>
              <a:avLst/>
              <a:gdLst/>
              <a:ahLst/>
              <a:cxnLst/>
              <a:rect r="r" b="b" t="t" l="l"/>
              <a:pathLst>
                <a:path h="2210329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2158495"/>
                  </a:lnTo>
                  <a:cubicBezTo>
                    <a:pt x="1242401" y="2187122"/>
                    <a:pt x="1219194" y="2210329"/>
                    <a:pt x="1190567" y="2210329"/>
                  </a:cubicBezTo>
                  <a:lnTo>
                    <a:pt x="51834" y="2210329"/>
                  </a:lnTo>
                  <a:cubicBezTo>
                    <a:pt x="23207" y="2210329"/>
                    <a:pt x="0" y="2187122"/>
                    <a:pt x="0" y="2158495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42401" cy="2248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70174" y="3043866"/>
            <a:ext cx="5347891" cy="6377319"/>
            <a:chOff x="0" y="0"/>
            <a:chExt cx="1853538" cy="2210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53538" cy="2210329"/>
            </a:xfrm>
            <a:custGeom>
              <a:avLst/>
              <a:gdLst/>
              <a:ahLst/>
              <a:cxnLst/>
              <a:rect r="r" b="b" t="t" l="l"/>
              <a:pathLst>
                <a:path h="2210329" w="1853538">
                  <a:moveTo>
                    <a:pt x="34744" y="0"/>
                  </a:moveTo>
                  <a:lnTo>
                    <a:pt x="1818794" y="0"/>
                  </a:lnTo>
                  <a:cubicBezTo>
                    <a:pt x="1837982" y="0"/>
                    <a:pt x="1853538" y="15555"/>
                    <a:pt x="1853538" y="34744"/>
                  </a:cubicBezTo>
                  <a:lnTo>
                    <a:pt x="1853538" y="2175585"/>
                  </a:lnTo>
                  <a:cubicBezTo>
                    <a:pt x="1853538" y="2194774"/>
                    <a:pt x="1837982" y="2210329"/>
                    <a:pt x="1818794" y="2210329"/>
                  </a:cubicBezTo>
                  <a:lnTo>
                    <a:pt x="34744" y="2210329"/>
                  </a:lnTo>
                  <a:cubicBezTo>
                    <a:pt x="15555" y="2210329"/>
                    <a:pt x="0" y="2194774"/>
                    <a:pt x="0" y="2175585"/>
                  </a:cubicBezTo>
                  <a:lnTo>
                    <a:pt x="0" y="34744"/>
                  </a:lnTo>
                  <a:cubicBezTo>
                    <a:pt x="0" y="15555"/>
                    <a:pt x="15555" y="0"/>
                    <a:pt x="3474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53538" cy="2248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51788" y="3062544"/>
            <a:ext cx="3584619" cy="6377319"/>
            <a:chOff x="0" y="0"/>
            <a:chExt cx="1242401" cy="22103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2401" cy="2210329"/>
            </a:xfrm>
            <a:custGeom>
              <a:avLst/>
              <a:gdLst/>
              <a:ahLst/>
              <a:cxnLst/>
              <a:rect r="r" b="b" t="t" l="l"/>
              <a:pathLst>
                <a:path h="2210329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2158495"/>
                  </a:lnTo>
                  <a:cubicBezTo>
                    <a:pt x="1242401" y="2187122"/>
                    <a:pt x="1219194" y="2210329"/>
                    <a:pt x="1190567" y="2210329"/>
                  </a:cubicBezTo>
                  <a:lnTo>
                    <a:pt x="51834" y="2210329"/>
                  </a:lnTo>
                  <a:cubicBezTo>
                    <a:pt x="23207" y="2210329"/>
                    <a:pt x="0" y="2187122"/>
                    <a:pt x="0" y="2158495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42401" cy="2248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51592" y="3043866"/>
            <a:ext cx="3507247" cy="6113463"/>
            <a:chOff x="0" y="0"/>
            <a:chExt cx="1215584" cy="21188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5584" cy="2118879"/>
            </a:xfrm>
            <a:custGeom>
              <a:avLst/>
              <a:gdLst/>
              <a:ahLst/>
              <a:cxnLst/>
              <a:rect r="r" b="b" t="t" l="l"/>
              <a:pathLst>
                <a:path h="2118879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2070316"/>
                  </a:lnTo>
                  <a:cubicBezTo>
                    <a:pt x="1215584" y="2097137"/>
                    <a:pt x="1193842" y="2118879"/>
                    <a:pt x="1167021" y="2118879"/>
                  </a:cubicBezTo>
                  <a:lnTo>
                    <a:pt x="48563" y="2118879"/>
                  </a:lnTo>
                  <a:cubicBezTo>
                    <a:pt x="21742" y="2118879"/>
                    <a:pt x="0" y="2097137"/>
                    <a:pt x="0" y="2070316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15584" cy="2156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151440" y="3062544"/>
            <a:ext cx="3507247" cy="6087014"/>
            <a:chOff x="0" y="0"/>
            <a:chExt cx="1215584" cy="21097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5584" cy="2109712"/>
            </a:xfrm>
            <a:custGeom>
              <a:avLst/>
              <a:gdLst/>
              <a:ahLst/>
              <a:cxnLst/>
              <a:rect r="r" b="b" t="t" l="l"/>
              <a:pathLst>
                <a:path h="2109712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2061149"/>
                  </a:lnTo>
                  <a:cubicBezTo>
                    <a:pt x="1215584" y="2087969"/>
                    <a:pt x="1193842" y="2109712"/>
                    <a:pt x="1167021" y="2109712"/>
                  </a:cubicBezTo>
                  <a:lnTo>
                    <a:pt x="48563" y="2109712"/>
                  </a:lnTo>
                  <a:cubicBezTo>
                    <a:pt x="21742" y="2109712"/>
                    <a:pt x="0" y="2087969"/>
                    <a:pt x="0" y="2061149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15584" cy="2147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471213" y="3043866"/>
            <a:ext cx="5232459" cy="6087014"/>
            <a:chOff x="0" y="0"/>
            <a:chExt cx="1813530" cy="21097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13530" cy="2109712"/>
            </a:xfrm>
            <a:custGeom>
              <a:avLst/>
              <a:gdLst/>
              <a:ahLst/>
              <a:cxnLst/>
              <a:rect r="r" b="b" t="t" l="l"/>
              <a:pathLst>
                <a:path h="2109712" w="1813530">
                  <a:moveTo>
                    <a:pt x="32551" y="0"/>
                  </a:moveTo>
                  <a:lnTo>
                    <a:pt x="1780979" y="0"/>
                  </a:lnTo>
                  <a:cubicBezTo>
                    <a:pt x="1798956" y="0"/>
                    <a:pt x="1813530" y="14574"/>
                    <a:pt x="1813530" y="32551"/>
                  </a:cubicBezTo>
                  <a:lnTo>
                    <a:pt x="1813530" y="2077161"/>
                  </a:lnTo>
                  <a:cubicBezTo>
                    <a:pt x="1813530" y="2095138"/>
                    <a:pt x="1798956" y="2109712"/>
                    <a:pt x="1780979" y="2109712"/>
                  </a:cubicBezTo>
                  <a:lnTo>
                    <a:pt x="32551" y="2109712"/>
                  </a:lnTo>
                  <a:cubicBezTo>
                    <a:pt x="14574" y="2109712"/>
                    <a:pt x="0" y="2095138"/>
                    <a:pt x="0" y="2077161"/>
                  </a:cubicBezTo>
                  <a:lnTo>
                    <a:pt x="0" y="32551"/>
                  </a:lnTo>
                  <a:cubicBezTo>
                    <a:pt x="0" y="14574"/>
                    <a:pt x="14574" y="0"/>
                    <a:pt x="32551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813530" cy="2147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551592" y="2768463"/>
            <a:ext cx="3507247" cy="1582060"/>
            <a:chOff x="0" y="0"/>
            <a:chExt cx="1401875" cy="63236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01875" cy="632362"/>
            </a:xfrm>
            <a:custGeom>
              <a:avLst/>
              <a:gdLst/>
              <a:ahLst/>
              <a:cxnLst/>
              <a:rect r="r" b="b" t="t" l="l"/>
              <a:pathLst>
                <a:path h="632362" w="1401875">
                  <a:moveTo>
                    <a:pt x="700938" y="0"/>
                  </a:moveTo>
                  <a:cubicBezTo>
                    <a:pt x="313821" y="0"/>
                    <a:pt x="0" y="141559"/>
                    <a:pt x="0" y="316181"/>
                  </a:cubicBezTo>
                  <a:cubicBezTo>
                    <a:pt x="0" y="490803"/>
                    <a:pt x="313821" y="632362"/>
                    <a:pt x="700938" y="632362"/>
                  </a:cubicBezTo>
                  <a:cubicBezTo>
                    <a:pt x="1088055" y="632362"/>
                    <a:pt x="1401875" y="490803"/>
                    <a:pt x="1401875" y="316181"/>
                  </a:cubicBezTo>
                  <a:cubicBezTo>
                    <a:pt x="1401875" y="141559"/>
                    <a:pt x="1088055" y="0"/>
                    <a:pt x="70093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B46B6">
                    <a:alpha val="100000"/>
                  </a:srgbClr>
                </a:gs>
                <a:gs pos="100000">
                  <a:srgbClr val="5C69F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131426" y="59284"/>
              <a:ext cx="1139024" cy="51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471213" y="2768463"/>
            <a:ext cx="5235235" cy="1582060"/>
            <a:chOff x="0" y="0"/>
            <a:chExt cx="2092567" cy="63236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92567" cy="632362"/>
            </a:xfrm>
            <a:custGeom>
              <a:avLst/>
              <a:gdLst/>
              <a:ahLst/>
              <a:cxnLst/>
              <a:rect r="r" b="b" t="t" l="l"/>
              <a:pathLst>
                <a:path h="632362" w="2092567">
                  <a:moveTo>
                    <a:pt x="1046283" y="0"/>
                  </a:moveTo>
                  <a:cubicBezTo>
                    <a:pt x="468437" y="0"/>
                    <a:pt x="0" y="141559"/>
                    <a:pt x="0" y="316181"/>
                  </a:cubicBezTo>
                  <a:cubicBezTo>
                    <a:pt x="0" y="490803"/>
                    <a:pt x="468437" y="632362"/>
                    <a:pt x="1046283" y="632362"/>
                  </a:cubicBezTo>
                  <a:cubicBezTo>
                    <a:pt x="1624130" y="632362"/>
                    <a:pt x="2092567" y="490803"/>
                    <a:pt x="2092567" y="316181"/>
                  </a:cubicBezTo>
                  <a:cubicBezTo>
                    <a:pt x="2092567" y="141559"/>
                    <a:pt x="1624130" y="0"/>
                    <a:pt x="104628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B46B6">
                    <a:alpha val="100000"/>
                  </a:srgbClr>
                </a:gs>
                <a:gs pos="100000">
                  <a:srgbClr val="5C69F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196178" y="59284"/>
              <a:ext cx="1700210" cy="51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151788" y="2785540"/>
            <a:ext cx="3506898" cy="1582060"/>
            <a:chOff x="0" y="0"/>
            <a:chExt cx="1401736" cy="63236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01736" cy="632362"/>
            </a:xfrm>
            <a:custGeom>
              <a:avLst/>
              <a:gdLst/>
              <a:ahLst/>
              <a:cxnLst/>
              <a:rect r="r" b="b" t="t" l="l"/>
              <a:pathLst>
                <a:path h="632362" w="1401736">
                  <a:moveTo>
                    <a:pt x="700868" y="0"/>
                  </a:moveTo>
                  <a:cubicBezTo>
                    <a:pt x="313789" y="0"/>
                    <a:pt x="0" y="141559"/>
                    <a:pt x="0" y="316181"/>
                  </a:cubicBezTo>
                  <a:cubicBezTo>
                    <a:pt x="0" y="490803"/>
                    <a:pt x="313789" y="632362"/>
                    <a:pt x="700868" y="632362"/>
                  </a:cubicBezTo>
                  <a:cubicBezTo>
                    <a:pt x="1087947" y="632362"/>
                    <a:pt x="1401736" y="490803"/>
                    <a:pt x="1401736" y="316181"/>
                  </a:cubicBezTo>
                  <a:cubicBezTo>
                    <a:pt x="1401736" y="141559"/>
                    <a:pt x="1087947" y="0"/>
                    <a:pt x="7008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B46B6">
                    <a:alpha val="100000"/>
                  </a:srgbClr>
                </a:gs>
                <a:gs pos="100000">
                  <a:srgbClr val="5C69F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131413" y="59284"/>
              <a:ext cx="1138911" cy="51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3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639547" y="1418634"/>
            <a:ext cx="9181546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5000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DESARROLLO DEL SISTEMA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928741" y="4527040"/>
            <a:ext cx="2827855" cy="4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La aplicación se compone de dos componentes principales: un </a:t>
            </a:r>
            <a:r>
              <a:rPr lang="en-US" b="true" sz="1500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backend</a:t>
            </a: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 desarrollado en Python con Flask y un </a:t>
            </a:r>
            <a:r>
              <a:rPr lang="en-US" b="true" sz="1500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frontend</a:t>
            </a: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 implementado en Next.js y React.</a:t>
            </a:r>
          </a:p>
          <a:p>
            <a:pPr algn="l">
              <a:lnSpc>
                <a:spcPts val="1800"/>
              </a:lnSpc>
            </a:pP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El backend se encarga del procesam</a:t>
            </a: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iento y extracción de datos mediante OCR, mientras que el frontend ofrece una interfaz para que los usuarios suban documentos y definan áreas de interés de forma visual.</a:t>
            </a:r>
          </a:p>
          <a:p>
            <a:pPr algn="l">
              <a:lnSpc>
                <a:spcPts val="1800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6844856" y="4527040"/>
            <a:ext cx="4599623" cy="4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OCR con Tesseract: Utilizado para extraer texto desde imágenes, optimizado para trabajar con plantillas personalizadas y configurado con datos específicos de idioma.</a:t>
            </a:r>
          </a:p>
          <a:p>
            <a:pPr algn="l">
              <a:lnSpc>
                <a:spcPts val="1800"/>
              </a:lnSpc>
            </a:pP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API REST en Flask: Se desarrolla un conjunto de endpoints en Flask que permite la comunicación entre el frontend y el backend. A través de esta API, se gestionan la ca</a:t>
            </a: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rga de imágenes, la selección de áreas de interés y el retorno de resultados en formato JSON y ZIP.</a:t>
            </a:r>
          </a:p>
          <a:p>
            <a:pPr algn="l">
              <a:lnSpc>
                <a:spcPts val="1800"/>
              </a:lnSpc>
            </a:pP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Almacenamiento de datos y resultados: El backend gestiona y organiza los datos extraídos en una estructura de archivos que incluye tanto las imágenes recortadas como archivos JSON y ZIP, que el usuario puede descargar.</a:t>
            </a:r>
          </a:p>
          <a:p>
            <a:pPr algn="l">
              <a:lnSpc>
                <a:spcPts val="1800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2528937" y="4544118"/>
            <a:ext cx="2830322" cy="415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Interfaz de Usuario en Next.js y React: Proporciona un sistema intuitivo de carga de imágenes, selección de áreas de interés mediante a</a:t>
            </a: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notaciones visuales y gestión de las solicitudes de extracción de datos.</a:t>
            </a:r>
          </a:p>
          <a:p>
            <a:pPr algn="l">
              <a:lnSpc>
                <a:spcPts val="1800"/>
              </a:lnSpc>
            </a:pP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Integración con el backend: Utiliza Axios para conectar la interfaz con la API, gestionando la carga de documentos y el procesamiento en tiempo real.</a:t>
            </a:r>
          </a:p>
          <a:p>
            <a:pPr algn="l">
              <a:lnSpc>
                <a:spcPts val="1800"/>
              </a:lnSpc>
            </a:pPr>
          </a:p>
        </p:txBody>
      </p:sp>
      <p:sp>
        <p:nvSpPr>
          <p:cNvPr name="Freeform 36" id="36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3141206" y="1281230"/>
            <a:ext cx="793008" cy="794000"/>
          </a:xfrm>
          <a:custGeom>
            <a:avLst/>
            <a:gdLst/>
            <a:ahLst/>
            <a:cxnLst/>
            <a:rect r="r" b="b" t="t" l="l"/>
            <a:pathLst>
              <a:path h="794000" w="793008">
                <a:moveTo>
                  <a:pt x="0" y="0"/>
                </a:moveTo>
                <a:lnTo>
                  <a:pt x="793009" y="0"/>
                </a:lnTo>
                <a:lnTo>
                  <a:pt x="793009" y="794000"/>
                </a:lnTo>
                <a:lnTo>
                  <a:pt x="0" y="794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4158935" y="1380534"/>
            <a:ext cx="2400366" cy="50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UNIVERSIDAD</a:t>
            </a:r>
          </a:p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MARIANO GALVEZ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928741" y="3235696"/>
            <a:ext cx="2830322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Arquitectura del Sistema: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72282" y="3235696"/>
            <a:ext cx="2830322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Componentes del Backend: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489903" y="3252773"/>
            <a:ext cx="2830322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Componentes del Frontend: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82383" y="-22539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9184" y="77610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62707" y="-98448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841026" y="3249926"/>
            <a:ext cx="3584619" cy="5388216"/>
            <a:chOff x="0" y="0"/>
            <a:chExt cx="1242401" cy="18675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2401" cy="1867514"/>
            </a:xfrm>
            <a:custGeom>
              <a:avLst/>
              <a:gdLst/>
              <a:ahLst/>
              <a:cxnLst/>
              <a:rect r="r" b="b" t="t" l="l"/>
              <a:pathLst>
                <a:path h="1867514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815680"/>
                  </a:lnTo>
                  <a:cubicBezTo>
                    <a:pt x="1242401" y="1844307"/>
                    <a:pt x="1219194" y="1867514"/>
                    <a:pt x="1190567" y="1867514"/>
                  </a:cubicBezTo>
                  <a:lnTo>
                    <a:pt x="51834" y="1867514"/>
                  </a:lnTo>
                  <a:cubicBezTo>
                    <a:pt x="23207" y="1867514"/>
                    <a:pt x="0" y="1844307"/>
                    <a:pt x="0" y="1815680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42401" cy="1905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74681" y="3249926"/>
            <a:ext cx="3584619" cy="5388216"/>
            <a:chOff x="0" y="0"/>
            <a:chExt cx="1242401" cy="18675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2401" cy="1867514"/>
            </a:xfrm>
            <a:custGeom>
              <a:avLst/>
              <a:gdLst/>
              <a:ahLst/>
              <a:cxnLst/>
              <a:rect r="r" b="b" t="t" l="l"/>
              <a:pathLst>
                <a:path h="1867514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815680"/>
                  </a:lnTo>
                  <a:cubicBezTo>
                    <a:pt x="1242401" y="1844307"/>
                    <a:pt x="1219194" y="1867514"/>
                    <a:pt x="1190567" y="1867514"/>
                  </a:cubicBezTo>
                  <a:lnTo>
                    <a:pt x="51834" y="1867514"/>
                  </a:lnTo>
                  <a:cubicBezTo>
                    <a:pt x="23207" y="1867514"/>
                    <a:pt x="0" y="1844307"/>
                    <a:pt x="0" y="1815680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42401" cy="1905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41026" y="3249926"/>
            <a:ext cx="3507247" cy="5165284"/>
            <a:chOff x="0" y="0"/>
            <a:chExt cx="1215584" cy="179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5584" cy="1790247"/>
            </a:xfrm>
            <a:custGeom>
              <a:avLst/>
              <a:gdLst/>
              <a:ahLst/>
              <a:cxnLst/>
              <a:rect r="r" b="b" t="t" l="l"/>
              <a:pathLst>
                <a:path h="1790247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741684"/>
                  </a:lnTo>
                  <a:cubicBezTo>
                    <a:pt x="1215584" y="1768505"/>
                    <a:pt x="1193842" y="1790247"/>
                    <a:pt x="1167021" y="1790247"/>
                  </a:cubicBezTo>
                  <a:lnTo>
                    <a:pt x="48563" y="1790247"/>
                  </a:lnTo>
                  <a:cubicBezTo>
                    <a:pt x="21742" y="1790247"/>
                    <a:pt x="0" y="1768505"/>
                    <a:pt x="0" y="1741684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15584" cy="182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675377" y="3249926"/>
            <a:ext cx="3507247" cy="5142937"/>
            <a:chOff x="0" y="0"/>
            <a:chExt cx="1215584" cy="17825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5584" cy="1782502"/>
            </a:xfrm>
            <a:custGeom>
              <a:avLst/>
              <a:gdLst/>
              <a:ahLst/>
              <a:cxnLst/>
              <a:rect r="r" b="b" t="t" l="l"/>
              <a:pathLst>
                <a:path h="1782502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733939"/>
                  </a:lnTo>
                  <a:cubicBezTo>
                    <a:pt x="1215584" y="1760760"/>
                    <a:pt x="1193842" y="1782502"/>
                    <a:pt x="1167021" y="1782502"/>
                  </a:cubicBezTo>
                  <a:lnTo>
                    <a:pt x="48563" y="1782502"/>
                  </a:lnTo>
                  <a:cubicBezTo>
                    <a:pt x="21742" y="1782502"/>
                    <a:pt x="0" y="1760760"/>
                    <a:pt x="0" y="1733939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15584" cy="1820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41026" y="2974523"/>
            <a:ext cx="3507247" cy="1582060"/>
            <a:chOff x="0" y="0"/>
            <a:chExt cx="1401875" cy="6323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01875" cy="632362"/>
            </a:xfrm>
            <a:custGeom>
              <a:avLst/>
              <a:gdLst/>
              <a:ahLst/>
              <a:cxnLst/>
              <a:rect r="r" b="b" t="t" l="l"/>
              <a:pathLst>
                <a:path h="632362" w="1401875">
                  <a:moveTo>
                    <a:pt x="700938" y="0"/>
                  </a:moveTo>
                  <a:cubicBezTo>
                    <a:pt x="313821" y="0"/>
                    <a:pt x="0" y="141559"/>
                    <a:pt x="0" y="316181"/>
                  </a:cubicBezTo>
                  <a:cubicBezTo>
                    <a:pt x="0" y="490803"/>
                    <a:pt x="313821" y="632362"/>
                    <a:pt x="700938" y="632362"/>
                  </a:cubicBezTo>
                  <a:cubicBezTo>
                    <a:pt x="1088055" y="632362"/>
                    <a:pt x="1401875" y="490803"/>
                    <a:pt x="1401875" y="316181"/>
                  </a:cubicBezTo>
                  <a:cubicBezTo>
                    <a:pt x="1401875" y="141559"/>
                    <a:pt x="1088055" y="0"/>
                    <a:pt x="70093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B46B6">
                    <a:alpha val="100000"/>
                  </a:srgbClr>
                </a:gs>
                <a:gs pos="100000">
                  <a:srgbClr val="5C69F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131426" y="59284"/>
              <a:ext cx="1139024" cy="51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675377" y="2974523"/>
            <a:ext cx="3509108" cy="1582060"/>
            <a:chOff x="0" y="0"/>
            <a:chExt cx="1402619" cy="63236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02619" cy="632362"/>
            </a:xfrm>
            <a:custGeom>
              <a:avLst/>
              <a:gdLst/>
              <a:ahLst/>
              <a:cxnLst/>
              <a:rect r="r" b="b" t="t" l="l"/>
              <a:pathLst>
                <a:path h="632362" w="1402619">
                  <a:moveTo>
                    <a:pt x="701310" y="0"/>
                  </a:moveTo>
                  <a:cubicBezTo>
                    <a:pt x="313987" y="0"/>
                    <a:pt x="0" y="141559"/>
                    <a:pt x="0" y="316181"/>
                  </a:cubicBezTo>
                  <a:cubicBezTo>
                    <a:pt x="0" y="490803"/>
                    <a:pt x="313987" y="632362"/>
                    <a:pt x="701310" y="632362"/>
                  </a:cubicBezTo>
                  <a:cubicBezTo>
                    <a:pt x="1088632" y="632362"/>
                    <a:pt x="1402619" y="490803"/>
                    <a:pt x="1402619" y="316181"/>
                  </a:cubicBezTo>
                  <a:cubicBezTo>
                    <a:pt x="1402619" y="141559"/>
                    <a:pt x="1088632" y="0"/>
                    <a:pt x="70131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B46B6">
                    <a:alpha val="100000"/>
                  </a:srgbClr>
                </a:gs>
                <a:gs pos="100000">
                  <a:srgbClr val="5C69F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131496" y="59284"/>
              <a:ext cx="1139628" cy="51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349012" y="1958594"/>
            <a:ext cx="9181546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5000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DESPLIEGUE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028368" y="4961623"/>
            <a:ext cx="3020129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61" indent="-151130" lvl="1">
              <a:lnSpc>
                <a:spcPts val="1680"/>
              </a:lnSpc>
              <a:buFont typeface="Arial"/>
              <a:buChar char="•"/>
            </a:pPr>
            <a:r>
              <a:rPr lang="en-US" sz="14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Backend en VPS: El servidor de la API está desplegado en una VPS, lo cual permite el proces</a:t>
            </a:r>
            <a:r>
              <a:rPr lang="en-US" sz="14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amiento intensivo de OCR y garantiza la seguridad de los datos mediante HTTPS.</a:t>
            </a:r>
          </a:p>
          <a:p>
            <a:pPr algn="l">
              <a:lnSpc>
                <a:spcPts val="1680"/>
              </a:lnSpc>
            </a:pP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Frontend en Vercel: La interfaz está alojada en Vercel, proporcionando escalabilidad y una experiencia de usuario optimizada sin comprometer el rendimiento.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51829" y="5275948"/>
            <a:ext cx="2830322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El código fue diseñado de manera modular para facilitar su adaptación a distintos tipos de documentos. La arquitectura modular permite añadir funcionalidades adicionales de extracción o nuevas plantillas de documentos según sea necesario.</a:t>
            </a:r>
          </a:p>
        </p:txBody>
      </p:sp>
      <p:sp>
        <p:nvSpPr>
          <p:cNvPr name="Freeform 26" id="26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473105" y="379100"/>
            <a:ext cx="793008" cy="794000"/>
          </a:xfrm>
          <a:custGeom>
            <a:avLst/>
            <a:gdLst/>
            <a:ahLst/>
            <a:cxnLst/>
            <a:rect r="r" b="b" t="t" l="l"/>
            <a:pathLst>
              <a:path h="794000" w="793008">
                <a:moveTo>
                  <a:pt x="0" y="0"/>
                </a:moveTo>
                <a:lnTo>
                  <a:pt x="793008" y="0"/>
                </a:lnTo>
                <a:lnTo>
                  <a:pt x="793008" y="793999"/>
                </a:lnTo>
                <a:lnTo>
                  <a:pt x="0" y="793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5490834" y="478403"/>
            <a:ext cx="2400366" cy="50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UNIVERSIDAD</a:t>
            </a:r>
          </a:p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MARIANO GALVEZ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18175" y="3413128"/>
            <a:ext cx="2830322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Servidores y Despliegue: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051829" y="3413128"/>
            <a:ext cx="2830322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Enfoque Modular y Escalable: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-30095" y="0"/>
            <a:ext cx="8893378" cy="12218242"/>
          </a:xfrm>
          <a:custGeom>
            <a:avLst/>
            <a:gdLst/>
            <a:ahLst/>
            <a:cxnLst/>
            <a:rect r="r" b="b" t="t" l="l"/>
            <a:pathLst>
              <a:path h="12218242" w="8893378">
                <a:moveTo>
                  <a:pt x="0" y="0"/>
                </a:moveTo>
                <a:lnTo>
                  <a:pt x="8893378" y="0"/>
                </a:lnTo>
                <a:lnTo>
                  <a:pt x="8893378" y="12218242"/>
                </a:lnTo>
                <a:lnTo>
                  <a:pt x="0" y="12218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569" t="0" r="-12816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9144000" y="4020001"/>
            <a:ext cx="0" cy="4504514"/>
          </a:xfrm>
          <a:prstGeom prst="line">
            <a:avLst/>
          </a:prstGeom>
          <a:ln cap="flat" w="38100">
            <a:solidFill>
              <a:srgbClr val="FFB02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666483" y="5794741"/>
            <a:ext cx="955034" cy="95503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2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35042" y="5959859"/>
            <a:ext cx="417916" cy="624798"/>
          </a:xfrm>
          <a:custGeom>
            <a:avLst/>
            <a:gdLst/>
            <a:ahLst/>
            <a:cxnLst/>
            <a:rect r="r" b="b" t="t" l="l"/>
            <a:pathLst>
              <a:path h="624798" w="417916">
                <a:moveTo>
                  <a:pt x="0" y="0"/>
                </a:moveTo>
                <a:lnTo>
                  <a:pt x="417916" y="0"/>
                </a:lnTo>
                <a:lnTo>
                  <a:pt x="417916" y="624798"/>
                </a:lnTo>
                <a:lnTo>
                  <a:pt x="0" y="624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39547" y="2255139"/>
            <a:ext cx="6816548" cy="93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RESULTADOS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48729" y="3249996"/>
            <a:ext cx="5678302" cy="538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Eficiencia: El sistema permitió una extracción de datos hasta un 70% más rápida en comparación con métodos manuales.</a:t>
            </a:r>
          </a:p>
          <a:p>
            <a:pPr algn="l">
              <a:lnSpc>
                <a:spcPts val="2520"/>
              </a:lnSpc>
            </a:pPr>
          </a:p>
          <a:p>
            <a:pPr algn="l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Precisión: Un 85% de precisión en pruebas controladas de extracción de texto.</a:t>
            </a:r>
          </a:p>
          <a:p>
            <a:pPr algn="l">
              <a:lnSpc>
                <a:spcPts val="2520"/>
              </a:lnSpc>
            </a:pPr>
          </a:p>
          <a:p>
            <a:pPr algn="l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Usabilidad: Los usuarios reportaron una mejora en la agilidad y en la precisión del manejo de grandes volúmenes de datos.</a:t>
            </a:r>
          </a:p>
          <a:p>
            <a:pPr algn="l">
              <a:lnSpc>
                <a:spcPts val="2520"/>
              </a:lnSpc>
            </a:pPr>
          </a:p>
          <a:p>
            <a:pPr algn="l" marL="453390" indent="-226695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Automatización: Reducción significativa del trabajo manual en la captura de datos de documentos densos.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354729" y="1316530"/>
            <a:ext cx="793008" cy="794000"/>
          </a:xfrm>
          <a:custGeom>
            <a:avLst/>
            <a:gdLst/>
            <a:ahLst/>
            <a:cxnLst/>
            <a:rect r="r" b="b" t="t" l="l"/>
            <a:pathLst>
              <a:path h="794000" w="793008">
                <a:moveTo>
                  <a:pt x="0" y="0"/>
                </a:moveTo>
                <a:lnTo>
                  <a:pt x="793009" y="0"/>
                </a:lnTo>
                <a:lnTo>
                  <a:pt x="793009" y="794000"/>
                </a:lnTo>
                <a:lnTo>
                  <a:pt x="0" y="794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372458" y="1415833"/>
            <a:ext cx="2400366" cy="50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UNIVERSIDAD</a:t>
            </a:r>
          </a:p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MARIANO GALVEZ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9547" y="4788740"/>
            <a:ext cx="5450655" cy="2938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114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implementación del sistema de extracción de datos automatizada demostró mejoras notables en eficiencia, precisión y manejo de grandes volúmenes de información. Gracias a la tecnología OCR y las plantillas personalizables, el sistema agilizó la captura de datos, redujo errores y minimizó la intervención manual, optimizando el flujo de trabajo en documentos visuales complejos.</a:t>
            </a:r>
          </a:p>
          <a:p>
            <a:pPr algn="l">
              <a:lnSpc>
                <a:spcPts val="23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86241" y="0"/>
            <a:ext cx="7601759" cy="10287000"/>
            <a:chOff x="0" y="0"/>
            <a:chExt cx="1177711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7711" cy="1593725"/>
            </a:xfrm>
            <a:custGeom>
              <a:avLst/>
              <a:gdLst/>
              <a:ahLst/>
              <a:cxnLst/>
              <a:rect r="r" b="b" t="t" l="l"/>
              <a:pathLst>
                <a:path h="1593725" w="1177711">
                  <a:moveTo>
                    <a:pt x="0" y="0"/>
                  </a:moveTo>
                  <a:lnTo>
                    <a:pt x="1177711" y="0"/>
                  </a:lnTo>
                  <a:lnTo>
                    <a:pt x="1177711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17661" t="0" r="-1766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75378" y="3705050"/>
            <a:ext cx="9838730" cy="4642761"/>
            <a:chOff x="0" y="0"/>
            <a:chExt cx="2932566" cy="13838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32566" cy="1383838"/>
            </a:xfrm>
            <a:custGeom>
              <a:avLst/>
              <a:gdLst/>
              <a:ahLst/>
              <a:cxnLst/>
              <a:rect r="r" b="b" t="t" l="l"/>
              <a:pathLst>
                <a:path h="1383838" w="2932566">
                  <a:moveTo>
                    <a:pt x="17311" y="0"/>
                  </a:moveTo>
                  <a:lnTo>
                    <a:pt x="2915255" y="0"/>
                  </a:lnTo>
                  <a:cubicBezTo>
                    <a:pt x="2919846" y="0"/>
                    <a:pt x="2924249" y="1824"/>
                    <a:pt x="2927496" y="5070"/>
                  </a:cubicBezTo>
                  <a:cubicBezTo>
                    <a:pt x="2930742" y="8317"/>
                    <a:pt x="2932566" y="12720"/>
                    <a:pt x="2932566" y="17311"/>
                  </a:cubicBezTo>
                  <a:lnTo>
                    <a:pt x="2932566" y="1366526"/>
                  </a:lnTo>
                  <a:cubicBezTo>
                    <a:pt x="2932566" y="1371117"/>
                    <a:pt x="2930742" y="1375521"/>
                    <a:pt x="2927496" y="1378767"/>
                  </a:cubicBezTo>
                  <a:cubicBezTo>
                    <a:pt x="2924249" y="1382014"/>
                    <a:pt x="2919846" y="1383838"/>
                    <a:pt x="2915255" y="1383838"/>
                  </a:cubicBezTo>
                  <a:lnTo>
                    <a:pt x="17311" y="1383838"/>
                  </a:lnTo>
                  <a:cubicBezTo>
                    <a:pt x="12720" y="1383838"/>
                    <a:pt x="8317" y="1382014"/>
                    <a:pt x="5070" y="1378767"/>
                  </a:cubicBezTo>
                  <a:cubicBezTo>
                    <a:pt x="1824" y="1375521"/>
                    <a:pt x="0" y="1371117"/>
                    <a:pt x="0" y="1366526"/>
                  </a:cubicBezTo>
                  <a:lnTo>
                    <a:pt x="0" y="17311"/>
                  </a:lnTo>
                  <a:cubicBezTo>
                    <a:pt x="0" y="12720"/>
                    <a:pt x="1824" y="8317"/>
                    <a:pt x="5070" y="5070"/>
                  </a:cubicBezTo>
                  <a:cubicBezTo>
                    <a:pt x="8317" y="1824"/>
                    <a:pt x="12720" y="0"/>
                    <a:pt x="17311" y="0"/>
                  </a:cubicBezTo>
                  <a:close/>
                </a:path>
              </a:pathLst>
            </a:custGeom>
            <a:solidFill>
              <a:srgbClr val="5666F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932566" cy="1421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139536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14315" y="47922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00792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139536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214315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000792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75378" y="2779347"/>
            <a:ext cx="6702926" cy="9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CONCLUISIÓN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26238" y="4314650"/>
            <a:ext cx="8737010" cy="337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• </a:t>
            </a:r>
            <a:r>
              <a:rPr lang="en-US" sz="2199" b="true">
                <a:solidFill>
                  <a:srgbClr val="F0F2F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Impacto</a:t>
            </a:r>
            <a:r>
              <a:rPr lang="en-US" sz="2199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: El sistema contribuye a la reducción de costos y mejora la precisión en la gestión de datos.</a:t>
            </a:r>
          </a:p>
          <a:p>
            <a:pPr algn="l">
              <a:lnSpc>
                <a:spcPts val="2639"/>
              </a:lnSpc>
            </a:pPr>
          </a:p>
          <a:p>
            <a:pPr algn="l">
              <a:lnSpc>
                <a:spcPts val="2639"/>
              </a:lnSpc>
            </a:pPr>
            <a:r>
              <a:rPr lang="en-US" sz="2199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• </a:t>
            </a:r>
            <a:r>
              <a:rPr lang="en-US" sz="2199" b="true">
                <a:solidFill>
                  <a:srgbClr val="F0F2F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Importancia</a:t>
            </a:r>
            <a:r>
              <a:rPr lang="en-US" sz="2199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: Las plantillas personalizables y la tecnología OCR proporcionan un sistema adaptable y eficiente para entornos donde se manejen documentos visuales densos.</a:t>
            </a:r>
          </a:p>
          <a:p>
            <a:pPr algn="l">
              <a:lnSpc>
                <a:spcPts val="2639"/>
              </a:lnSpc>
            </a:pPr>
          </a:p>
          <a:p>
            <a:pPr algn="l">
              <a:lnSpc>
                <a:spcPts val="2639"/>
              </a:lnSpc>
            </a:pPr>
            <a:r>
              <a:rPr lang="en-US" sz="2199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• </a:t>
            </a:r>
            <a:r>
              <a:rPr lang="en-US" sz="2199" b="true">
                <a:solidFill>
                  <a:srgbClr val="F0F2F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Futuro</a:t>
            </a:r>
            <a:r>
              <a:rPr lang="en-US" sz="2199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: Oportunidad de expandir el sistema para su uso en otros sectores donde el procesamiento de documentos visuales es clave.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18469" y="1479251"/>
            <a:ext cx="793008" cy="794000"/>
          </a:xfrm>
          <a:custGeom>
            <a:avLst/>
            <a:gdLst/>
            <a:ahLst/>
            <a:cxnLst/>
            <a:rect r="r" b="b" t="t" l="l"/>
            <a:pathLst>
              <a:path h="794000" w="793008">
                <a:moveTo>
                  <a:pt x="0" y="0"/>
                </a:moveTo>
                <a:lnTo>
                  <a:pt x="793009" y="0"/>
                </a:lnTo>
                <a:lnTo>
                  <a:pt x="793009" y="794000"/>
                </a:lnTo>
                <a:lnTo>
                  <a:pt x="0" y="794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636198" y="1578555"/>
            <a:ext cx="2400366" cy="50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UNIVERSIDAD</a:t>
            </a:r>
          </a:p>
          <a:p>
            <a:pPr algn="ctr">
              <a:lnSpc>
                <a:spcPts val="1849"/>
              </a:lnSpc>
            </a:pPr>
            <a:r>
              <a:rPr lang="en-US" b="true" sz="1887" spc="128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MARIANO GALVEZ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DAGUwCg_is0</dc:identifier>
  <dcterms:modified xsi:type="dcterms:W3CDTF">2011-08-01T06:04:30Z</dcterms:modified>
  <cp:revision>1</cp:revision>
  <dc:title>Universidad mariano galvez</dc:title>
</cp:coreProperties>
</file>