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50E8E2-6A5C-7192-0A86-86B84D8C958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E8E81A3-2CA3-C061-DBAC-3DB44F3DA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7C275A3-5BF2-0DF7-7A3A-8CCDEC6F4663}"/>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5" name="Marcador de pie de página 4">
            <a:extLst>
              <a:ext uri="{FF2B5EF4-FFF2-40B4-BE49-F238E27FC236}">
                <a16:creationId xmlns:a16="http://schemas.microsoft.com/office/drawing/2014/main" id="{DA50800D-C83E-8336-E219-0813E6D56B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0C4779D-CEC3-FBFB-E2E8-7B980F0F354D}"/>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191564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884ED-F210-F1D0-1FAB-AA2FB306F19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7DB60B1-AE5F-0695-5D2B-16F0E776E6D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305ACB6-20A9-B5E7-7F0F-F4E7A1E18F2D}"/>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5" name="Marcador de pie de página 4">
            <a:extLst>
              <a:ext uri="{FF2B5EF4-FFF2-40B4-BE49-F238E27FC236}">
                <a16:creationId xmlns:a16="http://schemas.microsoft.com/office/drawing/2014/main" id="{715657A3-A25B-1601-4D58-E72718FB340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279A0DD-33ED-79B8-58FE-AA0987CEB352}"/>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428194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748174-7905-B955-DD32-03F2AEE527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D81A24A-CA69-A0E2-24CD-F04C9589C6F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27039B2-93F0-2DE8-A7BF-55559331488D}"/>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5" name="Marcador de pie de página 4">
            <a:extLst>
              <a:ext uri="{FF2B5EF4-FFF2-40B4-BE49-F238E27FC236}">
                <a16:creationId xmlns:a16="http://schemas.microsoft.com/office/drawing/2014/main" id="{6AA9D5D2-F731-F3E4-F592-3408D3227C4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78BAC-BDD4-E13D-B151-5FA79E8697CE}"/>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279723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D1F49-C0CE-8DAA-C88F-0945CE0033D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44A441D-6C00-A487-3952-466A36A3E34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4E7C89-3C44-A745-3294-3EEEC6C79EDF}"/>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5" name="Marcador de pie de página 4">
            <a:extLst>
              <a:ext uri="{FF2B5EF4-FFF2-40B4-BE49-F238E27FC236}">
                <a16:creationId xmlns:a16="http://schemas.microsoft.com/office/drawing/2014/main" id="{2993B311-E3E6-05A4-09A4-A8E694EF045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0D05C9C-A9DF-1C5E-DE6D-2150504FE172}"/>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209180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1C545-9639-5A9A-7B10-480721E8542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9800F56-8EA7-59CD-8397-C10054555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6A4369D-6566-0D64-C024-1645F7A2146D}"/>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5" name="Marcador de pie de página 4">
            <a:extLst>
              <a:ext uri="{FF2B5EF4-FFF2-40B4-BE49-F238E27FC236}">
                <a16:creationId xmlns:a16="http://schemas.microsoft.com/office/drawing/2014/main" id="{058815FC-BEEE-140B-EB4A-A2A5D8FE33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2A2AF48-8467-DC84-427B-10EB7FC36F2F}"/>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369886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E1A89-1638-F948-42D9-CA3E293F78D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FF8E183-1E36-73A9-3D3A-E73D18F486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126ABDA-9619-EF0A-17E5-91A9ED24634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BC4CDAC-FFF6-B2C3-C8B5-E89955B68890}"/>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6" name="Marcador de pie de página 5">
            <a:extLst>
              <a:ext uri="{FF2B5EF4-FFF2-40B4-BE49-F238E27FC236}">
                <a16:creationId xmlns:a16="http://schemas.microsoft.com/office/drawing/2014/main" id="{8D6BF8A1-97D0-69B4-8B01-1CD0BADF634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06B48BF-349C-3739-24CB-ECCDCC5C7E94}"/>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69573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35FE8-E8E7-A379-D50B-837E45E8F4A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E15A6D9-56AA-8279-5AE2-49DE91861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107277-C7AE-4219-C031-9CE8AD99321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77CD9FD-22F2-F5AD-D645-6D909E54E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E2AC08D-37F8-5B08-3EF7-44D34BC57A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4639057-B01D-8C8F-0167-1C4ADCC56007}"/>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8" name="Marcador de pie de página 7">
            <a:extLst>
              <a:ext uri="{FF2B5EF4-FFF2-40B4-BE49-F238E27FC236}">
                <a16:creationId xmlns:a16="http://schemas.microsoft.com/office/drawing/2014/main" id="{49EB047E-2CC0-8810-7E59-2F2E483967C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8DE0B83-FD8D-FE98-C475-45AF954A922D}"/>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411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B3EAC-BBBF-1349-E333-0550726F184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A855EF1-CB31-CF56-7E2E-F1166862CA10}"/>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4" name="Marcador de pie de página 3">
            <a:extLst>
              <a:ext uri="{FF2B5EF4-FFF2-40B4-BE49-F238E27FC236}">
                <a16:creationId xmlns:a16="http://schemas.microsoft.com/office/drawing/2014/main" id="{04EC9227-8575-C53D-8F41-7CAB70A7B80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BD62122-50E9-5293-DA61-0CAF9BCDB2E4}"/>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21785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2B4DD68-EDFB-CB88-335E-171293875F3F}"/>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3" name="Marcador de pie de página 2">
            <a:extLst>
              <a:ext uri="{FF2B5EF4-FFF2-40B4-BE49-F238E27FC236}">
                <a16:creationId xmlns:a16="http://schemas.microsoft.com/office/drawing/2014/main" id="{D53DA41F-BAED-6880-AFD7-35796493B8B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E0A31E9-6C14-518C-5AB5-11CD5A701D05}"/>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338009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C4E8A-E512-1991-5E28-6C474E9BD9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D0D65C5-6268-5846-384E-9DC11111C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075EC34-DCBE-B616-CF54-93D3B9605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C08A39-B871-966F-15C5-866A6324892C}"/>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6" name="Marcador de pie de página 5">
            <a:extLst>
              <a:ext uri="{FF2B5EF4-FFF2-40B4-BE49-F238E27FC236}">
                <a16:creationId xmlns:a16="http://schemas.microsoft.com/office/drawing/2014/main" id="{D54DCC49-96EE-F7C8-A9BA-CE8E309D61D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6D9F527-492C-FE9E-652B-D74FC7C262F5}"/>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414489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A57E9-244E-D8BE-C4F7-6E96B78593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F6946D7-726B-9D70-3CE1-49F728F87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71DBF24-E5FB-456B-74C0-4E8C59671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401C2A-9D47-0EDE-F80B-3E9B8E8D3F8C}"/>
              </a:ext>
            </a:extLst>
          </p:cNvPr>
          <p:cNvSpPr>
            <a:spLocks noGrp="1"/>
          </p:cNvSpPr>
          <p:nvPr>
            <p:ph type="dt" sz="half" idx="10"/>
          </p:nvPr>
        </p:nvSpPr>
        <p:spPr/>
        <p:txBody>
          <a:bodyPr/>
          <a:lstStyle/>
          <a:p>
            <a:fld id="{A4600B68-6EA1-4E13-8244-65970ED5DF83}" type="datetimeFigureOut">
              <a:rPr lang="es-ES" smtClean="0"/>
              <a:t>21/05/2022</a:t>
            </a:fld>
            <a:endParaRPr lang="es-ES"/>
          </a:p>
        </p:txBody>
      </p:sp>
      <p:sp>
        <p:nvSpPr>
          <p:cNvPr id="6" name="Marcador de pie de página 5">
            <a:extLst>
              <a:ext uri="{FF2B5EF4-FFF2-40B4-BE49-F238E27FC236}">
                <a16:creationId xmlns:a16="http://schemas.microsoft.com/office/drawing/2014/main" id="{AF90DB1A-4DE6-A22C-4228-9C194BE9C6A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C208F13-EE68-D79A-A7EE-58D1411DA800}"/>
              </a:ext>
            </a:extLst>
          </p:cNvPr>
          <p:cNvSpPr>
            <a:spLocks noGrp="1"/>
          </p:cNvSpPr>
          <p:nvPr>
            <p:ph type="sldNum" sz="quarter" idx="12"/>
          </p:nvPr>
        </p:nvSpPr>
        <p:spPr/>
        <p:txBody>
          <a:bodyPr/>
          <a:lstStyle/>
          <a:p>
            <a:fld id="{EBBF54C3-DEC9-4A7A-AA24-928E9CBCC1D0}" type="slidenum">
              <a:rPr lang="es-ES" smtClean="0"/>
              <a:t>‹Nº›</a:t>
            </a:fld>
            <a:endParaRPr lang="es-ES"/>
          </a:p>
        </p:txBody>
      </p:sp>
    </p:spTree>
    <p:extLst>
      <p:ext uri="{BB962C8B-B14F-4D97-AF65-F5344CB8AC3E}">
        <p14:creationId xmlns:p14="http://schemas.microsoft.com/office/powerpoint/2010/main" val="252517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D3BDA6-794D-558B-22FD-349F22F9B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ADD645B-8C6E-50CC-8DBC-9EEBE595D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937488-04B2-0D2A-040E-8DC76F5C6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00B68-6EA1-4E13-8244-65970ED5DF83}" type="datetimeFigureOut">
              <a:rPr lang="es-ES" smtClean="0"/>
              <a:t>21/05/2022</a:t>
            </a:fld>
            <a:endParaRPr lang="es-ES"/>
          </a:p>
        </p:txBody>
      </p:sp>
      <p:sp>
        <p:nvSpPr>
          <p:cNvPr id="5" name="Marcador de pie de página 4">
            <a:extLst>
              <a:ext uri="{FF2B5EF4-FFF2-40B4-BE49-F238E27FC236}">
                <a16:creationId xmlns:a16="http://schemas.microsoft.com/office/drawing/2014/main" id="{A20979B7-A86A-91CC-ECC0-A580CDCD1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E219B7-740C-69C5-C092-8FF4E49C5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F54C3-DEC9-4A7A-AA24-928E9CBCC1D0}" type="slidenum">
              <a:rPr lang="es-ES" smtClean="0"/>
              <a:t>‹Nº›</a:t>
            </a:fld>
            <a:endParaRPr lang="es-ES"/>
          </a:p>
        </p:txBody>
      </p:sp>
    </p:spTree>
    <p:extLst>
      <p:ext uri="{BB962C8B-B14F-4D97-AF65-F5344CB8AC3E}">
        <p14:creationId xmlns:p14="http://schemas.microsoft.com/office/powerpoint/2010/main" val="912981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2D141D2B-FE3E-059E-5630-452940704682}"/>
              </a:ext>
            </a:extLst>
          </p:cNvPr>
          <p:cNvPicPr>
            <a:picLocks noGrp="1" noChangeAspect="1"/>
          </p:cNvPicPr>
          <p:nvPr>
            <p:ph idx="1"/>
          </p:nvPr>
        </p:nvPicPr>
        <p:blipFill rotWithShape="1">
          <a:blip r:embed="rId2"/>
          <a:srcRect l="10620" r="8491" b="-1"/>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 name="Elipse 4">
            <a:extLst>
              <a:ext uri="{FF2B5EF4-FFF2-40B4-BE49-F238E27FC236}">
                <a16:creationId xmlns:a16="http://schemas.microsoft.com/office/drawing/2014/main" id="{5434001B-9FB3-210A-A500-BE1242F0B118}"/>
              </a:ext>
            </a:extLst>
          </p:cNvPr>
          <p:cNvSpPr/>
          <p:nvPr/>
        </p:nvSpPr>
        <p:spPr>
          <a:xfrm>
            <a:off x="7404372" y="2277612"/>
            <a:ext cx="5130528" cy="5083971"/>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6B1C5705-79A5-AFEC-2829-84B658C8F35E}"/>
              </a:ext>
            </a:extLst>
          </p:cNvPr>
          <p:cNvSpPr>
            <a:spLocks noGrp="1"/>
          </p:cNvSpPr>
          <p:nvPr>
            <p:ph type="title"/>
          </p:nvPr>
        </p:nvSpPr>
        <p:spPr>
          <a:xfrm>
            <a:off x="7728223" y="3049927"/>
            <a:ext cx="4439636" cy="3388788"/>
          </a:xfrm>
        </p:spPr>
        <p:txBody>
          <a:bodyPr vert="horz" lIns="91440" tIns="45720" rIns="91440" bIns="45720" rtlCol="0" anchor="b">
            <a:normAutofit/>
          </a:bodyPr>
          <a:lstStyle/>
          <a:p>
            <a:pPr algn="ctr"/>
            <a:r>
              <a:rPr lang="en-US" sz="2400" b="1" dirty="0"/>
              <a:t>Jaime Sánchez Firth</a:t>
            </a:r>
            <a:br>
              <a:rPr lang="en-US" sz="2400" dirty="0"/>
            </a:br>
            <a:r>
              <a:rPr lang="en-US" sz="1600" dirty="0"/>
              <a:t>Biomedical Engineer</a:t>
            </a:r>
            <a:br>
              <a:rPr lang="en-US" sz="2400" dirty="0"/>
            </a:br>
            <a:br>
              <a:rPr lang="en-US" sz="2400" dirty="0"/>
            </a:br>
            <a:br>
              <a:rPr lang="en-US" sz="2400" dirty="0"/>
            </a:br>
            <a:br>
              <a:rPr lang="en-US" sz="2400" dirty="0"/>
            </a:br>
            <a:r>
              <a:rPr lang="en-US" sz="2400" dirty="0"/>
              <a:t>Data Science SE – Hackathon 2022</a:t>
            </a:r>
            <a:br>
              <a:rPr lang="en-US" sz="2400" dirty="0"/>
            </a:br>
            <a:br>
              <a:rPr lang="en-US" sz="2400" dirty="0"/>
            </a:br>
            <a:endParaRPr lang="en-US" sz="24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13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uadroTexto 5">
            <a:extLst>
              <a:ext uri="{FF2B5EF4-FFF2-40B4-BE49-F238E27FC236}">
                <a16:creationId xmlns:a16="http://schemas.microsoft.com/office/drawing/2014/main" id="{CCC3AF48-1F8A-CEE5-A2E0-3825D63B11B4}"/>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latin typeface="+mj-lt"/>
                <a:ea typeface="+mj-ea"/>
                <a:cs typeface="+mj-cs"/>
              </a:rPr>
              <a:t>1. Obtención e interpretación de datos</a:t>
            </a:r>
          </a:p>
        </p:txBody>
      </p:sp>
      <p:sp>
        <p:nvSpPr>
          <p:cNvPr id="7" name="CuadroTexto 6">
            <a:extLst>
              <a:ext uri="{FF2B5EF4-FFF2-40B4-BE49-F238E27FC236}">
                <a16:creationId xmlns:a16="http://schemas.microsoft.com/office/drawing/2014/main" id="{624333C5-9D53-6E48-A225-BC4A94D9607A}"/>
              </a:ext>
            </a:extLst>
          </p:cNvPr>
          <p:cNvSpPr txBox="1"/>
          <p:nvPr/>
        </p:nvSpPr>
        <p:spPr>
          <a:xfrm>
            <a:off x="338101" y="1740001"/>
            <a:ext cx="3713611"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a:t>The first step in this project was to obtain all data necessary for the ‘training’ of the predictive model</a:t>
            </a:r>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r>
              <a:rPr lang="en-US" sz="1400" dirty="0"/>
              <a:t>Necessary libraries were included, and the data was downloaded from the csv and </a:t>
            </a:r>
            <a:r>
              <a:rPr lang="en-US" sz="1400" dirty="0" err="1"/>
              <a:t>json</a:t>
            </a:r>
            <a:r>
              <a:rPr lang="en-US" sz="1400" dirty="0"/>
              <a:t> files</a:t>
            </a:r>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r>
              <a:rPr lang="en-US" sz="1400" dirty="0"/>
              <a:t>Once the </a:t>
            </a:r>
            <a:r>
              <a:rPr lang="en-US" sz="1400" dirty="0" err="1"/>
              <a:t>dataframes</a:t>
            </a:r>
            <a:r>
              <a:rPr lang="en-US" sz="1400" dirty="0"/>
              <a:t> with the ‘training’ information were downloaded, they were all joined into one </a:t>
            </a:r>
            <a:r>
              <a:rPr lang="en-US" sz="1400" dirty="0" err="1"/>
              <a:t>dataframe</a:t>
            </a:r>
            <a:r>
              <a:rPr lang="en-US" sz="1400" dirty="0"/>
              <a:t> (=‘df1’). This helps standardize the data and to work easier with it. ‘df1’ will be the ‘training’ </a:t>
            </a:r>
            <a:r>
              <a:rPr lang="en-US" sz="1400" dirty="0" err="1"/>
              <a:t>dataframe</a:t>
            </a:r>
            <a:r>
              <a:rPr lang="en-US" sz="1400" dirty="0"/>
              <a:t> that the predictive model will receive.</a:t>
            </a:r>
          </a:p>
          <a:p>
            <a:pPr>
              <a:lnSpc>
                <a:spcPct val="90000"/>
              </a:lnSpc>
              <a:spcAft>
                <a:spcPts val="600"/>
              </a:spcAft>
            </a:pPr>
            <a:endParaRPr lang="en-US" sz="1400" dirty="0"/>
          </a:p>
        </p:txBody>
      </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Imagen 13">
            <a:extLst>
              <a:ext uri="{FF2B5EF4-FFF2-40B4-BE49-F238E27FC236}">
                <a16:creationId xmlns:a16="http://schemas.microsoft.com/office/drawing/2014/main" id="{8D77331E-A213-B593-4C86-2880BAA38A28}"/>
              </a:ext>
            </a:extLst>
          </p:cNvPr>
          <p:cNvPicPr>
            <a:picLocks noChangeAspect="1"/>
          </p:cNvPicPr>
          <p:nvPr/>
        </p:nvPicPr>
        <p:blipFill>
          <a:blip r:embed="rId2"/>
          <a:stretch>
            <a:fillRect/>
          </a:stretch>
        </p:blipFill>
        <p:spPr>
          <a:xfrm>
            <a:off x="10657029" y="5719759"/>
            <a:ext cx="1360266" cy="503475"/>
          </a:xfrm>
          <a:prstGeom prst="rect">
            <a:avLst/>
          </a:prstGeom>
        </p:spPr>
      </p:pic>
      <p:sp>
        <p:nvSpPr>
          <p:cNvPr id="15" name="CuadroTexto 14">
            <a:extLst>
              <a:ext uri="{FF2B5EF4-FFF2-40B4-BE49-F238E27FC236}">
                <a16:creationId xmlns:a16="http://schemas.microsoft.com/office/drawing/2014/main" id="{298C67B3-323C-D2F8-92E9-D6283A737736}"/>
              </a:ext>
            </a:extLst>
          </p:cNvPr>
          <p:cNvSpPr txBox="1"/>
          <p:nvPr/>
        </p:nvSpPr>
        <p:spPr>
          <a:xfrm>
            <a:off x="10634958" y="6283480"/>
            <a:ext cx="1281708" cy="338554"/>
          </a:xfrm>
          <a:prstGeom prst="rect">
            <a:avLst/>
          </a:prstGeom>
          <a:noFill/>
        </p:spPr>
        <p:txBody>
          <a:bodyPr wrap="square" rtlCol="0">
            <a:spAutoFit/>
          </a:bodyPr>
          <a:lstStyle/>
          <a:p>
            <a:r>
              <a:rPr lang="es-ES" sz="800" dirty="0" err="1"/>
              <a:t>Required</a:t>
            </a:r>
            <a:r>
              <a:rPr lang="es-ES" sz="800" dirty="0"/>
              <a:t> </a:t>
            </a:r>
            <a:r>
              <a:rPr lang="es-ES" sz="800" dirty="0" err="1"/>
              <a:t>codes</a:t>
            </a:r>
            <a:r>
              <a:rPr lang="es-ES" sz="800" dirty="0"/>
              <a:t> for the </a:t>
            </a:r>
            <a:r>
              <a:rPr lang="es-ES" sz="800" dirty="0" err="1"/>
              <a:t>pollution</a:t>
            </a:r>
            <a:r>
              <a:rPr lang="es-ES" sz="800" dirty="0"/>
              <a:t> </a:t>
            </a:r>
            <a:r>
              <a:rPr lang="es-ES" sz="800" dirty="0" err="1"/>
              <a:t>were</a:t>
            </a:r>
            <a:r>
              <a:rPr lang="es-ES" sz="800" dirty="0"/>
              <a:t> </a:t>
            </a:r>
            <a:r>
              <a:rPr lang="es-ES" sz="800" dirty="0" err="1"/>
              <a:t>also</a:t>
            </a:r>
            <a:r>
              <a:rPr lang="es-ES" sz="800" dirty="0"/>
              <a:t> done</a:t>
            </a:r>
          </a:p>
        </p:txBody>
      </p:sp>
      <p:pic>
        <p:nvPicPr>
          <p:cNvPr id="21" name="Imagen 20">
            <a:extLst>
              <a:ext uri="{FF2B5EF4-FFF2-40B4-BE49-F238E27FC236}">
                <a16:creationId xmlns:a16="http://schemas.microsoft.com/office/drawing/2014/main" id="{B9647D1A-690D-32B9-7A7F-FB000A3AF4CB}"/>
              </a:ext>
            </a:extLst>
          </p:cNvPr>
          <p:cNvPicPr>
            <a:picLocks noChangeAspect="1"/>
          </p:cNvPicPr>
          <p:nvPr/>
        </p:nvPicPr>
        <p:blipFill>
          <a:blip r:embed="rId3"/>
          <a:stretch>
            <a:fillRect/>
          </a:stretch>
        </p:blipFill>
        <p:spPr>
          <a:xfrm>
            <a:off x="5340246" y="1470429"/>
            <a:ext cx="2539001" cy="1253254"/>
          </a:xfrm>
          <a:prstGeom prst="rect">
            <a:avLst/>
          </a:prstGeom>
        </p:spPr>
      </p:pic>
      <p:pic>
        <p:nvPicPr>
          <p:cNvPr id="28" name="Imagen 27">
            <a:extLst>
              <a:ext uri="{FF2B5EF4-FFF2-40B4-BE49-F238E27FC236}">
                <a16:creationId xmlns:a16="http://schemas.microsoft.com/office/drawing/2014/main" id="{FB2A384A-A2CC-9DDD-9D2D-5EA1288E7927}"/>
              </a:ext>
            </a:extLst>
          </p:cNvPr>
          <p:cNvPicPr>
            <a:picLocks noChangeAspect="1"/>
          </p:cNvPicPr>
          <p:nvPr/>
        </p:nvPicPr>
        <p:blipFill>
          <a:blip r:embed="rId4"/>
          <a:stretch>
            <a:fillRect/>
          </a:stretch>
        </p:blipFill>
        <p:spPr>
          <a:xfrm>
            <a:off x="4542239" y="2941451"/>
            <a:ext cx="7196101" cy="753549"/>
          </a:xfrm>
          <a:prstGeom prst="rect">
            <a:avLst/>
          </a:prstGeom>
        </p:spPr>
      </p:pic>
      <p:pic>
        <p:nvPicPr>
          <p:cNvPr id="29" name="Imagen 28">
            <a:extLst>
              <a:ext uri="{FF2B5EF4-FFF2-40B4-BE49-F238E27FC236}">
                <a16:creationId xmlns:a16="http://schemas.microsoft.com/office/drawing/2014/main" id="{FD16F10E-3253-6970-094A-E5B8722938B4}"/>
              </a:ext>
            </a:extLst>
          </p:cNvPr>
          <p:cNvPicPr>
            <a:picLocks noChangeAspect="1"/>
          </p:cNvPicPr>
          <p:nvPr/>
        </p:nvPicPr>
        <p:blipFill>
          <a:blip r:embed="rId5"/>
          <a:stretch>
            <a:fillRect/>
          </a:stretch>
        </p:blipFill>
        <p:spPr>
          <a:xfrm>
            <a:off x="4542239" y="3994893"/>
            <a:ext cx="6290464" cy="911913"/>
          </a:xfrm>
          <a:prstGeom prst="rect">
            <a:avLst/>
          </a:prstGeom>
        </p:spPr>
      </p:pic>
    </p:spTree>
    <p:extLst>
      <p:ext uri="{BB962C8B-B14F-4D97-AF65-F5344CB8AC3E}">
        <p14:creationId xmlns:p14="http://schemas.microsoft.com/office/powerpoint/2010/main" val="112946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C25D838-ACDE-D8AF-13CC-E2C01F61AF59}"/>
              </a:ext>
            </a:extLst>
          </p:cNvPr>
          <p:cNvSpPr txBox="1"/>
          <p:nvPr/>
        </p:nvSpPr>
        <p:spPr>
          <a:xfrm>
            <a:off x="5740040" y="5484097"/>
            <a:ext cx="4217806" cy="1605083"/>
          </a:xfrm>
          <a:prstGeom prst="rect">
            <a:avLst/>
          </a:prstGeom>
        </p:spPr>
        <p:txBody>
          <a:bodyPr vert="horz" lIns="91440" tIns="45720" rIns="91440" bIns="45720" rtlCol="0" anchor="ctr">
            <a:normAutofit/>
          </a:bodyPr>
          <a:lstStyle/>
          <a:p>
            <a:pPr>
              <a:lnSpc>
                <a:spcPct val="90000"/>
              </a:lnSpc>
              <a:spcAft>
                <a:spcPts val="600"/>
              </a:spcAft>
            </a:pPr>
            <a:r>
              <a:rPr lang="en-US" sz="1400" dirty="0"/>
              <a:t>Then, the same was done with the test data: it was imported into a </a:t>
            </a:r>
            <a:r>
              <a:rPr lang="en-US" sz="1400" dirty="0" err="1"/>
              <a:t>dataframe</a:t>
            </a:r>
            <a:endParaRPr lang="en-US" sz="1400" dirty="0"/>
          </a:p>
        </p:txBody>
      </p:sp>
      <p:pic>
        <p:nvPicPr>
          <p:cNvPr id="5" name="Imagen 4">
            <a:extLst>
              <a:ext uri="{FF2B5EF4-FFF2-40B4-BE49-F238E27FC236}">
                <a16:creationId xmlns:a16="http://schemas.microsoft.com/office/drawing/2014/main" id="{D286D43F-C99E-9E34-ACA0-D4FCC35E87CC}"/>
              </a:ext>
            </a:extLst>
          </p:cNvPr>
          <p:cNvPicPr>
            <a:picLocks noChangeAspect="1"/>
          </p:cNvPicPr>
          <p:nvPr/>
        </p:nvPicPr>
        <p:blipFill>
          <a:blip r:embed="rId2"/>
          <a:stretch>
            <a:fillRect/>
          </a:stretch>
        </p:blipFill>
        <p:spPr>
          <a:xfrm>
            <a:off x="0" y="3741518"/>
            <a:ext cx="5594477" cy="2979058"/>
          </a:xfrm>
          <a:prstGeom prst="rect">
            <a:avLst/>
          </a:prstGeom>
        </p:spPr>
      </p:pic>
      <p:pic>
        <p:nvPicPr>
          <p:cNvPr id="12" name="Imagen 11">
            <a:extLst>
              <a:ext uri="{FF2B5EF4-FFF2-40B4-BE49-F238E27FC236}">
                <a16:creationId xmlns:a16="http://schemas.microsoft.com/office/drawing/2014/main" id="{7917E805-6B81-C43F-88A2-DF3F0E92BD6E}"/>
              </a:ext>
            </a:extLst>
          </p:cNvPr>
          <p:cNvPicPr>
            <a:picLocks noChangeAspect="1"/>
          </p:cNvPicPr>
          <p:nvPr/>
        </p:nvPicPr>
        <p:blipFill>
          <a:blip r:embed="rId3"/>
          <a:stretch>
            <a:fillRect/>
          </a:stretch>
        </p:blipFill>
        <p:spPr>
          <a:xfrm>
            <a:off x="5740040" y="0"/>
            <a:ext cx="6451960" cy="4056142"/>
          </a:xfrm>
          <a:prstGeom prst="rect">
            <a:avLst/>
          </a:prstGeom>
        </p:spPr>
      </p:pic>
      <p:sp>
        <p:nvSpPr>
          <p:cNvPr id="20" name="CuadroTexto 19">
            <a:extLst>
              <a:ext uri="{FF2B5EF4-FFF2-40B4-BE49-F238E27FC236}">
                <a16:creationId xmlns:a16="http://schemas.microsoft.com/office/drawing/2014/main" id="{0F66A053-C6F0-1A81-8570-5F58AD1EAD1F}"/>
              </a:ext>
            </a:extLst>
          </p:cNvPr>
          <p:cNvSpPr txBox="1"/>
          <p:nvPr/>
        </p:nvSpPr>
        <p:spPr>
          <a:xfrm>
            <a:off x="1313526" y="701284"/>
            <a:ext cx="4217806" cy="1605083"/>
          </a:xfrm>
          <a:prstGeom prst="rect">
            <a:avLst/>
          </a:prstGeom>
        </p:spPr>
        <p:txBody>
          <a:bodyPr vert="horz" lIns="91440" tIns="45720" rIns="91440" bIns="45720" rtlCol="0" anchor="ctr">
            <a:normAutofit/>
          </a:bodyPr>
          <a:lstStyle/>
          <a:p>
            <a:pPr>
              <a:lnSpc>
                <a:spcPct val="90000"/>
              </a:lnSpc>
              <a:spcAft>
                <a:spcPts val="600"/>
              </a:spcAft>
            </a:pPr>
            <a:r>
              <a:rPr lang="en-US" sz="1400" dirty="0"/>
              <a:t>Correlation between pollution and the rest of variables was necessary in order to know which of the variables were causing noise in the analysis of the model and which ones were not useful. </a:t>
            </a:r>
          </a:p>
        </p:txBody>
      </p:sp>
    </p:spTree>
    <p:extLst>
      <p:ext uri="{BB962C8B-B14F-4D97-AF65-F5344CB8AC3E}">
        <p14:creationId xmlns:p14="http://schemas.microsoft.com/office/powerpoint/2010/main" val="235714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4015E84-403E-388C-879C-BA8062E3B969}"/>
              </a:ext>
            </a:extLst>
          </p:cNvPr>
          <p:cNvPicPr>
            <a:picLocks noChangeAspect="1"/>
          </p:cNvPicPr>
          <p:nvPr/>
        </p:nvPicPr>
        <p:blipFill>
          <a:blip r:embed="rId2"/>
          <a:stretch>
            <a:fillRect/>
          </a:stretch>
        </p:blipFill>
        <p:spPr>
          <a:xfrm>
            <a:off x="282735" y="1392640"/>
            <a:ext cx="5813265" cy="1861930"/>
          </a:xfrm>
          <a:prstGeom prst="rect">
            <a:avLst/>
          </a:prstGeom>
        </p:spPr>
      </p:pic>
      <p:sp>
        <p:nvSpPr>
          <p:cNvPr id="4" name="CuadroTexto 3">
            <a:extLst>
              <a:ext uri="{FF2B5EF4-FFF2-40B4-BE49-F238E27FC236}">
                <a16:creationId xmlns:a16="http://schemas.microsoft.com/office/drawing/2014/main" id="{E07C24F8-A572-F6D4-DB5B-3A49D4DACA5D}"/>
              </a:ext>
            </a:extLst>
          </p:cNvPr>
          <p:cNvSpPr txBox="1"/>
          <p:nvPr/>
        </p:nvSpPr>
        <p:spPr>
          <a:xfrm>
            <a:off x="483363" y="416160"/>
            <a:ext cx="3692324" cy="369332"/>
          </a:xfrm>
          <a:prstGeom prst="rect">
            <a:avLst/>
          </a:prstGeom>
          <a:noFill/>
        </p:spPr>
        <p:txBody>
          <a:bodyPr wrap="square" rtlCol="0">
            <a:spAutoFit/>
          </a:bodyPr>
          <a:lstStyle/>
          <a:p>
            <a:r>
              <a:rPr lang="es-ES" b="1" dirty="0" err="1"/>
              <a:t>Different</a:t>
            </a:r>
            <a:r>
              <a:rPr lang="es-ES" b="1" dirty="0"/>
              <a:t> </a:t>
            </a:r>
            <a:r>
              <a:rPr lang="es-ES" b="1" dirty="0" err="1"/>
              <a:t>models</a:t>
            </a:r>
            <a:endParaRPr lang="es-ES" b="1" dirty="0"/>
          </a:p>
        </p:txBody>
      </p:sp>
      <p:pic>
        <p:nvPicPr>
          <p:cNvPr id="6" name="Imagen 5">
            <a:extLst>
              <a:ext uri="{FF2B5EF4-FFF2-40B4-BE49-F238E27FC236}">
                <a16:creationId xmlns:a16="http://schemas.microsoft.com/office/drawing/2014/main" id="{16B96E79-76CF-E4E6-3633-E23CA0421A2F}"/>
              </a:ext>
            </a:extLst>
          </p:cNvPr>
          <p:cNvPicPr>
            <a:picLocks noChangeAspect="1"/>
          </p:cNvPicPr>
          <p:nvPr/>
        </p:nvPicPr>
        <p:blipFill>
          <a:blip r:embed="rId3"/>
          <a:stretch>
            <a:fillRect/>
          </a:stretch>
        </p:blipFill>
        <p:spPr>
          <a:xfrm>
            <a:off x="6306394" y="1371575"/>
            <a:ext cx="4990497" cy="2063545"/>
          </a:xfrm>
          <a:prstGeom prst="rect">
            <a:avLst/>
          </a:prstGeom>
        </p:spPr>
      </p:pic>
      <p:pic>
        <p:nvPicPr>
          <p:cNvPr id="8" name="Imagen 7">
            <a:extLst>
              <a:ext uri="{FF2B5EF4-FFF2-40B4-BE49-F238E27FC236}">
                <a16:creationId xmlns:a16="http://schemas.microsoft.com/office/drawing/2014/main" id="{0BDBC61B-833E-A0A2-0846-86B40C7748F1}"/>
              </a:ext>
            </a:extLst>
          </p:cNvPr>
          <p:cNvPicPr>
            <a:picLocks noChangeAspect="1"/>
          </p:cNvPicPr>
          <p:nvPr/>
        </p:nvPicPr>
        <p:blipFill>
          <a:blip r:embed="rId4"/>
          <a:stretch>
            <a:fillRect/>
          </a:stretch>
        </p:blipFill>
        <p:spPr>
          <a:xfrm>
            <a:off x="515918" y="3861718"/>
            <a:ext cx="5449747" cy="1580776"/>
          </a:xfrm>
          <a:prstGeom prst="rect">
            <a:avLst/>
          </a:prstGeom>
        </p:spPr>
      </p:pic>
      <p:sp>
        <p:nvSpPr>
          <p:cNvPr id="9" name="Rectángulo 8">
            <a:extLst>
              <a:ext uri="{FF2B5EF4-FFF2-40B4-BE49-F238E27FC236}">
                <a16:creationId xmlns:a16="http://schemas.microsoft.com/office/drawing/2014/main" id="{FFF50098-1CF4-9C2A-1EC4-7506AEEC64F8}"/>
              </a:ext>
            </a:extLst>
          </p:cNvPr>
          <p:cNvSpPr/>
          <p:nvPr/>
        </p:nvSpPr>
        <p:spPr>
          <a:xfrm>
            <a:off x="6215002" y="3254570"/>
            <a:ext cx="2141317" cy="2582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F9F67DB2-5CCF-A27F-2863-C2427A0E6A23}"/>
              </a:ext>
            </a:extLst>
          </p:cNvPr>
          <p:cNvSpPr/>
          <p:nvPr/>
        </p:nvSpPr>
        <p:spPr>
          <a:xfrm>
            <a:off x="395227" y="3059897"/>
            <a:ext cx="2141317" cy="2582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C1605E05-4F9F-DB25-F68F-C5FCB40C0CF9}"/>
              </a:ext>
            </a:extLst>
          </p:cNvPr>
          <p:cNvSpPr/>
          <p:nvPr/>
        </p:nvSpPr>
        <p:spPr>
          <a:xfrm>
            <a:off x="833376" y="5207072"/>
            <a:ext cx="2141317" cy="2582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41B7F763-5FF1-1AFC-58BC-CDF0764E56F7}"/>
              </a:ext>
            </a:extLst>
          </p:cNvPr>
          <p:cNvSpPr/>
          <p:nvPr/>
        </p:nvSpPr>
        <p:spPr>
          <a:xfrm>
            <a:off x="3448050" y="5336216"/>
            <a:ext cx="952500" cy="258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7BBDEC8A-FA91-BFBA-1778-7F615FD25C31}"/>
              </a:ext>
            </a:extLst>
          </p:cNvPr>
          <p:cNvSpPr txBox="1"/>
          <p:nvPr/>
        </p:nvSpPr>
        <p:spPr>
          <a:xfrm>
            <a:off x="4772025" y="5207072"/>
            <a:ext cx="4238625" cy="646331"/>
          </a:xfrm>
          <a:prstGeom prst="rect">
            <a:avLst/>
          </a:prstGeom>
          <a:solidFill>
            <a:schemeClr val="accent1">
              <a:lumMod val="20000"/>
              <a:lumOff val="80000"/>
            </a:schemeClr>
          </a:solidFill>
        </p:spPr>
        <p:txBody>
          <a:bodyPr wrap="square" rtlCol="0">
            <a:spAutoFit/>
          </a:bodyPr>
          <a:lstStyle/>
          <a:p>
            <a:r>
              <a:rPr lang="es-ES" sz="1200" dirty="0"/>
              <a:t>The </a:t>
            </a:r>
            <a:r>
              <a:rPr lang="es-ES" sz="1200" dirty="0" err="1"/>
              <a:t>model</a:t>
            </a:r>
            <a:r>
              <a:rPr lang="es-ES" sz="1200" dirty="0"/>
              <a:t> that </a:t>
            </a:r>
            <a:r>
              <a:rPr lang="es-ES" sz="1200" dirty="0" err="1"/>
              <a:t>better</a:t>
            </a:r>
            <a:r>
              <a:rPr lang="es-ES" sz="1200" dirty="0"/>
              <a:t> </a:t>
            </a:r>
            <a:r>
              <a:rPr lang="es-ES" sz="1200" dirty="0" err="1"/>
              <a:t>adjusts</a:t>
            </a:r>
            <a:r>
              <a:rPr lang="es-ES" sz="1200" dirty="0"/>
              <a:t> to the data </a:t>
            </a:r>
            <a:r>
              <a:rPr lang="es-ES" sz="1200" dirty="0" err="1"/>
              <a:t>is</a:t>
            </a:r>
            <a:r>
              <a:rPr lang="es-ES" sz="1200" dirty="0"/>
              <a:t> de </a:t>
            </a:r>
            <a:r>
              <a:rPr lang="es-ES" sz="1200" dirty="0" err="1"/>
              <a:t>Kneighbors</a:t>
            </a:r>
            <a:r>
              <a:rPr lang="es-ES" sz="1200" dirty="0"/>
              <a:t> </a:t>
            </a:r>
            <a:r>
              <a:rPr lang="es-ES" sz="1200" dirty="0" err="1"/>
              <a:t>classifier</a:t>
            </a:r>
            <a:r>
              <a:rPr lang="es-ES" sz="1200" dirty="0"/>
              <a:t>. I </a:t>
            </a:r>
            <a:r>
              <a:rPr lang="es-ES" sz="1200" dirty="0" err="1"/>
              <a:t>used</a:t>
            </a:r>
            <a:r>
              <a:rPr lang="es-ES" sz="1200" dirty="0"/>
              <a:t> a </a:t>
            </a:r>
            <a:r>
              <a:rPr lang="es-ES" sz="1200" dirty="0" err="1"/>
              <a:t>number</a:t>
            </a:r>
            <a:r>
              <a:rPr lang="es-ES" sz="1200" dirty="0"/>
              <a:t> </a:t>
            </a:r>
            <a:r>
              <a:rPr lang="es-ES" sz="1200" dirty="0" err="1"/>
              <a:t>of</a:t>
            </a:r>
            <a:r>
              <a:rPr lang="es-ES" sz="1200" dirty="0"/>
              <a:t> </a:t>
            </a:r>
            <a:r>
              <a:rPr lang="es-ES" sz="1200" dirty="0" err="1"/>
              <a:t>two</a:t>
            </a:r>
            <a:r>
              <a:rPr lang="es-ES" sz="1200" dirty="0"/>
              <a:t> </a:t>
            </a:r>
            <a:r>
              <a:rPr lang="es-ES" sz="1200" dirty="0" err="1"/>
              <a:t>neighbors</a:t>
            </a:r>
            <a:r>
              <a:rPr lang="es-ES" sz="1200" dirty="0"/>
              <a:t> </a:t>
            </a:r>
            <a:r>
              <a:rPr lang="es-ES" sz="1200" dirty="0" err="1"/>
              <a:t>because</a:t>
            </a:r>
            <a:r>
              <a:rPr lang="es-ES" sz="1200" dirty="0"/>
              <a:t> </a:t>
            </a:r>
            <a:r>
              <a:rPr lang="es-ES" sz="1200" dirty="0" err="1"/>
              <a:t>it</a:t>
            </a:r>
            <a:r>
              <a:rPr lang="es-ES" sz="1200" dirty="0"/>
              <a:t> </a:t>
            </a:r>
            <a:r>
              <a:rPr lang="es-ES" sz="1200" dirty="0" err="1"/>
              <a:t>gives</a:t>
            </a:r>
            <a:r>
              <a:rPr lang="es-ES" sz="1200" dirty="0"/>
              <a:t> a </a:t>
            </a:r>
            <a:r>
              <a:rPr lang="es-ES" sz="1200" dirty="0" err="1"/>
              <a:t>sifnificant</a:t>
            </a:r>
            <a:r>
              <a:rPr lang="es-ES" sz="1200" dirty="0"/>
              <a:t> </a:t>
            </a:r>
            <a:r>
              <a:rPr lang="es-ES" sz="1200" dirty="0" err="1"/>
              <a:t>model</a:t>
            </a:r>
            <a:r>
              <a:rPr lang="es-ES" sz="1200" dirty="0"/>
              <a:t> that </a:t>
            </a:r>
            <a:r>
              <a:rPr lang="es-ES" sz="1200" dirty="0" err="1"/>
              <a:t>doesn’t</a:t>
            </a:r>
            <a:r>
              <a:rPr lang="es-ES" sz="1200" dirty="0"/>
              <a:t> </a:t>
            </a:r>
            <a:r>
              <a:rPr lang="es-ES" sz="1200" dirty="0" err="1"/>
              <a:t>take</a:t>
            </a:r>
            <a:r>
              <a:rPr lang="es-ES" sz="1200" dirty="0"/>
              <a:t> </a:t>
            </a:r>
            <a:r>
              <a:rPr lang="es-ES" sz="1200" dirty="0" err="1"/>
              <a:t>too</a:t>
            </a:r>
            <a:r>
              <a:rPr lang="es-ES" sz="1200" dirty="0"/>
              <a:t> </a:t>
            </a:r>
            <a:r>
              <a:rPr lang="es-ES" sz="1200" dirty="0" err="1"/>
              <a:t>long</a:t>
            </a:r>
            <a:r>
              <a:rPr lang="es-ES" sz="1200" dirty="0"/>
              <a:t> to </a:t>
            </a:r>
            <a:r>
              <a:rPr lang="es-ES" sz="1200" dirty="0" err="1"/>
              <a:t>iterate</a:t>
            </a:r>
            <a:endParaRPr lang="es-ES" sz="1200" dirty="0"/>
          </a:p>
        </p:txBody>
      </p:sp>
    </p:spTree>
    <p:extLst>
      <p:ext uri="{BB962C8B-B14F-4D97-AF65-F5344CB8AC3E}">
        <p14:creationId xmlns:p14="http://schemas.microsoft.com/office/powerpoint/2010/main" val="199737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2075C507-C968-1EE3-4E20-66D16AAA355A}"/>
              </a:ext>
            </a:extLst>
          </p:cNvPr>
          <p:cNvPicPr>
            <a:picLocks noChangeAspect="1"/>
          </p:cNvPicPr>
          <p:nvPr/>
        </p:nvPicPr>
        <p:blipFill>
          <a:blip r:embed="rId2"/>
          <a:stretch>
            <a:fillRect/>
          </a:stretch>
        </p:blipFill>
        <p:spPr>
          <a:xfrm>
            <a:off x="5893861" y="2347965"/>
            <a:ext cx="4235340" cy="246433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042DE62A-5F61-FC29-EE0B-5C841D6F5277}"/>
              </a:ext>
            </a:extLst>
          </p:cNvPr>
          <p:cNvSpPr txBox="1"/>
          <p:nvPr/>
        </p:nvSpPr>
        <p:spPr>
          <a:xfrm>
            <a:off x="1880728" y="3127829"/>
            <a:ext cx="3900668" cy="646331"/>
          </a:xfrm>
          <a:prstGeom prst="rect">
            <a:avLst/>
          </a:prstGeom>
          <a:noFill/>
        </p:spPr>
        <p:txBody>
          <a:bodyPr wrap="square" rtlCol="0">
            <a:spAutoFit/>
          </a:bodyPr>
          <a:lstStyle/>
          <a:p>
            <a:r>
              <a:rPr lang="es-ES" dirty="0"/>
              <a:t>The final step </a:t>
            </a:r>
            <a:r>
              <a:rPr lang="es-ES" dirty="0" err="1"/>
              <a:t>was</a:t>
            </a:r>
            <a:r>
              <a:rPr lang="es-ES" dirty="0"/>
              <a:t> </a:t>
            </a:r>
            <a:r>
              <a:rPr lang="es-ES" dirty="0" err="1"/>
              <a:t>applying</a:t>
            </a:r>
            <a:r>
              <a:rPr lang="es-ES" dirty="0"/>
              <a:t> the </a:t>
            </a:r>
            <a:r>
              <a:rPr lang="es-ES" dirty="0" err="1"/>
              <a:t>model</a:t>
            </a:r>
            <a:r>
              <a:rPr lang="es-ES" dirty="0"/>
              <a:t> to </a:t>
            </a:r>
            <a:r>
              <a:rPr lang="es-ES" dirty="0" err="1"/>
              <a:t>our</a:t>
            </a:r>
            <a:r>
              <a:rPr lang="es-ES" dirty="0"/>
              <a:t> test and </a:t>
            </a:r>
            <a:r>
              <a:rPr lang="es-ES" dirty="0" err="1"/>
              <a:t>saving</a:t>
            </a:r>
            <a:r>
              <a:rPr lang="es-ES" dirty="0"/>
              <a:t> the </a:t>
            </a:r>
            <a:r>
              <a:rPr lang="es-ES" dirty="0" err="1"/>
              <a:t>predictions</a:t>
            </a:r>
            <a:endParaRPr lang="es-ES" dirty="0"/>
          </a:p>
        </p:txBody>
      </p:sp>
    </p:spTree>
    <p:extLst>
      <p:ext uri="{BB962C8B-B14F-4D97-AF65-F5344CB8AC3E}">
        <p14:creationId xmlns:p14="http://schemas.microsoft.com/office/powerpoint/2010/main" val="96926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How To End A Video Presentation - Seamlessly | SecondNature">
            <a:extLst>
              <a:ext uri="{FF2B5EF4-FFF2-40B4-BE49-F238E27FC236}">
                <a16:creationId xmlns:a16="http://schemas.microsoft.com/office/drawing/2014/main" id="{7770BBC4-EF76-66E9-047C-5145BA475B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78" b="7668"/>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8D79784-F776-6776-1186-F7BF12185E05}"/>
              </a:ext>
            </a:extLst>
          </p:cNvPr>
          <p:cNvSpPr txBox="1"/>
          <p:nvPr/>
        </p:nvSpPr>
        <p:spPr>
          <a:xfrm>
            <a:off x="4516900" y="5163393"/>
            <a:ext cx="4676172" cy="369332"/>
          </a:xfrm>
          <a:prstGeom prst="rect">
            <a:avLst/>
          </a:prstGeom>
          <a:noFill/>
        </p:spPr>
        <p:txBody>
          <a:bodyPr wrap="square" rtlCol="0">
            <a:spAutoFit/>
          </a:bodyPr>
          <a:lstStyle/>
          <a:p>
            <a:r>
              <a:rPr lang="es-ES" b="1" dirty="0" err="1">
                <a:solidFill>
                  <a:schemeClr val="bg1"/>
                </a:solidFill>
              </a:rPr>
              <a:t>Thank</a:t>
            </a:r>
            <a:r>
              <a:rPr lang="es-ES" b="1" dirty="0">
                <a:solidFill>
                  <a:schemeClr val="bg1"/>
                </a:solidFill>
              </a:rPr>
              <a:t> you for </a:t>
            </a:r>
            <a:r>
              <a:rPr lang="es-ES" b="1" dirty="0" err="1">
                <a:solidFill>
                  <a:schemeClr val="bg1"/>
                </a:solidFill>
              </a:rPr>
              <a:t>your</a:t>
            </a:r>
            <a:r>
              <a:rPr lang="es-ES" b="1" dirty="0">
                <a:solidFill>
                  <a:schemeClr val="bg1"/>
                </a:solidFill>
              </a:rPr>
              <a:t> </a:t>
            </a:r>
            <a:r>
              <a:rPr lang="es-ES" b="1" dirty="0" err="1">
                <a:solidFill>
                  <a:schemeClr val="bg1"/>
                </a:solidFill>
              </a:rPr>
              <a:t>attention</a:t>
            </a:r>
            <a:r>
              <a:rPr lang="es-ES" b="1" dirty="0">
                <a:solidFill>
                  <a:schemeClr val="bg1"/>
                </a:solidFill>
              </a:rPr>
              <a:t>!</a:t>
            </a:r>
          </a:p>
        </p:txBody>
      </p:sp>
    </p:spTree>
    <p:extLst>
      <p:ext uri="{BB962C8B-B14F-4D97-AF65-F5344CB8AC3E}">
        <p14:creationId xmlns:p14="http://schemas.microsoft.com/office/powerpoint/2010/main" val="42742661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227</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Jaime Sánchez Firth Biomedical Engineer    Data Science SE – Hackathon 2022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Jaime Sánchez Firth Biomedical Engineer    Data Science SE – Hackathon 2022  </dc:title>
  <dc:creator>carlos sanchez sebastian</dc:creator>
  <cp:lastModifiedBy>carlos sanchez sebastian</cp:lastModifiedBy>
  <cp:revision>4</cp:revision>
  <dcterms:created xsi:type="dcterms:W3CDTF">2022-05-21T13:25:49Z</dcterms:created>
  <dcterms:modified xsi:type="dcterms:W3CDTF">2022-05-21T18:45:19Z</dcterms:modified>
</cp:coreProperties>
</file>