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1837c1e0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1837c1e0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1837c1e0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1837c1e0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1837c1e0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1837c1e0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1837c1e0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1837c1e0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1837c1e0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1837c1e0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1837c1e0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1837c1e0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1837c1e0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1837c1e0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1837c1e0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1837c1e0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1837c1e0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1837c1e0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1837c1e0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1837c1e0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worldbank.org/" TargetMode="External"/><Relationship Id="rId4" Type="http://schemas.openxmlformats.org/officeDocument/2006/relationships/hyperlink" Target="https://data.oecd.org/inequality/poverty-rate.htm" TargetMode="External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aimeSastreCrespo/Project_2_Python_SQL_Poverty/tree/main" TargetMode="External"/><Relationship Id="rId4" Type="http://schemas.openxmlformats.org/officeDocument/2006/relationships/hyperlink" Target="https://github.com/Borysdb/Project_2_Python_SQL_Poverty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Poverty in EU between 2010 - 2020.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Damian Borsiak and Jaime Sastre Crespo.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654350" y="2757100"/>
            <a:ext cx="33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Python,API wrapper, MySQL and Excel.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511125" y="2033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4000"/>
              <a:t>8.  Q&amp;A TIME, PLEASE ):</a:t>
            </a:r>
            <a:endParaRPr sz="4000"/>
          </a:p>
        </p:txBody>
      </p:sp>
      <p:sp>
        <p:nvSpPr>
          <p:cNvPr id="199" name="Google Shape;199;p22"/>
          <p:cNvSpPr txBox="1"/>
          <p:nvPr/>
        </p:nvSpPr>
        <p:spPr>
          <a:xfrm>
            <a:off x="4137725" y="3416675"/>
            <a:ext cx="6866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8554">
            <a:off x="679050" y="1026874"/>
            <a:ext cx="7377974" cy="4916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2916825" y="257350"/>
            <a:ext cx="677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LEVEL OF POORNESS AFTER THE BOOTCAMP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6" name="Google Shape;206;p23"/>
          <p:cNvCxnSpPr/>
          <p:nvPr/>
        </p:nvCxnSpPr>
        <p:spPr>
          <a:xfrm>
            <a:off x="4829725" y="773200"/>
            <a:ext cx="1333500" cy="14790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409225" y="268950"/>
            <a:ext cx="4587000" cy="21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0.  Index.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308375" y="1277450"/>
            <a:ext cx="62919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AutoNum type="arabicPeriod"/>
            </a:pPr>
            <a:r>
              <a:rPr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Goal of the project.</a:t>
            </a:r>
            <a:endParaRPr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AutoNum type="arabicPeriod"/>
            </a:pPr>
            <a:r>
              <a:rPr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Flowchart.</a:t>
            </a:r>
            <a:endParaRPr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Composite Indicator methodology.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Highlights and possibilities of improvement.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Main results.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Q&amp;A Time!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1.  </a:t>
            </a:r>
            <a:r>
              <a:rPr lang="es" sz="3100"/>
              <a:t>Goal of the project.</a:t>
            </a:r>
            <a:endParaRPr sz="31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lphaUcParenR"/>
            </a:pPr>
            <a:r>
              <a:rPr lang="es" sz="1900"/>
              <a:t>Identify countries with the highest and lowest poverty rate between 2010 and 2020 in the EU.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lphaUcParenR"/>
            </a:pPr>
            <a:r>
              <a:rPr lang="es" sz="1900"/>
              <a:t>And compare the accuracy between our indicator and a external and existing one.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2.  Flowchart.</a:t>
            </a:r>
            <a:endParaRPr sz="31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68475" y="1387300"/>
            <a:ext cx="3971100" cy="3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860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25"/>
              <a:t>Get the data through API Wrapper with Python.</a:t>
            </a:r>
            <a:endParaRPr sz="1625"/>
          </a:p>
          <a:p>
            <a:pPr indent="-2987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425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https://data.worldbank.org/</a:t>
            </a:r>
            <a:endParaRPr sz="1425"/>
          </a:p>
          <a:p>
            <a:pPr indent="-298765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s" sz="1425"/>
              <a:t>4 tables as variables</a:t>
            </a:r>
            <a:endParaRPr sz="1425"/>
          </a:p>
          <a:p>
            <a:pPr indent="-298765" lvl="3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25"/>
              <a:t>GDP per capita per country($);</a:t>
            </a:r>
            <a:endParaRPr sz="1425"/>
          </a:p>
          <a:p>
            <a:pPr indent="-298765" lvl="3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25"/>
              <a:t>Expenditure on health care (%);</a:t>
            </a:r>
            <a:endParaRPr sz="1425"/>
          </a:p>
          <a:p>
            <a:pPr indent="-298765" lvl="3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25"/>
              <a:t>Unemployment rate (%);</a:t>
            </a:r>
            <a:endParaRPr sz="1425"/>
          </a:p>
          <a:p>
            <a:pPr indent="-298765" lvl="3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25"/>
              <a:t>Violence (per 100.000 people).</a:t>
            </a:r>
            <a:endParaRPr sz="1425"/>
          </a:p>
          <a:p>
            <a:pPr indent="-30860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25"/>
              <a:t> LEFT JOIN on MySQL to get our poverty indicator.</a:t>
            </a:r>
            <a:endParaRPr sz="1625"/>
          </a:p>
          <a:p>
            <a:pPr indent="-30860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25"/>
              <a:t>Exporting data of an external </a:t>
            </a:r>
            <a:r>
              <a:rPr lang="es" sz="1625"/>
              <a:t>indicator.</a:t>
            </a:r>
            <a:endParaRPr sz="1625"/>
          </a:p>
          <a:p>
            <a:pPr indent="-321307" lvl="1" marL="914400" rtl="0" algn="l">
              <a:spcBef>
                <a:spcPts val="0"/>
              </a:spcBef>
              <a:spcAft>
                <a:spcPts val="0"/>
              </a:spcAft>
              <a:buSzPct val="138714"/>
              <a:buAutoNum type="alphaLcPeriod"/>
            </a:pPr>
            <a:r>
              <a:rPr lang="es" sz="1358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https://data.oecd.org/inequality/poverty-rate.htm</a:t>
            </a:r>
            <a:endParaRPr sz="1883"/>
          </a:p>
          <a:p>
            <a:pPr indent="-30860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25"/>
              <a:t>LEFT JOIN on MySQL to have a table with both:</a:t>
            </a:r>
            <a:endParaRPr sz="1625"/>
          </a:p>
          <a:p>
            <a:pPr indent="-2987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425"/>
              <a:t>internal_poverty_indicator</a:t>
            </a:r>
            <a:endParaRPr sz="1425"/>
          </a:p>
          <a:p>
            <a:pPr indent="-2987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425"/>
              <a:t>external_poverty_indicator</a:t>
            </a:r>
            <a:endParaRPr sz="1425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1350" y="67250"/>
            <a:ext cx="4639250" cy="50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60"/>
              <a:t>3.  </a:t>
            </a:r>
            <a:r>
              <a:rPr lang="es" sz="2760"/>
              <a:t>Composite Indicator </a:t>
            </a:r>
            <a:r>
              <a:rPr lang="es" sz="2760"/>
              <a:t>methodology</a:t>
            </a:r>
            <a:endParaRPr sz="27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60"/>
              <a:t>(to normalize values).</a:t>
            </a:r>
            <a:endParaRPr sz="2760"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31896" l="0" r="0" t="-1191"/>
          <a:stretch/>
        </p:blipFill>
        <p:spPr>
          <a:xfrm>
            <a:off x="113450" y="1536600"/>
            <a:ext cx="8753475" cy="19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561300" y="3523225"/>
            <a:ext cx="802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  <a:highlight>
                  <a:srgbClr val="93C47D"/>
                </a:highlight>
                <a:latin typeface="Montserrat"/>
                <a:ea typeface="Montserrat"/>
                <a:cs typeface="Montserrat"/>
                <a:sym typeface="Montserrat"/>
              </a:rPr>
              <a:t>poverty = - GDP - Health + Unemploy + Violence</a:t>
            </a:r>
            <a:endParaRPr b="1" sz="2300">
              <a:solidFill>
                <a:schemeClr val="dk1"/>
              </a:solidFill>
              <a:highlight>
                <a:srgbClr val="93C47D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561300" y="4249175"/>
            <a:ext cx="802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highlight>
                  <a:srgbClr val="38761D"/>
                </a:highlight>
                <a:latin typeface="Montserrat"/>
                <a:ea typeface="Montserrat"/>
                <a:cs typeface="Montserrat"/>
                <a:sym typeface="Montserrat"/>
              </a:rPr>
              <a:t>x1 = (x-min(x))/(max(x)-min(x))</a:t>
            </a:r>
            <a:r>
              <a:rPr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|| </a:t>
            </a:r>
            <a:r>
              <a:rPr lang="es" sz="23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To normalize values.</a:t>
            </a:r>
            <a:endParaRPr sz="23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4.  Challenges.</a:t>
            </a:r>
            <a:endParaRPr sz="31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s" sz="2000">
                <a:latin typeface="Montserrat"/>
                <a:ea typeface="Montserrat"/>
                <a:cs typeface="Montserrat"/>
                <a:sym typeface="Montserrat"/>
              </a:rPr>
              <a:t>Incomplete data/ find reliable data.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5" marL="2743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■"/>
            </a:pPr>
            <a:r>
              <a:rPr lang="es" sz="2000">
                <a:latin typeface="Montserrat"/>
                <a:ea typeface="Montserrat"/>
                <a:cs typeface="Montserrat"/>
                <a:sym typeface="Montserrat"/>
              </a:rPr>
              <a:t>No data for Portugal in the external indicator.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5" marL="2743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■"/>
            </a:pPr>
            <a:r>
              <a:rPr lang="es" sz="2000">
                <a:latin typeface="Montserrat"/>
                <a:ea typeface="Montserrat"/>
                <a:cs typeface="Montserrat"/>
                <a:sym typeface="Montserrat"/>
              </a:rPr>
              <a:t>Missing values in some years of our variables.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s" sz="2000">
                <a:latin typeface="Montserrat"/>
                <a:ea typeface="Montserrat"/>
                <a:cs typeface="Montserrat"/>
                <a:sym typeface="Montserrat"/>
              </a:rPr>
              <a:t>Work with join left SQL for the first time.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s" sz="2000">
                <a:latin typeface="Montserrat"/>
                <a:ea typeface="Montserrat"/>
                <a:cs typeface="Montserrat"/>
                <a:sym typeface="Montserrat"/>
              </a:rPr>
              <a:t>Missing variables that we considered important (we wanted to introduce : corruption, school).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5.  Highlights  &amp; possibilities of improvement.</a:t>
            </a:r>
            <a:endParaRPr sz="31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363425" y="1567550"/>
            <a:ext cx="411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0000"/>
                </a:solidFill>
              </a:rPr>
              <a:t>As highlights: </a:t>
            </a:r>
            <a:endParaRPr sz="2100">
              <a:solidFill>
                <a:srgbClr val="FF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We have noticed similars trends between our and </a:t>
            </a:r>
            <a:r>
              <a:rPr lang="es" sz="2100"/>
              <a:t>external</a:t>
            </a:r>
            <a:r>
              <a:rPr lang="es" sz="2100"/>
              <a:t> indicators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But we still have noticed few countries with significance differences. </a:t>
            </a:r>
            <a:endParaRPr sz="2100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653550" y="1646225"/>
            <a:ext cx="411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0000"/>
                </a:solidFill>
              </a:rPr>
              <a:t>As possibilities of improvement:</a:t>
            </a:r>
            <a:endParaRPr sz="2100">
              <a:solidFill>
                <a:srgbClr val="FF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Find data more accurate and reliable.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Bigger number of variables.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19575" y="144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6.  Main results .</a:t>
            </a:r>
            <a:endParaRPr sz="31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350" y="774544"/>
            <a:ext cx="6576574" cy="4115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50" y="2050950"/>
            <a:ext cx="2196825" cy="5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863" y="3023399"/>
            <a:ext cx="21336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350700" y="1597575"/>
            <a:ext cx="11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 poverty</a:t>
            </a:r>
            <a:endParaRPr sz="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386200" y="2612925"/>
            <a:ext cx="11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MAX </a:t>
            </a:r>
            <a:r>
              <a:rPr lang="es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poverty</a:t>
            </a:r>
            <a:endParaRPr sz="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7.  Demo</a:t>
            </a:r>
            <a:endParaRPr sz="3100"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294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https://github.com/JaimeSastreCrespo/Project_2_Python_SQL_Poverty/tree/main</a:t>
            </a:r>
            <a:endParaRPr sz="2500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5282300" y="1567550"/>
            <a:ext cx="294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https://github.com/Borysdb/Project_2_Python_SQL_Poverty.git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