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B88E45-176D-49D2-AB6F-51578DED2EDB}">
  <a:tblStyle styleId="{0FB88E45-176D-49D2-AB6F-51578DED2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d2aeb13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d2aeb13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c7174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c7174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c7174e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c7174e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ac7174e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ac7174e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a33dde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ca33dde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dcb77b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dcb77b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5d6cb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5d6cb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c61d3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ac61d3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ac61d3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ac61d3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d79a8d7f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d79a8d7f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a33ddeb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a33ddeb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ac61d39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ac61d39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ca33dde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ca33dde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79a8d7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79a8d7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a33dde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ca33dde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79a8d7f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79a8d7f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49a4dd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49a4dd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ca33dde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ca33dde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cc3c300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cc3c300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ca33dde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ca33dde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condition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a33dde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a33dde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a33dde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a33dde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a33ddeb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a33dde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d2aeb13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d2aeb13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2aeb1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2aeb1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2aeb13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2aeb13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04ede8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04ede8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a33dd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a33dd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2aeb13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2aeb13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2aeb13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2aeb13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Unemployment Rate Forecasting</a:t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6600" y="2763375"/>
            <a:ext cx="85206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 Liu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Linghao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Arima / Seasonal Arima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Seasonal Holt Winters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ARFIMA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Arima / Seasonal Arima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ARIMA (2, 1, 2)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AICc = -1390.53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BIC = -1367.32</a:t>
            </a:r>
            <a:endParaRPr/>
          </a:p>
        </p:txBody>
      </p:sp>
      <p:sp>
        <p:nvSpPr>
          <p:cNvPr id="149" name="Google Shape;149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Seasonal Arima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ARIMA (1, 1, 4) (2, 0, 1) [12]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AICc = -1455.25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BIC = -1413.56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Arima / Seasonal Arima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Ljung-Box test: p-value = 5.819e-08 &lt; 0.05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Seasonal Arima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Ljung-Box test: p-value = 0.02205 &lt; 0.05</a:t>
            </a:r>
            <a:endParaRPr b="1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871200"/>
            <a:ext cx="366381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75" y="2871197"/>
            <a:ext cx="3663824" cy="226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Seasonal Arima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174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 dataset: 2015-01-01 - 2019-12-01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test dataset: 2015-01-01 - 2021-03-01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5" y="2504900"/>
            <a:ext cx="4275518" cy="26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2504899"/>
            <a:ext cx="4275525" cy="26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</a:t>
            </a:r>
            <a:r>
              <a:rPr lang="en"/>
              <a:t>Seasonal Holt Winters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325" y="2078875"/>
            <a:ext cx="492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= additive, damped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Seasonal = </a:t>
            </a:r>
            <a:r>
              <a:rPr lang="en"/>
              <a:t>additive, damped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Seasonal = multiplicative, damped = TRUE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Seasonal = multiplicative, damped = FALSE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Seasonal Holt Winters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964744"/>
            <a:ext cx="3880324" cy="24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950" y="2022050"/>
            <a:ext cx="3950124" cy="2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Seasonal Holt Winters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800" y="2571750"/>
            <a:ext cx="3569974" cy="22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225" y="1678750"/>
            <a:ext cx="3537250" cy="6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44" y="2571750"/>
            <a:ext cx="365137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1743323"/>
            <a:ext cx="3651375" cy="76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ARFIMA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ARFIMA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ARFIMA(2,  0.3, 2)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AIC = </a:t>
            </a:r>
            <a:r>
              <a:rPr lang="en"/>
              <a:t>-1410.711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550" y="2239550"/>
            <a:ext cx="6168450" cy="24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ARFIMA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ARFIMA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Ljung-Box test: p-value = </a:t>
            </a:r>
            <a:r>
              <a:rPr lang="en"/>
              <a:t>0.0003182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50" y="2078875"/>
            <a:ext cx="5191650" cy="29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ARFIMA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75" y="1853850"/>
            <a:ext cx="6438018" cy="3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Business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</a:t>
            </a:r>
            <a:r>
              <a:rPr lang="en"/>
              <a:t>ARFIMA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174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 dataset: 2015-01-01 - 2019-12-01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4643554" y="20174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test dataset: 2015-01-01 - 2021-03-01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75" y="2631800"/>
            <a:ext cx="4340324" cy="2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4" y="2598996"/>
            <a:ext cx="4656401" cy="23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4 - </a:t>
            </a:r>
            <a:r>
              <a:rPr lang="en"/>
              <a:t>ETS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5" y="1878520"/>
            <a:ext cx="4272100" cy="26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21" y="2043671"/>
            <a:ext cx="4605851" cy="23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4 - ETS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0" y="1853853"/>
            <a:ext cx="4740226" cy="29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825" y="1939350"/>
            <a:ext cx="3846150" cy="28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5 - Var model- With CPI &amp; Interest Rate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CPI and Interest Rate in TS form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model with two covariates together but can’t pass serial.test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2 model by </a:t>
            </a:r>
            <a:r>
              <a:rPr lang="en"/>
              <a:t>separating</a:t>
            </a:r>
            <a:r>
              <a:rPr lang="en"/>
              <a:t> the CPI and IR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CPI do not pass granger test (P-value &gt;0.05), and also can not pass serial.test (Not good p)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serial test to find a </a:t>
            </a:r>
            <a:r>
              <a:rPr lang="en"/>
              <a:t>appropriate</a:t>
            </a:r>
            <a:r>
              <a:rPr lang="en"/>
              <a:t> order of lag for model after the VARselect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3923350"/>
            <a:ext cx="390155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700" y="4158813"/>
            <a:ext cx="23717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5 - Var model- With Interest Rate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p=6, K=2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25" y="1998825"/>
            <a:ext cx="4827950" cy="2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727650" y="132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5 - Var model- With Interest Rate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2575"/>
            <a:ext cx="3954175" cy="283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02575"/>
            <a:ext cx="4169625" cy="2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450" y="2043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1st test dataset: from 2015-01-01 to 2019-12-01</a:t>
            </a:r>
            <a:endParaRPr/>
          </a:p>
        </p:txBody>
      </p:sp>
      <p:graphicFrame>
        <p:nvGraphicFramePr>
          <p:cNvPr id="265" name="Google Shape;265;p38"/>
          <p:cNvGraphicFramePr/>
          <p:nvPr/>
        </p:nvGraphicFramePr>
        <p:xfrm>
          <a:off x="7294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{0FB88E45-176D-49D2-AB6F-51578DED2EDB}</a:tableStyleId>
              </a:tblPr>
              <a:tblGrid>
                <a:gridCol w="1074775"/>
                <a:gridCol w="1035675"/>
                <a:gridCol w="1035675"/>
                <a:gridCol w="1035675"/>
                <a:gridCol w="1035675"/>
                <a:gridCol w="10356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Seasonal Arima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Seasonal Holt Winters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ETS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VAR- With Interest Rate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ARFIMA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1.892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1.936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1.022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0.1820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1.639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MAE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1.647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1.637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0.8608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0.1469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1.426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MAPE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40.92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40.92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21.61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22222"/>
                          </a:solidFill>
                        </a:rPr>
                        <a:t>3.407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</a:rPr>
                        <a:t>35.44</a:t>
                      </a:r>
                      <a:endParaRPr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2nd test dataset: from 2015-01-01 to 2021-03-01</a:t>
            </a:r>
            <a:endParaRPr/>
          </a:p>
        </p:txBody>
      </p:sp>
      <p:graphicFrame>
        <p:nvGraphicFramePr>
          <p:cNvPr id="272" name="Google Shape;272;p39"/>
          <p:cNvGraphicFramePr/>
          <p:nvPr/>
        </p:nvGraphicFramePr>
        <p:xfrm>
          <a:off x="7685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{0FB88E45-176D-49D2-AB6F-51578DED2EDB}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Seasonal Arima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Seasonal Holt Winters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VAR- With Interest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ARFIMA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1.394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r>
                        <a:rPr lang="en"/>
                        <a:t>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727650" y="2057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 model has the best performance compared to other models.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 the influence of two variables, we did not get more accurate prediction results, maybe CPI is not very good leading indicator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Interest Rate is good lagging indicator for unemployment rate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is hard to forecast when something unexpected happens.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727650" y="2094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more variables into existing models, for example, GDP index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Improve the models by hyperparameter tuning.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Review literature/report/research about unemployment rate to have more insights.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Unemployment Rate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: The number of unemployed divided by the number in the civilian labor force.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Indicator of the health of the economy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Approaches: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Okun’s law, it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is based on the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relationship between output growth and unemployment changes.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second  is based on the </a:t>
            </a: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historical time-series properties of the unemployment rate and indicators of the labor market.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“Unemployment Rate.” </a:t>
            </a:r>
            <a:r>
              <a:rPr i="1" lang="en"/>
              <a:t>FRED</a:t>
            </a:r>
            <a:r>
              <a:rPr lang="en"/>
              <a:t>, 7 May 2021, fred.stlouisfed.org/series/UNRATE#0.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Hyndman, R. J., &amp; Athanasopoulos, G. (2018). </a:t>
            </a:r>
            <a:r>
              <a:rPr i="1" lang="en"/>
              <a:t>Forecasting: principles and practice</a:t>
            </a:r>
            <a:r>
              <a:rPr lang="en"/>
              <a:t>. O Texts.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Thank you!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Data: Monthly Unemployment Rate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855 observations </a:t>
            </a:r>
            <a:r>
              <a:rPr lang="en"/>
              <a:t>(from 1950-01-01 to 2021-03-01)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features (Date and Unemployment 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covariates CPI and Interest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325" y="2701675"/>
            <a:ext cx="41529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75" y="3077596"/>
            <a:ext cx="1981200" cy="18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00" y="3077600"/>
            <a:ext cx="1981200" cy="1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20" y="1297000"/>
            <a:ext cx="6232755" cy="38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175" y="1318665"/>
            <a:ext cx="6197649" cy="382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Splitting the data into training and test dataset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</a:t>
            </a:r>
            <a:r>
              <a:rPr lang="en"/>
              <a:t>dataset: from 1950-01-01 to 2014-12-01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1st Test dataset (</a:t>
            </a:r>
            <a:r>
              <a:rPr b="1" lang="en"/>
              <a:t>Before Covid</a:t>
            </a:r>
            <a:r>
              <a:rPr lang="en"/>
              <a:t>): from 2015-01-01 to 2019-12-01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2nd Test dataset(</a:t>
            </a:r>
            <a:r>
              <a:rPr b="1" lang="en"/>
              <a:t>With Covid</a:t>
            </a:r>
            <a:r>
              <a:rPr lang="en"/>
              <a:t>): from 2015-01-01 to 2021-03-01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2. Apply Box-Cox transformation with the best lambda value: </a:t>
            </a:r>
            <a:r>
              <a:rPr lang="en"/>
              <a:t>0.6446021</a:t>
            </a:r>
            <a:r>
              <a:rPr lang="en"/>
              <a:t> on training data.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Apply 1st-order difference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37325" y="204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Test for stationary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KPSS test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P-value  = 0.1 &gt; 0.05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 null hypothesis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is stationary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