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58yTHA/4D2kQ3gh+feU9UADst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BD944A-F7ED-4FB9-9E66-4A97D22192FA}">
  <a:tblStyle styleId="{79BD944A-F7ED-4FB9-9E66-4A97D22192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f1d91d4c8_1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0f1d91d4c8_1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f477daa60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0f477daa6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f477daa60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0f477daa6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f1d91d4c8_38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0f1d91d4c8_38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f1d91d4c8_38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0f1d91d4c8_38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c4d2b438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0c4d2b438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c4d2b4389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c4d2b4389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c4d2b438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c4d2b438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1d91d4c8_1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0f1d91d4c8_1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c4d2b438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0c4d2b438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c4d2b438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0c4d2b438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f477daa6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0f477daa6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f477daa6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0f477daa6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youtube.com/watch?v=H6du_pfuznE" TargetMode="External"/><Relationship Id="rId4" Type="http://schemas.openxmlformats.org/officeDocument/2006/relationships/hyperlink" Target="https://www.youtube.com/watch?v=PuZY9q-aKLw&amp;t=688s" TargetMode="External"/><Relationship Id="rId11" Type="http://schemas.openxmlformats.org/officeDocument/2006/relationships/hyperlink" Target="https://ieeexplore.ieee.org/document/4160265" TargetMode="External"/><Relationship Id="rId10" Type="http://schemas.openxmlformats.org/officeDocument/2006/relationships/hyperlink" Target="https://www.analyticsvidhya.com/blog/2021/05/stock-priceprediction-and-forecasting-using-stacked-lstm/" TargetMode="External"/><Relationship Id="rId9" Type="http://schemas.openxmlformats.org/officeDocument/2006/relationships/hyperlink" Target="https://www.analyticsvidhya.com/blog/2021/07/stock-marketforecasting-using-time-series-analysis-with-arima-model/" TargetMode="External"/><Relationship Id="rId5" Type="http://schemas.openxmlformats.org/officeDocument/2006/relationships/hyperlink" Target="https://www.udemy.com/course/deeplearning/#instructor-1" TargetMode="External"/><Relationship Id="rId6" Type="http://schemas.openxmlformats.org/officeDocument/2006/relationships/hyperlink" Target="https://github.com/fchollet/keras" TargetMode="External"/><Relationship Id="rId7" Type="http://schemas.openxmlformats.org/officeDocument/2006/relationships/hyperlink" Target="https://www.nature.com/articles/s41586-020-2649-2" TargetMode="External"/><Relationship Id="rId8" Type="http://schemas.openxmlformats.org/officeDocument/2006/relationships/hyperlink" Target="https://www.youtube.com/watch?v=U6DYCaTUBp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236616" y="-275363"/>
            <a:ext cx="9527177"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Calibri"/>
              <a:buNone/>
            </a:pPr>
            <a:r>
              <a:rPr b="1" lang="en-US" sz="4000">
                <a:solidFill>
                  <a:srgbClr val="C00000"/>
                </a:solidFill>
              </a:rPr>
              <a:t>2022 International Conference for Advancement in Technology </a:t>
            </a:r>
            <a:br>
              <a:rPr b="1" lang="en-US" sz="4000">
                <a:solidFill>
                  <a:srgbClr val="C00000"/>
                </a:solidFill>
              </a:rPr>
            </a:br>
            <a:r>
              <a:rPr b="1" lang="en-US" sz="4000">
                <a:solidFill>
                  <a:srgbClr val="00B050"/>
                </a:solidFill>
              </a:rPr>
              <a:t>(ICONAT 2022)</a:t>
            </a:r>
            <a:endParaRPr b="1" sz="4000">
              <a:solidFill>
                <a:srgbClr val="00B050"/>
              </a:solidFill>
            </a:endParaRPr>
          </a:p>
        </p:txBody>
      </p:sp>
      <p:sp>
        <p:nvSpPr>
          <p:cNvPr id="85" name="Google Shape;85;p1"/>
          <p:cNvSpPr txBox="1"/>
          <p:nvPr>
            <p:ph idx="1" type="subTitle"/>
          </p:nvPr>
        </p:nvSpPr>
        <p:spPr>
          <a:xfrm>
            <a:off x="1524000" y="3040550"/>
            <a:ext cx="9144000" cy="38175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ctr">
              <a:lnSpc>
                <a:spcPct val="115000"/>
              </a:lnSpc>
              <a:spcBef>
                <a:spcPts val="1200"/>
              </a:spcBef>
              <a:spcAft>
                <a:spcPts val="0"/>
              </a:spcAft>
              <a:buClr>
                <a:schemeClr val="dk1"/>
              </a:buClr>
              <a:buSzPts val="523"/>
              <a:buFont typeface="Arial"/>
              <a:buNone/>
            </a:pPr>
            <a:r>
              <a:rPr b="1" lang="en-US" sz="5400">
                <a:latin typeface="Arial"/>
                <a:ea typeface="Arial"/>
                <a:cs typeface="Arial"/>
                <a:sym typeface="Arial"/>
              </a:rPr>
              <a:t>Analysis of Stock Price Prediction using Machine Learning Algorithms</a:t>
            </a:r>
            <a:endParaRPr b="1" sz="5400">
              <a:latin typeface="Arial"/>
              <a:ea typeface="Arial"/>
              <a:cs typeface="Arial"/>
              <a:sym typeface="Arial"/>
            </a:endParaRPr>
          </a:p>
          <a:p>
            <a:pPr indent="0" lvl="0" marL="0" rtl="0" algn="ctr">
              <a:lnSpc>
                <a:spcPct val="90000"/>
              </a:lnSpc>
              <a:spcBef>
                <a:spcPts val="1200"/>
              </a:spcBef>
              <a:spcAft>
                <a:spcPts val="0"/>
              </a:spcAft>
              <a:buClr>
                <a:srgbClr val="4C4C4C"/>
              </a:buClr>
              <a:buSzPct val="75000"/>
              <a:buNone/>
            </a:pPr>
            <a:r>
              <a:rPr b="1" lang="en-US" sz="3200">
                <a:latin typeface="Arial"/>
                <a:ea typeface="Arial"/>
                <a:cs typeface="Arial"/>
                <a:sym typeface="Arial"/>
              </a:rPr>
              <a:t>Paper ID : 512</a:t>
            </a:r>
            <a:endParaRPr b="1" sz="3200">
              <a:latin typeface="Arial"/>
              <a:ea typeface="Arial"/>
              <a:cs typeface="Arial"/>
              <a:sym typeface="Arial"/>
            </a:endParaRPr>
          </a:p>
          <a:p>
            <a:pPr indent="0" lvl="0" marL="0" rtl="0" algn="ctr">
              <a:lnSpc>
                <a:spcPct val="90000"/>
              </a:lnSpc>
              <a:spcBef>
                <a:spcPts val="1000"/>
              </a:spcBef>
              <a:spcAft>
                <a:spcPts val="0"/>
              </a:spcAft>
              <a:buClr>
                <a:srgbClr val="4C4C4C"/>
              </a:buClr>
              <a:buSzPct val="75000"/>
              <a:buNone/>
            </a:pPr>
            <a:r>
              <a:t/>
            </a:r>
            <a:endParaRPr b="1" sz="3200">
              <a:latin typeface="Arial"/>
              <a:ea typeface="Arial"/>
              <a:cs typeface="Arial"/>
              <a:sym typeface="Arial"/>
            </a:endParaRPr>
          </a:p>
          <a:p>
            <a:pPr indent="0" lvl="0" marL="0" rtl="0" algn="ctr">
              <a:lnSpc>
                <a:spcPct val="90000"/>
              </a:lnSpc>
              <a:spcBef>
                <a:spcPts val="1000"/>
              </a:spcBef>
              <a:spcAft>
                <a:spcPts val="0"/>
              </a:spcAft>
              <a:buClr>
                <a:srgbClr val="4C4C4C"/>
              </a:buClr>
              <a:buSzPct val="75000"/>
              <a:buNone/>
            </a:pPr>
            <a:r>
              <a:rPr b="1" lang="en-US" sz="3200">
                <a:latin typeface="Arial"/>
                <a:ea typeface="Arial"/>
                <a:cs typeface="Arial"/>
                <a:sym typeface="Arial"/>
              </a:rPr>
              <a:t>By</a:t>
            </a:r>
            <a:endParaRPr b="1" sz="3200">
              <a:latin typeface="Arial"/>
              <a:ea typeface="Arial"/>
              <a:cs typeface="Arial"/>
              <a:sym typeface="Arial"/>
            </a:endParaRPr>
          </a:p>
          <a:p>
            <a:pPr indent="0" lvl="0" marL="0" rtl="0" algn="ctr">
              <a:lnSpc>
                <a:spcPct val="90000"/>
              </a:lnSpc>
              <a:spcBef>
                <a:spcPts val="1000"/>
              </a:spcBef>
              <a:spcAft>
                <a:spcPts val="0"/>
              </a:spcAft>
              <a:buClr>
                <a:srgbClr val="4C4C4C"/>
              </a:buClr>
              <a:buSzPct val="75000"/>
              <a:buNone/>
            </a:pPr>
            <a:r>
              <a:t/>
            </a:r>
            <a:endParaRPr b="1" sz="3200">
              <a:latin typeface="Arial"/>
              <a:ea typeface="Arial"/>
              <a:cs typeface="Arial"/>
              <a:sym typeface="Arial"/>
            </a:endParaRPr>
          </a:p>
          <a:p>
            <a:pPr indent="0" lvl="0" marL="0" rtl="0" algn="ctr">
              <a:lnSpc>
                <a:spcPct val="90000"/>
              </a:lnSpc>
              <a:spcBef>
                <a:spcPts val="1000"/>
              </a:spcBef>
              <a:spcAft>
                <a:spcPts val="0"/>
              </a:spcAft>
              <a:buClr>
                <a:srgbClr val="4C4C4C"/>
              </a:buClr>
              <a:buSzPct val="75000"/>
              <a:buNone/>
            </a:pPr>
            <a:r>
              <a:rPr b="1" lang="en-US" sz="3200">
                <a:latin typeface="Arial"/>
                <a:ea typeface="Arial"/>
                <a:cs typeface="Arial"/>
                <a:sym typeface="Arial"/>
              </a:rPr>
              <a:t>Manav Hirey,</a:t>
            </a:r>
            <a:endParaRPr b="1" sz="3200">
              <a:latin typeface="Arial"/>
              <a:ea typeface="Arial"/>
              <a:cs typeface="Arial"/>
              <a:sym typeface="Arial"/>
            </a:endParaRPr>
          </a:p>
          <a:p>
            <a:pPr indent="0" lvl="0" marL="0" rtl="0" algn="ctr">
              <a:lnSpc>
                <a:spcPct val="90000"/>
              </a:lnSpc>
              <a:spcBef>
                <a:spcPts val="1000"/>
              </a:spcBef>
              <a:spcAft>
                <a:spcPts val="0"/>
              </a:spcAft>
              <a:buClr>
                <a:srgbClr val="4C4C4C"/>
              </a:buClr>
              <a:buSzPct val="75000"/>
              <a:buNone/>
            </a:pPr>
            <a:r>
              <a:rPr b="1" lang="en-US" sz="3200">
                <a:latin typeface="Arial"/>
                <a:ea typeface="Arial"/>
                <a:cs typeface="Arial"/>
                <a:sym typeface="Arial"/>
              </a:rPr>
              <a:t>Jaimeen Unagar,</a:t>
            </a:r>
            <a:endParaRPr b="1" sz="3200">
              <a:latin typeface="Arial"/>
              <a:ea typeface="Arial"/>
              <a:cs typeface="Arial"/>
              <a:sym typeface="Arial"/>
            </a:endParaRPr>
          </a:p>
          <a:p>
            <a:pPr indent="0" lvl="0" marL="0" rtl="0" algn="ctr">
              <a:lnSpc>
                <a:spcPct val="90000"/>
              </a:lnSpc>
              <a:spcBef>
                <a:spcPts val="1000"/>
              </a:spcBef>
              <a:spcAft>
                <a:spcPts val="0"/>
              </a:spcAft>
              <a:buClr>
                <a:srgbClr val="4C4C4C"/>
              </a:buClr>
              <a:buSzPct val="75000"/>
              <a:buNone/>
            </a:pPr>
            <a:r>
              <a:rPr b="1" lang="en-US" sz="3200">
                <a:latin typeface="Arial"/>
                <a:ea typeface="Arial"/>
                <a:cs typeface="Arial"/>
                <a:sym typeface="Arial"/>
              </a:rPr>
              <a:t>Kshitij Prabhu,</a:t>
            </a:r>
            <a:endParaRPr b="1" sz="3200">
              <a:latin typeface="Arial"/>
              <a:ea typeface="Arial"/>
              <a:cs typeface="Arial"/>
              <a:sym typeface="Arial"/>
            </a:endParaRPr>
          </a:p>
          <a:p>
            <a:pPr indent="0" lvl="0" marL="0" rtl="0" algn="ctr">
              <a:lnSpc>
                <a:spcPct val="90000"/>
              </a:lnSpc>
              <a:spcBef>
                <a:spcPts val="1000"/>
              </a:spcBef>
              <a:spcAft>
                <a:spcPts val="0"/>
              </a:spcAft>
              <a:buClr>
                <a:srgbClr val="4C4C4C"/>
              </a:buClr>
              <a:buSzPct val="75000"/>
              <a:buNone/>
            </a:pPr>
            <a:r>
              <a:rPr b="1" lang="en-US" sz="3200">
                <a:latin typeface="Arial"/>
                <a:ea typeface="Arial"/>
                <a:cs typeface="Arial"/>
                <a:sym typeface="Arial"/>
              </a:rPr>
              <a:t>Ronak Desai.</a:t>
            </a:r>
            <a:endParaRPr b="1" sz="32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t/>
            </a:r>
            <a:endParaRPr b="1">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t/>
            </a:r>
            <a:endParaRPr/>
          </a:p>
        </p:txBody>
      </p:sp>
      <p:pic>
        <p:nvPicPr>
          <p:cNvPr id="86" name="Google Shape;86;p1"/>
          <p:cNvPicPr preferRelativeResize="0"/>
          <p:nvPr/>
        </p:nvPicPr>
        <p:blipFill rotWithShape="1">
          <a:blip r:embed="rId3">
            <a:alphaModFix/>
          </a:blip>
          <a:srcRect b="0" l="0" r="0" t="0"/>
          <a:stretch/>
        </p:blipFill>
        <p:spPr>
          <a:xfrm>
            <a:off x="304661" y="334869"/>
            <a:ext cx="1629319" cy="1551895"/>
          </a:xfrm>
          <a:prstGeom prst="rect">
            <a:avLst/>
          </a:prstGeom>
          <a:noFill/>
          <a:ln>
            <a:noFill/>
          </a:ln>
        </p:spPr>
      </p:pic>
      <p:pic>
        <p:nvPicPr>
          <p:cNvPr id="87" name="Google Shape;87;p1"/>
          <p:cNvPicPr preferRelativeResize="0"/>
          <p:nvPr/>
        </p:nvPicPr>
        <p:blipFill rotWithShape="1">
          <a:blip r:embed="rId4">
            <a:alphaModFix/>
          </a:blip>
          <a:srcRect b="0" l="0" r="0" t="0"/>
          <a:stretch/>
        </p:blipFill>
        <p:spPr>
          <a:xfrm>
            <a:off x="9418320" y="432025"/>
            <a:ext cx="2773679" cy="13575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0f1d91d4c8_11_20"/>
          <p:cNvSpPr txBox="1"/>
          <p:nvPr>
            <p:ph type="title"/>
          </p:nvPr>
        </p:nvSpPr>
        <p:spPr>
          <a:xfrm>
            <a:off x="825000" y="0"/>
            <a:ext cx="10573800" cy="859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5. Results and Discussion</a:t>
            </a:r>
            <a:endParaRPr b="1"/>
          </a:p>
        </p:txBody>
      </p:sp>
      <p:sp>
        <p:nvSpPr>
          <p:cNvPr id="142" name="Google Shape;142;g10f1d91d4c8_11_20"/>
          <p:cNvSpPr txBox="1"/>
          <p:nvPr>
            <p:ph idx="1" type="body"/>
          </p:nvPr>
        </p:nvSpPr>
        <p:spPr>
          <a:xfrm>
            <a:off x="387150" y="934750"/>
            <a:ext cx="11417700" cy="51936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1000"/>
              </a:spcBef>
              <a:spcAft>
                <a:spcPts val="0"/>
              </a:spcAft>
              <a:buSzPts val="1700"/>
              <a:buChar char="•"/>
            </a:pPr>
            <a:r>
              <a:rPr b="1" lang="en-US" sz="1700"/>
              <a:t>Linear Regression results</a:t>
            </a:r>
            <a:endParaRPr b="1" sz="1700"/>
          </a:p>
        </p:txBody>
      </p:sp>
      <p:pic>
        <p:nvPicPr>
          <p:cNvPr id="143" name="Google Shape;143;g10f1d91d4c8_11_20"/>
          <p:cNvPicPr preferRelativeResize="0"/>
          <p:nvPr/>
        </p:nvPicPr>
        <p:blipFill>
          <a:blip r:embed="rId3">
            <a:alphaModFix/>
          </a:blip>
          <a:stretch>
            <a:fillRect/>
          </a:stretch>
        </p:blipFill>
        <p:spPr>
          <a:xfrm>
            <a:off x="825000" y="1785363"/>
            <a:ext cx="4829175" cy="2543175"/>
          </a:xfrm>
          <a:prstGeom prst="rect">
            <a:avLst/>
          </a:prstGeom>
          <a:noFill/>
          <a:ln>
            <a:noFill/>
          </a:ln>
        </p:spPr>
      </p:pic>
      <p:sp>
        <p:nvSpPr>
          <p:cNvPr id="144" name="Google Shape;144;g10f1d91d4c8_11_20"/>
          <p:cNvSpPr txBox="1"/>
          <p:nvPr/>
        </p:nvSpPr>
        <p:spPr>
          <a:xfrm>
            <a:off x="1737325" y="4328550"/>
            <a:ext cx="30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alibri"/>
                <a:ea typeface="Calibri"/>
                <a:cs typeface="Calibri"/>
                <a:sym typeface="Calibri"/>
              </a:rPr>
              <a:t>Graph of Original Price</a:t>
            </a:r>
            <a:endParaRPr b="1">
              <a:latin typeface="Calibri"/>
              <a:ea typeface="Calibri"/>
              <a:cs typeface="Calibri"/>
              <a:sym typeface="Calibri"/>
            </a:endParaRPr>
          </a:p>
        </p:txBody>
      </p:sp>
      <p:pic>
        <p:nvPicPr>
          <p:cNvPr id="145" name="Google Shape;145;g10f1d91d4c8_11_20"/>
          <p:cNvPicPr preferRelativeResize="0"/>
          <p:nvPr/>
        </p:nvPicPr>
        <p:blipFill>
          <a:blip r:embed="rId4">
            <a:alphaModFix/>
          </a:blip>
          <a:stretch>
            <a:fillRect/>
          </a:stretch>
        </p:blipFill>
        <p:spPr>
          <a:xfrm>
            <a:off x="6313963" y="1785363"/>
            <a:ext cx="4829175" cy="2543175"/>
          </a:xfrm>
          <a:prstGeom prst="rect">
            <a:avLst/>
          </a:prstGeom>
          <a:noFill/>
          <a:ln>
            <a:noFill/>
          </a:ln>
        </p:spPr>
      </p:pic>
      <p:sp>
        <p:nvSpPr>
          <p:cNvPr id="146" name="Google Shape;146;g10f1d91d4c8_11_20"/>
          <p:cNvSpPr txBox="1"/>
          <p:nvPr/>
        </p:nvSpPr>
        <p:spPr>
          <a:xfrm>
            <a:off x="7226300" y="4328550"/>
            <a:ext cx="30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alibri"/>
                <a:ea typeface="Calibri"/>
                <a:cs typeface="Calibri"/>
                <a:sym typeface="Calibri"/>
              </a:rPr>
              <a:t>Graph of Predicted Price</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0f477daa60_0_29"/>
          <p:cNvSpPr txBox="1"/>
          <p:nvPr>
            <p:ph type="title"/>
          </p:nvPr>
        </p:nvSpPr>
        <p:spPr>
          <a:xfrm>
            <a:off x="825000" y="0"/>
            <a:ext cx="10573800" cy="859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5. Results and Discussion</a:t>
            </a:r>
            <a:endParaRPr b="1"/>
          </a:p>
        </p:txBody>
      </p:sp>
      <p:sp>
        <p:nvSpPr>
          <p:cNvPr id="152" name="Google Shape;152;g10f477daa60_0_29"/>
          <p:cNvSpPr txBox="1"/>
          <p:nvPr>
            <p:ph idx="1" type="body"/>
          </p:nvPr>
        </p:nvSpPr>
        <p:spPr>
          <a:xfrm>
            <a:off x="387138" y="944300"/>
            <a:ext cx="11417700" cy="51936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1000"/>
              </a:spcBef>
              <a:spcAft>
                <a:spcPts val="0"/>
              </a:spcAft>
              <a:buSzPts val="1700"/>
              <a:buChar char="•"/>
            </a:pPr>
            <a:r>
              <a:rPr b="1" lang="en-US" sz="1700"/>
              <a:t>Auto-ARIMA</a:t>
            </a:r>
            <a:r>
              <a:rPr b="1" lang="en-US" sz="1700"/>
              <a:t> results</a:t>
            </a:r>
            <a:endParaRPr b="1" sz="1700"/>
          </a:p>
          <a:p>
            <a:pPr indent="-336550" lvl="1" marL="914400" rtl="0" algn="l">
              <a:lnSpc>
                <a:spcPct val="90000"/>
              </a:lnSpc>
              <a:spcBef>
                <a:spcPts val="0"/>
              </a:spcBef>
              <a:spcAft>
                <a:spcPts val="0"/>
              </a:spcAft>
              <a:buSzPts val="1700"/>
              <a:buChar char="•"/>
            </a:pPr>
            <a:r>
              <a:rPr b="1" lang="en-US" sz="1700"/>
              <a:t>The prediction of closing values for 25 days is found out using the created ARIMA model</a:t>
            </a:r>
            <a:endParaRPr b="1" sz="1700"/>
          </a:p>
          <a:p>
            <a:pPr indent="0" lvl="0" marL="914400" rtl="0" algn="l">
              <a:lnSpc>
                <a:spcPct val="90000"/>
              </a:lnSpc>
              <a:spcBef>
                <a:spcPts val="1000"/>
              </a:spcBef>
              <a:spcAft>
                <a:spcPts val="0"/>
              </a:spcAft>
              <a:buNone/>
            </a:pPr>
            <a:r>
              <a:t/>
            </a:r>
            <a:endParaRPr b="1" sz="1700"/>
          </a:p>
        </p:txBody>
      </p:sp>
      <p:pic>
        <p:nvPicPr>
          <p:cNvPr id="153" name="Google Shape;153;g10f477daa60_0_29"/>
          <p:cNvPicPr preferRelativeResize="0"/>
          <p:nvPr/>
        </p:nvPicPr>
        <p:blipFill>
          <a:blip r:embed="rId3">
            <a:alphaModFix/>
          </a:blip>
          <a:stretch>
            <a:fillRect/>
          </a:stretch>
        </p:blipFill>
        <p:spPr>
          <a:xfrm>
            <a:off x="3681400" y="1857375"/>
            <a:ext cx="4829175" cy="3143250"/>
          </a:xfrm>
          <a:prstGeom prst="rect">
            <a:avLst/>
          </a:prstGeom>
          <a:noFill/>
          <a:ln>
            <a:noFill/>
          </a:ln>
        </p:spPr>
      </p:pic>
      <p:sp>
        <p:nvSpPr>
          <p:cNvPr id="154" name="Google Shape;154;g10f477daa60_0_29"/>
          <p:cNvSpPr txBox="1"/>
          <p:nvPr/>
        </p:nvSpPr>
        <p:spPr>
          <a:xfrm>
            <a:off x="4751400" y="4872225"/>
            <a:ext cx="30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alibri"/>
                <a:ea typeface="Calibri"/>
                <a:cs typeface="Calibri"/>
                <a:sym typeface="Calibri"/>
              </a:rPr>
              <a:t>Graph of Predicted Price</a:t>
            </a:r>
            <a:endParaRPr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0f477daa60_0_41"/>
          <p:cNvSpPr txBox="1"/>
          <p:nvPr>
            <p:ph type="title"/>
          </p:nvPr>
        </p:nvSpPr>
        <p:spPr>
          <a:xfrm>
            <a:off x="825000" y="0"/>
            <a:ext cx="10573800" cy="859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5. Results and Discussion</a:t>
            </a:r>
            <a:endParaRPr b="1"/>
          </a:p>
        </p:txBody>
      </p:sp>
      <p:sp>
        <p:nvSpPr>
          <p:cNvPr id="160" name="Google Shape;160;g10f477daa60_0_41"/>
          <p:cNvSpPr txBox="1"/>
          <p:nvPr>
            <p:ph idx="1" type="body"/>
          </p:nvPr>
        </p:nvSpPr>
        <p:spPr>
          <a:xfrm>
            <a:off x="387138" y="944300"/>
            <a:ext cx="11417700" cy="5193600"/>
          </a:xfrm>
          <a:prstGeom prst="rect">
            <a:avLst/>
          </a:prstGeom>
          <a:noFill/>
          <a:ln>
            <a:noFill/>
          </a:ln>
        </p:spPr>
        <p:txBody>
          <a:bodyPr anchorCtr="0" anchor="t" bIns="45700" lIns="91425" spcFirstLastPara="1" rIns="91425" wrap="square" tIns="45700">
            <a:normAutofit/>
          </a:bodyPr>
          <a:lstStyle/>
          <a:p>
            <a:pPr indent="-336550" lvl="0" marL="457200" rtl="0" algn="l">
              <a:lnSpc>
                <a:spcPct val="90000"/>
              </a:lnSpc>
              <a:spcBef>
                <a:spcPts val="1000"/>
              </a:spcBef>
              <a:spcAft>
                <a:spcPts val="0"/>
              </a:spcAft>
              <a:buSzPts val="1700"/>
              <a:buChar char="•"/>
            </a:pPr>
            <a:r>
              <a:rPr b="1" lang="en-US" sz="1700"/>
              <a:t>LSTM </a:t>
            </a:r>
            <a:r>
              <a:rPr b="1" lang="en-US" sz="1700"/>
              <a:t>results</a:t>
            </a:r>
            <a:endParaRPr b="1" sz="1700"/>
          </a:p>
          <a:p>
            <a:pPr indent="-336550" lvl="1" marL="914400" rtl="0" algn="l">
              <a:lnSpc>
                <a:spcPct val="90000"/>
              </a:lnSpc>
              <a:spcBef>
                <a:spcPts val="0"/>
              </a:spcBef>
              <a:spcAft>
                <a:spcPts val="0"/>
              </a:spcAft>
              <a:buSzPts val="1700"/>
              <a:buChar char="•"/>
            </a:pPr>
            <a:r>
              <a:rPr b="1" lang="en-US" sz="1700"/>
              <a:t>The prediction of closing values for 25 days is found out using the created ARIMA model</a:t>
            </a:r>
            <a:endParaRPr b="1" sz="1700"/>
          </a:p>
          <a:p>
            <a:pPr indent="0" lvl="0" marL="914400" rtl="0" algn="l">
              <a:lnSpc>
                <a:spcPct val="90000"/>
              </a:lnSpc>
              <a:spcBef>
                <a:spcPts val="1000"/>
              </a:spcBef>
              <a:spcAft>
                <a:spcPts val="0"/>
              </a:spcAft>
              <a:buNone/>
            </a:pPr>
            <a:r>
              <a:t/>
            </a:r>
            <a:endParaRPr b="1" sz="1700"/>
          </a:p>
        </p:txBody>
      </p:sp>
      <p:sp>
        <p:nvSpPr>
          <p:cNvPr id="161" name="Google Shape;161;g10f477daa60_0_41"/>
          <p:cNvSpPr txBox="1"/>
          <p:nvPr/>
        </p:nvSpPr>
        <p:spPr>
          <a:xfrm>
            <a:off x="4609650" y="4862700"/>
            <a:ext cx="30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alibri"/>
                <a:ea typeface="Calibri"/>
                <a:cs typeface="Calibri"/>
                <a:sym typeface="Calibri"/>
              </a:rPr>
              <a:t>Graph of Predicted Price</a:t>
            </a:r>
            <a:endParaRPr b="1">
              <a:latin typeface="Calibri"/>
              <a:ea typeface="Calibri"/>
              <a:cs typeface="Calibri"/>
              <a:sym typeface="Calibri"/>
            </a:endParaRPr>
          </a:p>
        </p:txBody>
      </p:sp>
      <p:pic>
        <p:nvPicPr>
          <p:cNvPr id="162" name="Google Shape;162;g10f477daa60_0_41"/>
          <p:cNvPicPr preferRelativeResize="0"/>
          <p:nvPr/>
        </p:nvPicPr>
        <p:blipFill>
          <a:blip r:embed="rId3">
            <a:alphaModFix/>
          </a:blip>
          <a:stretch>
            <a:fillRect/>
          </a:stretch>
        </p:blipFill>
        <p:spPr>
          <a:xfrm>
            <a:off x="3043175" y="1995288"/>
            <a:ext cx="6105650" cy="286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f1d91d4c8_38_2"/>
          <p:cNvSpPr txBox="1"/>
          <p:nvPr>
            <p:ph type="title"/>
          </p:nvPr>
        </p:nvSpPr>
        <p:spPr>
          <a:xfrm>
            <a:off x="838200" y="178275"/>
            <a:ext cx="10515600" cy="84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6. Conclusion</a:t>
            </a:r>
            <a:endParaRPr b="1"/>
          </a:p>
        </p:txBody>
      </p:sp>
      <p:sp>
        <p:nvSpPr>
          <p:cNvPr id="168" name="Google Shape;168;g10f1d91d4c8_38_2"/>
          <p:cNvSpPr txBox="1"/>
          <p:nvPr>
            <p:ph idx="1" type="body"/>
          </p:nvPr>
        </p:nvSpPr>
        <p:spPr>
          <a:xfrm>
            <a:off x="471300" y="1325900"/>
            <a:ext cx="11249400" cy="4059600"/>
          </a:xfrm>
          <a:prstGeom prst="rect">
            <a:avLst/>
          </a:prstGeom>
          <a:noFill/>
          <a:ln>
            <a:noFill/>
          </a:ln>
        </p:spPr>
        <p:txBody>
          <a:bodyPr anchorCtr="0" anchor="t" bIns="45700" lIns="91425" spcFirstLastPara="1" rIns="91425" wrap="square" tIns="45700">
            <a:normAutofit/>
          </a:bodyPr>
          <a:lstStyle/>
          <a:p>
            <a:pPr indent="-374650" lvl="0" marL="457200" rtl="0" algn="l">
              <a:lnSpc>
                <a:spcPct val="90000"/>
              </a:lnSpc>
              <a:spcBef>
                <a:spcPts val="1000"/>
              </a:spcBef>
              <a:spcAft>
                <a:spcPts val="0"/>
              </a:spcAft>
              <a:buSzPts val="2300"/>
              <a:buFont typeface="Calibri"/>
              <a:buChar char="•"/>
            </a:pPr>
            <a:r>
              <a:rPr lang="en-US" sz="2300"/>
              <a:t>The anticipated RIL prices are shown in the final Predicted graph for each regression. </a:t>
            </a:r>
            <a:endParaRPr sz="2300"/>
          </a:p>
          <a:p>
            <a:pPr indent="0" lvl="0" marL="457200" rtl="0" algn="l">
              <a:lnSpc>
                <a:spcPct val="90000"/>
              </a:lnSpc>
              <a:spcBef>
                <a:spcPts val="1000"/>
              </a:spcBef>
              <a:spcAft>
                <a:spcPts val="0"/>
              </a:spcAft>
              <a:buNone/>
            </a:pPr>
            <a:r>
              <a:t/>
            </a:r>
            <a:endParaRPr sz="2300"/>
          </a:p>
          <a:p>
            <a:pPr indent="-374650" lvl="0" marL="457200" rtl="0" algn="l">
              <a:lnSpc>
                <a:spcPct val="90000"/>
              </a:lnSpc>
              <a:spcBef>
                <a:spcPts val="1000"/>
              </a:spcBef>
              <a:spcAft>
                <a:spcPts val="0"/>
              </a:spcAft>
              <a:buSzPts val="2300"/>
              <a:buFont typeface="Calibri"/>
              <a:buChar char="•"/>
            </a:pPr>
            <a:r>
              <a:rPr lang="en-US" sz="2300"/>
              <a:t>We may conclude from this that the optimum method for predicting share closing prices is to use an LSTM-based univariate model that predicts values for 25 days</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f1d91d4c8_38_11"/>
          <p:cNvSpPr txBox="1"/>
          <p:nvPr>
            <p:ph type="title"/>
          </p:nvPr>
        </p:nvSpPr>
        <p:spPr>
          <a:xfrm>
            <a:off x="838200" y="186875"/>
            <a:ext cx="10515600" cy="971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References</a:t>
            </a:r>
            <a:endParaRPr b="1"/>
          </a:p>
        </p:txBody>
      </p:sp>
      <p:sp>
        <p:nvSpPr>
          <p:cNvPr id="174" name="Google Shape;174;g10f1d91d4c8_38_11"/>
          <p:cNvSpPr txBox="1"/>
          <p:nvPr>
            <p:ph idx="1" type="body"/>
          </p:nvPr>
        </p:nvSpPr>
        <p:spPr>
          <a:xfrm>
            <a:off x="280300" y="1270700"/>
            <a:ext cx="11614200" cy="54564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200"/>
              </a:spcBef>
              <a:spcAft>
                <a:spcPts val="0"/>
              </a:spcAft>
              <a:buSzPts val="5580"/>
              <a:buNone/>
            </a:pPr>
            <a:r>
              <a:rPr b="1" lang="en-US" sz="1655">
                <a:latin typeface="Arial"/>
                <a:ea typeface="Arial"/>
                <a:cs typeface="Arial"/>
                <a:sym typeface="Arial"/>
              </a:rPr>
              <a:t>[1]</a:t>
            </a:r>
            <a:r>
              <a:rPr lang="en-US" sz="1655">
                <a:latin typeface="Arial"/>
                <a:ea typeface="Arial"/>
                <a:cs typeface="Arial"/>
                <a:sym typeface="Arial"/>
              </a:rPr>
              <a:t>	Krish Naik, Stock Price Prediction And Forecasting Using Stacked  LSTM-Deep Learning, May. 2020. Accessed on: Nov. 2, 2021. [Online]. Available: </a:t>
            </a:r>
            <a:r>
              <a:rPr lang="en-US" sz="1655" u="sng">
                <a:solidFill>
                  <a:schemeClr val="hlink"/>
                </a:solidFill>
                <a:latin typeface="Arial"/>
                <a:ea typeface="Arial"/>
                <a:cs typeface="Arial"/>
                <a:sym typeface="Arial"/>
                <a:hlinkClick r:id="rId3"/>
              </a:rPr>
              <a:t>Stock Price Prediction And Forecasting Using Stacked LSTM- Deep Learning</a:t>
            </a:r>
            <a:r>
              <a:rPr lang="en-US" sz="1655">
                <a:latin typeface="Arial"/>
                <a:ea typeface="Arial"/>
                <a:cs typeface="Arial"/>
                <a:sym typeface="Arial"/>
              </a:rPr>
              <a:t>.</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[2]		</a:t>
            </a:r>
            <a:r>
              <a:rPr lang="en-US" sz="1655">
                <a:latin typeface="Arial"/>
                <a:ea typeface="Arial"/>
                <a:cs typeface="Arial"/>
                <a:sym typeface="Arial"/>
              </a:rPr>
              <a:t>Neural Nine, Predicting Stock Prices in Python, Feb. 2021. Accessed on:Nov.2,2021.[Online]. Available: </a:t>
            </a:r>
            <a:r>
              <a:rPr lang="en-US" sz="1655" u="sng">
                <a:solidFill>
                  <a:schemeClr val="hlink"/>
                </a:solidFill>
                <a:latin typeface="Arial"/>
                <a:ea typeface="Arial"/>
                <a:cs typeface="Arial"/>
                <a:sym typeface="Arial"/>
                <a:hlinkClick r:id="rId4"/>
              </a:rPr>
              <a:t>Predicting Stock Prices in Python</a:t>
            </a:r>
            <a:r>
              <a:rPr lang="en-US" sz="1655">
                <a:latin typeface="Arial"/>
                <a:ea typeface="Arial"/>
                <a:cs typeface="Arial"/>
                <a:sym typeface="Arial"/>
              </a:rPr>
              <a:t>.</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[3]	</a:t>
            </a:r>
            <a:r>
              <a:rPr lang="en-US" sz="1655">
                <a:latin typeface="Arial"/>
                <a:ea typeface="Arial"/>
                <a:cs typeface="Arial"/>
                <a:sym typeface="Arial"/>
              </a:rPr>
              <a:t>Kirill Eremenko Hadelin de Ponteves, Deep Learning A-Z™: HandsOn Artificial Neural Networks, Nov. 2018. Accessed on:Nov.2,2021.[Online].Available: </a:t>
            </a:r>
            <a:r>
              <a:rPr lang="en-US" sz="1655" u="sng">
                <a:solidFill>
                  <a:schemeClr val="hlink"/>
                </a:solidFill>
                <a:latin typeface="Arial"/>
                <a:ea typeface="Arial"/>
                <a:cs typeface="Arial"/>
                <a:sym typeface="Arial"/>
                <a:hlinkClick r:id="rId5"/>
              </a:rPr>
              <a:t>Deep Learning AZ™: Hands-On Artificial Neural Networks | Udemy</a:t>
            </a:r>
            <a:r>
              <a:rPr lang="en-US" sz="1655">
                <a:latin typeface="Arial"/>
                <a:ea typeface="Arial"/>
                <a:cs typeface="Arial"/>
                <a:sym typeface="Arial"/>
              </a:rPr>
              <a:t>.</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[4] 	</a:t>
            </a:r>
            <a:r>
              <a:rPr lang="en-US" sz="1655">
                <a:latin typeface="Arial"/>
                <a:ea typeface="Arial"/>
                <a:cs typeface="Arial"/>
                <a:sym typeface="Arial"/>
              </a:rPr>
              <a:t>Chollet, F. &amp; others, 2015. Keras. Available at: </a:t>
            </a:r>
            <a:r>
              <a:rPr lang="en-US" sz="1655" u="sng">
                <a:solidFill>
                  <a:schemeClr val="hlink"/>
                </a:solidFill>
                <a:latin typeface="Arial"/>
                <a:ea typeface="Arial"/>
                <a:cs typeface="Arial"/>
                <a:sym typeface="Arial"/>
                <a:hlinkClick r:id="rId6"/>
              </a:rPr>
              <a:t>keras-team/keras: Deep Learning for humans</a:t>
            </a:r>
            <a:r>
              <a:rPr lang="en-US" sz="1655">
                <a:latin typeface="Arial"/>
                <a:ea typeface="Arial"/>
                <a:cs typeface="Arial"/>
                <a:sym typeface="Arial"/>
              </a:rPr>
              <a:t>. </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[5] 	</a:t>
            </a:r>
            <a:r>
              <a:rPr lang="en-US" sz="1655">
                <a:latin typeface="Arial"/>
                <a:ea typeface="Arial"/>
                <a:cs typeface="Arial"/>
                <a:sym typeface="Arial"/>
              </a:rPr>
              <a:t>Scikit-learn: Machine Learning in Python, Pedregosa et al., JMLR 12, pp. 2825-2830, 2011. </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[6] 	</a:t>
            </a:r>
            <a:r>
              <a:rPr lang="en-US" sz="1655">
                <a:latin typeface="Arial"/>
                <a:ea typeface="Arial"/>
                <a:cs typeface="Arial"/>
                <a:sym typeface="Arial"/>
              </a:rPr>
              <a:t>Harris, C.R., Millman, K.J., van der Walt, S.J. et al. Array programming with NumPy. Nature 585, 357–362 (2020). DOI: </a:t>
            </a:r>
            <a:r>
              <a:rPr lang="en-US" sz="1655" u="sng">
                <a:solidFill>
                  <a:schemeClr val="hlink"/>
                </a:solidFill>
                <a:latin typeface="Arial"/>
                <a:ea typeface="Arial"/>
                <a:cs typeface="Arial"/>
                <a:sym typeface="Arial"/>
                <a:hlinkClick r:id="rId7"/>
              </a:rPr>
              <a:t>10.1038/s41586-020-2649-2. (Publisher link)</a:t>
            </a:r>
            <a:r>
              <a:rPr lang="en-US" sz="1655">
                <a:latin typeface="Arial"/>
                <a:ea typeface="Arial"/>
                <a:cs typeface="Arial"/>
                <a:sym typeface="Arial"/>
              </a:rPr>
              <a:t>. </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[7] 	</a:t>
            </a:r>
            <a:r>
              <a:rPr lang="en-US" sz="1655">
                <a:latin typeface="Arial"/>
                <a:ea typeface="Arial"/>
                <a:cs typeface="Arial"/>
                <a:sym typeface="Arial"/>
              </a:rPr>
              <a:t>Data Ranger, Time Series Analysis Using Python, May. 2020. Accessed on:Nov.2,2021.[Online].Available: </a:t>
            </a:r>
            <a:r>
              <a:rPr lang="en-US" sz="1655" u="sng">
                <a:solidFill>
                  <a:schemeClr val="hlink"/>
                </a:solidFill>
                <a:latin typeface="Arial"/>
                <a:ea typeface="Arial"/>
                <a:cs typeface="Arial"/>
                <a:sym typeface="Arial"/>
                <a:hlinkClick r:id="rId8"/>
              </a:rPr>
              <a:t>Time Series Analysis Using Python | Auto ARIMA</a:t>
            </a:r>
            <a:r>
              <a:rPr lang="en-US" sz="1655">
                <a:latin typeface="Arial"/>
                <a:ea typeface="Arial"/>
                <a:cs typeface="Arial"/>
                <a:sym typeface="Arial"/>
              </a:rPr>
              <a:t>. </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[8] 	</a:t>
            </a:r>
            <a:r>
              <a:rPr lang="en-US" sz="1655">
                <a:latin typeface="Arial"/>
                <a:ea typeface="Arial"/>
                <a:cs typeface="Arial"/>
                <a:sym typeface="Arial"/>
              </a:rPr>
              <a:t>Hardik Kumar Dhaduk, Stock market forecasting using Time Series analysis With ARIMA model, June. 2021. Accessed on:Nov.2,2021.[Online].Available: </a:t>
            </a:r>
            <a:r>
              <a:rPr lang="en-US" sz="1655" u="sng">
                <a:solidFill>
                  <a:schemeClr val="hlink"/>
                </a:solidFill>
                <a:latin typeface="Arial"/>
                <a:ea typeface="Arial"/>
                <a:cs typeface="Arial"/>
                <a:sym typeface="Arial"/>
                <a:hlinkClick r:id="rId9"/>
              </a:rPr>
              <a:t>https://www.analyticsvidhya.com/blog/2021/07/stock-marketforecasting-using-time-series-analysis-with-arima-model/ </a:t>
            </a:r>
            <a:r>
              <a:rPr lang="en-US" sz="1655">
                <a:latin typeface="Arial"/>
                <a:ea typeface="Arial"/>
                <a:cs typeface="Arial"/>
                <a:sym typeface="Arial"/>
              </a:rPr>
              <a:t>.</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[9] 	</a:t>
            </a:r>
            <a:r>
              <a:rPr lang="en-US" sz="1655">
                <a:latin typeface="Arial"/>
                <a:ea typeface="Arial"/>
                <a:cs typeface="Arial"/>
                <a:sym typeface="Arial"/>
              </a:rPr>
              <a:t>Sanjay P, Stock Price Prediction and Forecasting using Stacked LSTM, May. 2021. Accessed on:Nov.2,2021.[Online].Available: </a:t>
            </a:r>
            <a:r>
              <a:rPr lang="en-US" sz="1655" u="sng">
                <a:solidFill>
                  <a:schemeClr val="hlink"/>
                </a:solidFill>
                <a:latin typeface="Arial"/>
                <a:ea typeface="Arial"/>
                <a:cs typeface="Arial"/>
                <a:sym typeface="Arial"/>
                <a:hlinkClick r:id="rId10"/>
              </a:rPr>
              <a:t>https://www.analyticsvidhya.com/blog/2021/05/stock-priceprediction-and-forecasting-using-stacked-lstm/</a:t>
            </a:r>
            <a:r>
              <a:rPr lang="en-US" sz="1655">
                <a:latin typeface="Arial"/>
                <a:ea typeface="Arial"/>
                <a:cs typeface="Arial"/>
                <a:sym typeface="Arial"/>
              </a:rPr>
              <a:t>.</a:t>
            </a:r>
            <a:endParaRPr sz="1655">
              <a:latin typeface="Arial"/>
              <a:ea typeface="Arial"/>
              <a:cs typeface="Arial"/>
              <a:sym typeface="Arial"/>
            </a:endParaRPr>
          </a:p>
          <a:p>
            <a:pPr indent="0" lvl="0" marL="0" rtl="0" algn="l">
              <a:lnSpc>
                <a:spcPct val="70000"/>
              </a:lnSpc>
              <a:spcBef>
                <a:spcPts val="1200"/>
              </a:spcBef>
              <a:spcAft>
                <a:spcPts val="0"/>
              </a:spcAft>
              <a:buSzPts val="5580"/>
              <a:buNone/>
            </a:pPr>
            <a:r>
              <a:rPr b="1" lang="en-US" sz="1655">
                <a:latin typeface="Arial"/>
                <a:ea typeface="Arial"/>
                <a:cs typeface="Arial"/>
                <a:sym typeface="Arial"/>
              </a:rPr>
              <a:t>[10]</a:t>
            </a:r>
            <a:r>
              <a:rPr lang="en-US" sz="1655">
                <a:latin typeface="Arial"/>
                <a:ea typeface="Arial"/>
                <a:cs typeface="Arial"/>
                <a:sym typeface="Arial"/>
              </a:rPr>
              <a:t> 	J. D. Hunter, "Matplotlib: A 2D Graphics Environment", Computing in Science &amp; Engineering, vol. 9, no. 3, pp. 90-95, 2007. Available at:</a:t>
            </a:r>
            <a:r>
              <a:rPr lang="en-US" sz="1655" u="sng">
                <a:solidFill>
                  <a:schemeClr val="hlink"/>
                </a:solidFill>
                <a:latin typeface="Arial"/>
                <a:ea typeface="Arial"/>
                <a:cs typeface="Arial"/>
                <a:sym typeface="Arial"/>
                <a:hlinkClick r:id="rId11"/>
              </a:rPr>
              <a:t> https://ieeexplore.ieee.org/document/4160265</a:t>
            </a:r>
            <a:r>
              <a:rPr lang="en-US" sz="1655">
                <a:latin typeface="Arial"/>
                <a:ea typeface="Arial"/>
                <a:cs typeface="Arial"/>
                <a:sym typeface="Arial"/>
              </a:rPr>
              <a:t>.</a:t>
            </a:r>
            <a:endParaRPr sz="1655">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0c4d2b4389_0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6000">
                <a:latin typeface="Arial"/>
                <a:ea typeface="Arial"/>
                <a:cs typeface="Arial"/>
                <a:sym typeface="Arial"/>
              </a:rPr>
              <a:t>Outline</a:t>
            </a:r>
            <a:endParaRPr/>
          </a:p>
        </p:txBody>
      </p:sp>
      <p:sp>
        <p:nvSpPr>
          <p:cNvPr id="93" name="Google Shape;93;g10c4d2b4389_0_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0" lvl="0" marL="177800" rtl="0" algn="l">
              <a:lnSpc>
                <a:spcPct val="90000"/>
              </a:lnSpc>
              <a:spcBef>
                <a:spcPts val="1000"/>
              </a:spcBef>
              <a:spcAft>
                <a:spcPts val="0"/>
              </a:spcAft>
              <a:buClr>
                <a:schemeClr val="dk1"/>
              </a:buClr>
              <a:buSzPts val="275"/>
              <a:buFont typeface="Arial"/>
              <a:buNone/>
            </a:pPr>
            <a:r>
              <a:rPr b="1" lang="en-US" sz="11488">
                <a:latin typeface="Arial"/>
                <a:ea typeface="Arial"/>
                <a:cs typeface="Arial"/>
                <a:sym typeface="Arial"/>
              </a:rPr>
              <a:t>1.  Introduction</a:t>
            </a:r>
            <a:endParaRPr b="1" sz="11488">
              <a:latin typeface="Arial"/>
              <a:ea typeface="Arial"/>
              <a:cs typeface="Arial"/>
              <a:sym typeface="Arial"/>
            </a:endParaRPr>
          </a:p>
          <a:p>
            <a:pPr indent="0" lvl="0" marL="0" rtl="0" algn="l">
              <a:lnSpc>
                <a:spcPct val="90000"/>
              </a:lnSpc>
              <a:spcBef>
                <a:spcPts val="1000"/>
              </a:spcBef>
              <a:spcAft>
                <a:spcPts val="0"/>
              </a:spcAft>
              <a:buClr>
                <a:schemeClr val="dk1"/>
              </a:buClr>
              <a:buSzPts val="275"/>
              <a:buFont typeface="Arial"/>
              <a:buNone/>
            </a:pPr>
            <a:r>
              <a:rPr b="1" lang="en-US" sz="11488">
                <a:latin typeface="Arial"/>
                <a:ea typeface="Arial"/>
                <a:cs typeface="Arial"/>
                <a:sym typeface="Arial"/>
              </a:rPr>
              <a:t>  2.  Literature Survey</a:t>
            </a:r>
            <a:endParaRPr b="1" sz="11488">
              <a:latin typeface="Arial"/>
              <a:ea typeface="Arial"/>
              <a:cs typeface="Arial"/>
              <a:sym typeface="Arial"/>
            </a:endParaRPr>
          </a:p>
          <a:p>
            <a:pPr indent="0" lvl="0" marL="0" rtl="0" algn="l">
              <a:lnSpc>
                <a:spcPct val="90000"/>
              </a:lnSpc>
              <a:spcBef>
                <a:spcPts val="1000"/>
              </a:spcBef>
              <a:spcAft>
                <a:spcPts val="0"/>
              </a:spcAft>
              <a:buClr>
                <a:schemeClr val="dk1"/>
              </a:buClr>
              <a:buSzPts val="275"/>
              <a:buFont typeface="Arial"/>
              <a:buNone/>
            </a:pPr>
            <a:r>
              <a:rPr b="1" lang="en-US" sz="11488">
                <a:latin typeface="Arial"/>
                <a:ea typeface="Arial"/>
                <a:cs typeface="Arial"/>
                <a:sym typeface="Arial"/>
              </a:rPr>
              <a:t>  3.  Methodology </a:t>
            </a:r>
            <a:endParaRPr b="1" sz="11488">
              <a:latin typeface="Arial"/>
              <a:ea typeface="Arial"/>
              <a:cs typeface="Arial"/>
              <a:sym typeface="Arial"/>
            </a:endParaRPr>
          </a:p>
          <a:p>
            <a:pPr indent="0" lvl="0" marL="0" rtl="0" algn="l">
              <a:lnSpc>
                <a:spcPct val="90000"/>
              </a:lnSpc>
              <a:spcBef>
                <a:spcPts val="1000"/>
              </a:spcBef>
              <a:spcAft>
                <a:spcPts val="0"/>
              </a:spcAft>
              <a:buClr>
                <a:schemeClr val="dk1"/>
              </a:buClr>
              <a:buSzPts val="275"/>
              <a:buFont typeface="Arial"/>
              <a:buNone/>
            </a:pPr>
            <a:r>
              <a:rPr b="1" lang="en-US" sz="11488">
                <a:latin typeface="Arial"/>
                <a:ea typeface="Arial"/>
                <a:cs typeface="Arial"/>
                <a:sym typeface="Arial"/>
              </a:rPr>
              <a:t>  4.  Implementation</a:t>
            </a:r>
            <a:endParaRPr b="1" sz="11488">
              <a:latin typeface="Arial"/>
              <a:ea typeface="Arial"/>
              <a:cs typeface="Arial"/>
              <a:sym typeface="Arial"/>
            </a:endParaRPr>
          </a:p>
          <a:p>
            <a:pPr indent="0" lvl="0" marL="0" rtl="0" algn="l">
              <a:lnSpc>
                <a:spcPct val="90000"/>
              </a:lnSpc>
              <a:spcBef>
                <a:spcPts val="1000"/>
              </a:spcBef>
              <a:spcAft>
                <a:spcPts val="0"/>
              </a:spcAft>
              <a:buClr>
                <a:schemeClr val="dk1"/>
              </a:buClr>
              <a:buSzPts val="275"/>
              <a:buFont typeface="Arial"/>
              <a:buNone/>
            </a:pPr>
            <a:r>
              <a:rPr b="1" lang="en-US" sz="11488">
                <a:latin typeface="Arial"/>
                <a:ea typeface="Arial"/>
                <a:cs typeface="Arial"/>
                <a:sym typeface="Arial"/>
              </a:rPr>
              <a:t>  5.  Results and Discussion</a:t>
            </a:r>
            <a:endParaRPr b="1" sz="11488">
              <a:latin typeface="Arial"/>
              <a:ea typeface="Arial"/>
              <a:cs typeface="Arial"/>
              <a:sym typeface="Arial"/>
            </a:endParaRPr>
          </a:p>
          <a:p>
            <a:pPr indent="0" lvl="0" marL="0" rtl="0" algn="l">
              <a:lnSpc>
                <a:spcPct val="90000"/>
              </a:lnSpc>
              <a:spcBef>
                <a:spcPts val="1000"/>
              </a:spcBef>
              <a:spcAft>
                <a:spcPts val="0"/>
              </a:spcAft>
              <a:buClr>
                <a:schemeClr val="dk1"/>
              </a:buClr>
              <a:buSzPts val="275"/>
              <a:buFont typeface="Arial"/>
              <a:buNone/>
            </a:pPr>
            <a:r>
              <a:rPr b="1" lang="en-US" sz="11488">
                <a:latin typeface="Arial"/>
                <a:ea typeface="Arial"/>
                <a:cs typeface="Arial"/>
                <a:sym typeface="Arial"/>
              </a:rPr>
              <a:t>  6.  Conclusion</a:t>
            </a:r>
            <a:endParaRPr b="1" sz="11488">
              <a:latin typeface="Arial"/>
              <a:ea typeface="Arial"/>
              <a:cs typeface="Arial"/>
              <a:sym typeface="Arial"/>
            </a:endParaRPr>
          </a:p>
          <a:p>
            <a:pPr indent="0" lvl="0" marL="0" rtl="0" algn="l">
              <a:lnSpc>
                <a:spcPct val="90000"/>
              </a:lnSpc>
              <a:spcBef>
                <a:spcPts val="1000"/>
              </a:spcBef>
              <a:spcAft>
                <a:spcPts val="0"/>
              </a:spcAft>
              <a:buClr>
                <a:schemeClr val="dk1"/>
              </a:buClr>
              <a:buSzPts val="275"/>
              <a:buFont typeface="Arial"/>
              <a:buNone/>
            </a:pPr>
            <a:r>
              <a:rPr b="1" lang="en-US" sz="11488">
                <a:latin typeface="Arial"/>
                <a:ea typeface="Arial"/>
                <a:cs typeface="Arial"/>
                <a:sym typeface="Arial"/>
              </a:rPr>
              <a:t>  7.  Future work</a:t>
            </a:r>
            <a:endParaRPr b="1" sz="11488">
              <a:latin typeface="Arial"/>
              <a:ea typeface="Arial"/>
              <a:cs typeface="Arial"/>
              <a:sym typeface="Arial"/>
            </a:endParaRPr>
          </a:p>
          <a:p>
            <a:pPr indent="0" lvl="0" marL="0" rtl="0" algn="l">
              <a:lnSpc>
                <a:spcPct val="90000"/>
              </a:lnSpc>
              <a:spcBef>
                <a:spcPts val="1000"/>
              </a:spcBef>
              <a:spcAft>
                <a:spcPts val="0"/>
              </a:spcAft>
              <a:buClr>
                <a:schemeClr val="dk1"/>
              </a:buClr>
              <a:buSzPts val="275"/>
              <a:buFont typeface="Arial"/>
              <a:buNone/>
            </a:pPr>
            <a:r>
              <a:rPr b="1" lang="en-US" sz="11488">
                <a:latin typeface="Arial"/>
                <a:ea typeface="Arial"/>
                <a:cs typeface="Arial"/>
                <a:sym typeface="Arial"/>
              </a:rPr>
              <a:t>   	References</a:t>
            </a:r>
            <a:endParaRPr b="1" sz="11488">
              <a:latin typeface="Arial"/>
              <a:ea typeface="Arial"/>
              <a:cs typeface="Arial"/>
              <a:sym typeface="Arial"/>
            </a:endParaRPr>
          </a:p>
          <a:p>
            <a:pPr indent="0" lvl="0" marL="0" rtl="0" algn="l">
              <a:lnSpc>
                <a:spcPct val="90000"/>
              </a:lnSpc>
              <a:spcBef>
                <a:spcPts val="1000"/>
              </a:spcBef>
              <a:spcAft>
                <a:spcPts val="0"/>
              </a:spcAft>
              <a:buClr>
                <a:schemeClr val="dk1"/>
              </a:buClr>
              <a:buSzPts val="275"/>
              <a:buFont typeface="Arial"/>
              <a:buNone/>
            </a:pPr>
            <a:r>
              <a:rPr b="1" lang="en-US" sz="6830">
                <a:latin typeface="Arial"/>
                <a:ea typeface="Arial"/>
                <a:cs typeface="Arial"/>
                <a:sym typeface="Arial"/>
              </a:rPr>
              <a:t>      </a:t>
            </a:r>
            <a:endParaRPr b="1" sz="6830">
              <a:latin typeface="Arial"/>
              <a:ea typeface="Arial"/>
              <a:cs typeface="Arial"/>
              <a:sym typeface="Arial"/>
            </a:endParaRPr>
          </a:p>
          <a:p>
            <a:pPr indent="0" lvl="0" marL="0" rtl="0" algn="l">
              <a:lnSpc>
                <a:spcPct val="90000"/>
              </a:lnSpc>
              <a:spcBef>
                <a:spcPts val="1000"/>
              </a:spcBef>
              <a:spcAft>
                <a:spcPts val="0"/>
              </a:spcAft>
              <a:buSzPct val="257142"/>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0c4d2b4389_0_2"/>
          <p:cNvSpPr txBox="1"/>
          <p:nvPr>
            <p:ph type="title"/>
          </p:nvPr>
        </p:nvSpPr>
        <p:spPr>
          <a:xfrm>
            <a:off x="838200" y="12177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latin typeface="Arial"/>
                <a:ea typeface="Arial"/>
                <a:cs typeface="Arial"/>
                <a:sym typeface="Arial"/>
              </a:rPr>
              <a:t>1. Introduction</a:t>
            </a:r>
            <a:endParaRPr b="1">
              <a:latin typeface="Arial"/>
              <a:ea typeface="Arial"/>
              <a:cs typeface="Arial"/>
              <a:sym typeface="Arial"/>
            </a:endParaRPr>
          </a:p>
          <a:p>
            <a:pPr indent="0" lvl="0" marL="0" rtl="0" algn="ctr">
              <a:lnSpc>
                <a:spcPct val="90000"/>
              </a:lnSpc>
              <a:spcBef>
                <a:spcPts val="0"/>
              </a:spcBef>
              <a:spcAft>
                <a:spcPts val="0"/>
              </a:spcAft>
              <a:buSzPts val="1800"/>
              <a:buNone/>
            </a:pPr>
            <a:r>
              <a:rPr b="1" lang="en-US">
                <a:latin typeface="Arial"/>
                <a:ea typeface="Arial"/>
                <a:cs typeface="Arial"/>
                <a:sym typeface="Arial"/>
              </a:rPr>
              <a:t>Problem Definition</a:t>
            </a:r>
            <a:endParaRPr b="1">
              <a:latin typeface="Arial"/>
              <a:ea typeface="Arial"/>
              <a:cs typeface="Arial"/>
              <a:sym typeface="Arial"/>
            </a:endParaRPr>
          </a:p>
        </p:txBody>
      </p:sp>
      <p:sp>
        <p:nvSpPr>
          <p:cNvPr id="99" name="Google Shape;99;g10c4d2b4389_0_2"/>
          <p:cNvSpPr txBox="1"/>
          <p:nvPr>
            <p:ph idx="1" type="body"/>
          </p:nvPr>
        </p:nvSpPr>
        <p:spPr>
          <a:xfrm>
            <a:off x="475650" y="2598550"/>
            <a:ext cx="11240700" cy="2411100"/>
          </a:xfrm>
          <a:prstGeom prst="rect">
            <a:avLst/>
          </a:prstGeom>
          <a:noFill/>
          <a:ln>
            <a:noFill/>
          </a:ln>
        </p:spPr>
        <p:txBody>
          <a:bodyPr anchorCtr="0" anchor="t" bIns="45700" lIns="91425" spcFirstLastPara="1" rIns="91425" wrap="square" tIns="45700">
            <a:noAutofit/>
          </a:bodyPr>
          <a:lstStyle/>
          <a:p>
            <a:pPr indent="-388620" lvl="0" marL="457200" rtl="0" algn="just">
              <a:lnSpc>
                <a:spcPct val="80000"/>
              </a:lnSpc>
              <a:spcBef>
                <a:spcPts val="1000"/>
              </a:spcBef>
              <a:spcAft>
                <a:spcPts val="0"/>
              </a:spcAft>
              <a:buSzPts val="2520"/>
              <a:buFont typeface="Arial"/>
              <a:buChar char="•"/>
            </a:pPr>
            <a:r>
              <a:rPr lang="en-US" sz="2520">
                <a:latin typeface="Arial"/>
                <a:ea typeface="Arial"/>
                <a:cs typeface="Arial"/>
                <a:sym typeface="Arial"/>
              </a:rPr>
              <a:t>For a long time, stock price prediction has been a prominent area of research. Although it is hard to completely anticipate stock prices, there are formal assertions proving that effective modelling and design of relevant variables may lead to models that can very accurately predict stock prices and stock price movement patterns. </a:t>
            </a:r>
            <a:endParaRPr sz="2520">
              <a:latin typeface="Arial"/>
              <a:ea typeface="Arial"/>
              <a:cs typeface="Arial"/>
              <a:sym typeface="Arial"/>
            </a:endParaRPr>
          </a:p>
          <a:p>
            <a:pPr indent="0" lvl="0" marL="457200" rtl="0" algn="just">
              <a:lnSpc>
                <a:spcPct val="80000"/>
              </a:lnSpc>
              <a:spcBef>
                <a:spcPts val="1000"/>
              </a:spcBef>
              <a:spcAft>
                <a:spcPts val="0"/>
              </a:spcAft>
              <a:buNone/>
            </a:pPr>
            <a:r>
              <a:t/>
            </a:r>
            <a:endParaRPr sz="2520">
              <a:latin typeface="Arial"/>
              <a:ea typeface="Arial"/>
              <a:cs typeface="Arial"/>
              <a:sym typeface="Arial"/>
            </a:endParaRPr>
          </a:p>
          <a:p>
            <a:pPr indent="-388620" lvl="0" marL="457200" rtl="0" algn="just">
              <a:lnSpc>
                <a:spcPct val="80000"/>
              </a:lnSpc>
              <a:spcBef>
                <a:spcPts val="1000"/>
              </a:spcBef>
              <a:spcAft>
                <a:spcPts val="0"/>
              </a:spcAft>
              <a:buSzPts val="2520"/>
              <a:buFont typeface="Arial"/>
              <a:buChar char="•"/>
            </a:pPr>
            <a:r>
              <a:rPr lang="en-US" sz="2520">
                <a:latin typeface="Arial"/>
                <a:ea typeface="Arial"/>
                <a:cs typeface="Arial"/>
                <a:sym typeface="Arial"/>
              </a:rPr>
              <a:t>Researchers have also concentrated on stock technical analysis in attempt to uncover patterns in stock price movements using modern data mining techniques.</a:t>
            </a:r>
            <a:endParaRPr sz="2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0c4d2b4389_0_25"/>
          <p:cNvSpPr txBox="1"/>
          <p:nvPr>
            <p:ph type="title"/>
          </p:nvPr>
        </p:nvSpPr>
        <p:spPr>
          <a:xfrm>
            <a:off x="691400" y="87200"/>
            <a:ext cx="10662300" cy="1218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55555"/>
              <a:buNone/>
            </a:pPr>
            <a:r>
              <a:t/>
            </a:r>
            <a:endParaRPr b="1" sz="3600"/>
          </a:p>
          <a:p>
            <a:pPr indent="0" lvl="0" marL="0" rtl="0" algn="ctr">
              <a:lnSpc>
                <a:spcPct val="90000"/>
              </a:lnSpc>
              <a:spcBef>
                <a:spcPts val="0"/>
              </a:spcBef>
              <a:spcAft>
                <a:spcPts val="0"/>
              </a:spcAft>
              <a:buClr>
                <a:schemeClr val="dk1"/>
              </a:buClr>
              <a:buSzPts val="990"/>
              <a:buFont typeface="Arial"/>
              <a:buNone/>
            </a:pPr>
            <a:r>
              <a:t/>
            </a:r>
            <a:endParaRPr b="1"/>
          </a:p>
          <a:p>
            <a:pPr indent="0" lvl="0" marL="0" rtl="0" algn="ctr">
              <a:lnSpc>
                <a:spcPct val="90000"/>
              </a:lnSpc>
              <a:spcBef>
                <a:spcPts val="0"/>
              </a:spcBef>
              <a:spcAft>
                <a:spcPts val="0"/>
              </a:spcAft>
              <a:buClr>
                <a:schemeClr val="dk1"/>
              </a:buClr>
              <a:buSzPts val="990"/>
              <a:buFont typeface="Arial"/>
              <a:buNone/>
            </a:pPr>
            <a:r>
              <a:rPr b="1" lang="en-US" sz="4955"/>
              <a:t>1. Introduction</a:t>
            </a:r>
            <a:endParaRPr b="1" sz="4955"/>
          </a:p>
          <a:p>
            <a:pPr indent="0" lvl="0" marL="0" rtl="0" algn="ctr">
              <a:lnSpc>
                <a:spcPct val="90000"/>
              </a:lnSpc>
              <a:spcBef>
                <a:spcPts val="0"/>
              </a:spcBef>
              <a:spcAft>
                <a:spcPts val="0"/>
              </a:spcAft>
              <a:buClr>
                <a:schemeClr val="dk1"/>
              </a:buClr>
              <a:buSzPts val="990"/>
              <a:buFont typeface="Arial"/>
              <a:buNone/>
            </a:pPr>
            <a:r>
              <a:rPr b="1" lang="en-US" sz="4955"/>
              <a:t>Objectives</a:t>
            </a:r>
            <a:endParaRPr b="1" sz="4955"/>
          </a:p>
          <a:p>
            <a:pPr indent="0" lvl="0" marL="0" rtl="0" algn="ctr">
              <a:lnSpc>
                <a:spcPct val="90000"/>
              </a:lnSpc>
              <a:spcBef>
                <a:spcPts val="0"/>
              </a:spcBef>
              <a:spcAft>
                <a:spcPts val="0"/>
              </a:spcAft>
              <a:buClr>
                <a:schemeClr val="dk1"/>
              </a:buClr>
              <a:buSzPct val="30554"/>
              <a:buFont typeface="Arial"/>
              <a:buNone/>
            </a:pPr>
            <a:r>
              <a:t/>
            </a:r>
            <a:endParaRPr b="1" sz="3600"/>
          </a:p>
          <a:p>
            <a:pPr indent="0" lvl="0" marL="0" rtl="0" algn="ctr">
              <a:lnSpc>
                <a:spcPct val="90000"/>
              </a:lnSpc>
              <a:spcBef>
                <a:spcPts val="0"/>
              </a:spcBef>
              <a:spcAft>
                <a:spcPts val="0"/>
              </a:spcAft>
              <a:buSzPct val="45454"/>
              <a:buNone/>
            </a:pPr>
            <a:r>
              <a:t/>
            </a:r>
            <a:endParaRPr/>
          </a:p>
        </p:txBody>
      </p:sp>
      <p:sp>
        <p:nvSpPr>
          <p:cNvPr id="105" name="Google Shape;105;g10c4d2b4389_0_25"/>
          <p:cNvSpPr txBox="1"/>
          <p:nvPr>
            <p:ph idx="1" type="body"/>
          </p:nvPr>
        </p:nvSpPr>
        <p:spPr>
          <a:xfrm>
            <a:off x="410550" y="1532550"/>
            <a:ext cx="11370900" cy="4500600"/>
          </a:xfrm>
          <a:prstGeom prst="rect">
            <a:avLst/>
          </a:prstGeom>
          <a:noFill/>
          <a:ln>
            <a:noFill/>
          </a:ln>
        </p:spPr>
        <p:txBody>
          <a:bodyPr anchorCtr="0" anchor="t" bIns="45700" lIns="91425" spcFirstLastPara="1" rIns="91425" wrap="square" tIns="45700">
            <a:normAutofit/>
          </a:bodyPr>
          <a:lstStyle/>
          <a:p>
            <a:pPr indent="-374650" lvl="0" marL="457200" rtl="0" algn="just">
              <a:lnSpc>
                <a:spcPct val="80000"/>
              </a:lnSpc>
              <a:spcBef>
                <a:spcPts val="1000"/>
              </a:spcBef>
              <a:spcAft>
                <a:spcPts val="0"/>
              </a:spcAft>
              <a:buSzPts val="2300"/>
              <a:buFont typeface="Calibri"/>
              <a:buChar char="•"/>
            </a:pPr>
            <a:r>
              <a:rPr lang="en-US" sz="2300"/>
              <a:t>In this research, we provide a hybrid modelling technique for stock price prediction based on numerous machine learning and deep learning models.</a:t>
            </a:r>
            <a:endParaRPr sz="2300"/>
          </a:p>
          <a:p>
            <a:pPr indent="0" lvl="0" marL="457200" rtl="0" algn="just">
              <a:lnSpc>
                <a:spcPct val="80000"/>
              </a:lnSpc>
              <a:spcBef>
                <a:spcPts val="1000"/>
              </a:spcBef>
              <a:spcAft>
                <a:spcPts val="0"/>
              </a:spcAft>
              <a:buNone/>
            </a:pPr>
            <a:r>
              <a:t/>
            </a:r>
            <a:endParaRPr sz="2300"/>
          </a:p>
          <a:p>
            <a:pPr indent="-374650" lvl="0" marL="457200" rtl="0" algn="just">
              <a:lnSpc>
                <a:spcPct val="80000"/>
              </a:lnSpc>
              <a:spcBef>
                <a:spcPts val="1000"/>
              </a:spcBef>
              <a:spcAft>
                <a:spcPts val="0"/>
              </a:spcAft>
              <a:buSzPts val="2300"/>
              <a:buFont typeface="Calibri"/>
              <a:buChar char="•"/>
            </a:pPr>
            <a:r>
              <a:rPr lang="en-US" sz="2300"/>
              <a:t>We will be comparing three different algorithms for stock price prediction, which are namely :</a:t>
            </a:r>
            <a:endParaRPr sz="2300"/>
          </a:p>
          <a:p>
            <a:pPr indent="-374650" lvl="2" marL="1371600" rtl="0" algn="just">
              <a:lnSpc>
                <a:spcPct val="80000"/>
              </a:lnSpc>
              <a:spcBef>
                <a:spcPts val="0"/>
              </a:spcBef>
              <a:spcAft>
                <a:spcPts val="0"/>
              </a:spcAft>
              <a:buSzPts val="2300"/>
              <a:buFont typeface="Calibri"/>
              <a:buChar char="•"/>
            </a:pPr>
            <a:r>
              <a:rPr b="1" lang="en-US" sz="2300"/>
              <a:t>Linear Regression</a:t>
            </a:r>
            <a:endParaRPr b="1" sz="2300"/>
          </a:p>
          <a:p>
            <a:pPr indent="-374650" lvl="2" marL="1371600" rtl="0" algn="just">
              <a:lnSpc>
                <a:spcPct val="80000"/>
              </a:lnSpc>
              <a:spcBef>
                <a:spcPts val="0"/>
              </a:spcBef>
              <a:spcAft>
                <a:spcPts val="0"/>
              </a:spcAft>
              <a:buSzPts val="2300"/>
              <a:buFont typeface="Calibri"/>
              <a:buChar char="•"/>
            </a:pPr>
            <a:r>
              <a:rPr b="1" lang="en-US" sz="2300"/>
              <a:t>Auto ARIMA</a:t>
            </a:r>
            <a:endParaRPr b="1" sz="2300"/>
          </a:p>
          <a:p>
            <a:pPr indent="-374650" lvl="2" marL="1371600" rtl="0" algn="just">
              <a:lnSpc>
                <a:spcPct val="80000"/>
              </a:lnSpc>
              <a:spcBef>
                <a:spcPts val="0"/>
              </a:spcBef>
              <a:spcAft>
                <a:spcPts val="0"/>
              </a:spcAft>
              <a:buSzPts val="2300"/>
              <a:buFont typeface="Calibri"/>
              <a:buChar char="•"/>
            </a:pPr>
            <a:r>
              <a:rPr b="1" lang="en-US" sz="2300"/>
              <a:t>LSTMN</a:t>
            </a:r>
            <a:endParaRPr b="1"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0f1d91d4c8_11_12"/>
          <p:cNvSpPr txBox="1"/>
          <p:nvPr>
            <p:ph type="title"/>
          </p:nvPr>
        </p:nvSpPr>
        <p:spPr>
          <a:xfrm>
            <a:off x="838200" y="159575"/>
            <a:ext cx="10515600" cy="886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1000"/>
              </a:spcBef>
              <a:spcAft>
                <a:spcPts val="0"/>
              </a:spcAft>
              <a:buClr>
                <a:schemeClr val="dk1"/>
              </a:buClr>
              <a:buSzPts val="1100"/>
              <a:buFont typeface="Arial"/>
              <a:buNone/>
            </a:pPr>
            <a:r>
              <a:rPr b="1" lang="en-US"/>
              <a:t>2.  Literature Survey</a:t>
            </a:r>
            <a:endParaRPr/>
          </a:p>
        </p:txBody>
      </p:sp>
      <p:graphicFrame>
        <p:nvGraphicFramePr>
          <p:cNvPr id="111" name="Google Shape;111;g10f1d91d4c8_11_12"/>
          <p:cNvGraphicFramePr/>
          <p:nvPr/>
        </p:nvGraphicFramePr>
        <p:xfrm>
          <a:off x="993325" y="1367500"/>
          <a:ext cx="3000000" cy="3000000"/>
        </p:xfrm>
        <a:graphic>
          <a:graphicData uri="http://schemas.openxmlformats.org/drawingml/2006/table">
            <a:tbl>
              <a:tblPr>
                <a:noFill/>
                <a:tableStyleId>{79BD944A-F7ED-4FB9-9E66-4A97D22192FA}</a:tableStyleId>
              </a:tblPr>
              <a:tblGrid>
                <a:gridCol w="1192575"/>
                <a:gridCol w="4395450"/>
                <a:gridCol w="1808600"/>
                <a:gridCol w="2808725"/>
              </a:tblGrid>
              <a:tr h="381000">
                <a:tc>
                  <a:txBody>
                    <a:bodyPr/>
                    <a:lstStyle/>
                    <a:p>
                      <a:pPr indent="0" lvl="0" marL="0" rtl="0" algn="l">
                        <a:spcBef>
                          <a:spcPts val="0"/>
                        </a:spcBef>
                        <a:spcAft>
                          <a:spcPts val="0"/>
                        </a:spcAft>
                        <a:buNone/>
                      </a:pPr>
                      <a:r>
                        <a:rPr lang="en-US"/>
                        <a:t>Serial Number</a:t>
                      </a:r>
                      <a:endParaRPr/>
                    </a:p>
                  </a:txBody>
                  <a:tcPr marT="91425" marB="91425" marR="91425" marL="91425"/>
                </a:tc>
                <a:tc>
                  <a:txBody>
                    <a:bodyPr/>
                    <a:lstStyle/>
                    <a:p>
                      <a:pPr indent="0" lvl="0" marL="0" rtl="0" algn="l">
                        <a:spcBef>
                          <a:spcPts val="0"/>
                        </a:spcBef>
                        <a:spcAft>
                          <a:spcPts val="0"/>
                        </a:spcAft>
                        <a:buNone/>
                      </a:pPr>
                      <a:r>
                        <a:rPr lang="en-US"/>
                        <a:t>Paper Name </a:t>
                      </a:r>
                      <a:endParaRPr/>
                    </a:p>
                  </a:txBody>
                  <a:tcPr marT="91425" marB="91425" marR="91425" marL="91425"/>
                </a:tc>
                <a:tc>
                  <a:txBody>
                    <a:bodyPr/>
                    <a:lstStyle/>
                    <a:p>
                      <a:pPr indent="0" lvl="0" marL="0" rtl="0" algn="l">
                        <a:spcBef>
                          <a:spcPts val="0"/>
                        </a:spcBef>
                        <a:spcAft>
                          <a:spcPts val="0"/>
                        </a:spcAft>
                        <a:buNone/>
                      </a:pPr>
                      <a:r>
                        <a:rPr lang="en-US"/>
                        <a:t>Author </a:t>
                      </a:r>
                      <a:endParaRPr/>
                    </a:p>
                  </a:txBody>
                  <a:tcPr marT="91425" marB="91425" marR="91425" marL="91425"/>
                </a:tc>
                <a:tc>
                  <a:txBody>
                    <a:bodyPr/>
                    <a:lstStyle/>
                    <a:p>
                      <a:pPr indent="0" lvl="0" marL="0" rtl="0" algn="l">
                        <a:spcBef>
                          <a:spcPts val="0"/>
                        </a:spcBef>
                        <a:spcAft>
                          <a:spcPts val="0"/>
                        </a:spcAft>
                        <a:buNone/>
                      </a:pPr>
                      <a:r>
                        <a:rPr lang="en-US"/>
                        <a:t>Abstract</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sz="1650">
                          <a:solidFill>
                            <a:schemeClr val="dk1"/>
                          </a:solidFill>
                        </a:rPr>
                        <a:t>Matplotlib: A 2D Graphics Environment</a:t>
                      </a:r>
                      <a:endParaRPr/>
                    </a:p>
                  </a:txBody>
                  <a:tcPr marT="91425" marB="91425" marR="91425" marL="91425"/>
                </a:tc>
                <a:tc>
                  <a:txBody>
                    <a:bodyPr/>
                    <a:lstStyle/>
                    <a:p>
                      <a:pPr indent="0" lvl="0" marL="0" rtl="0" algn="l">
                        <a:spcBef>
                          <a:spcPts val="0"/>
                        </a:spcBef>
                        <a:spcAft>
                          <a:spcPts val="0"/>
                        </a:spcAft>
                        <a:buNone/>
                      </a:pPr>
                      <a:r>
                        <a:rPr lang="en-US" sz="1650">
                          <a:solidFill>
                            <a:schemeClr val="dk1"/>
                          </a:solidFill>
                        </a:rPr>
                        <a:t>J. D. Hunter</a:t>
                      </a:r>
                      <a:endParaRPr/>
                    </a:p>
                  </a:txBody>
                  <a:tcPr marT="91425" marB="91425" marR="91425" marL="91425"/>
                </a:tc>
                <a:tc>
                  <a:txBody>
                    <a:bodyPr/>
                    <a:lstStyle/>
                    <a:p>
                      <a:pPr indent="0" lvl="0" marL="0" rtl="0" algn="l">
                        <a:spcBef>
                          <a:spcPts val="0"/>
                        </a:spcBef>
                        <a:spcAft>
                          <a:spcPts val="0"/>
                        </a:spcAft>
                        <a:buNone/>
                      </a:pPr>
                      <a:r>
                        <a:rPr lang="en-US" sz="1200">
                          <a:solidFill>
                            <a:srgbClr val="333333"/>
                          </a:solidFill>
                          <a:highlight>
                            <a:srgbClr val="FFFFFF"/>
                          </a:highlight>
                        </a:rPr>
                        <a:t>Matplotlib is a 2D graphics package used for Python for application development, interactive scripting,and publication-quality image generation across user interfaces and operating systems</a:t>
                      </a:r>
                      <a:endParaRPr sz="1200"/>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lnSpc>
                          <a:spcPct val="70000"/>
                        </a:lnSpc>
                        <a:spcBef>
                          <a:spcPts val="1200"/>
                        </a:spcBef>
                        <a:spcAft>
                          <a:spcPts val="0"/>
                        </a:spcAft>
                        <a:buClr>
                          <a:schemeClr val="dk1"/>
                        </a:buClr>
                        <a:buSzPts val="5580"/>
                        <a:buFont typeface="Arial"/>
                        <a:buNone/>
                      </a:pPr>
                      <a:r>
                        <a:rPr lang="en-US" sz="1655">
                          <a:solidFill>
                            <a:schemeClr val="dk1"/>
                          </a:solidFill>
                        </a:rPr>
                        <a:t>Stock Price Prediction And Forecasting Using Stacked  LSTM-Deep Learning</a:t>
                      </a:r>
                      <a:endParaRPr/>
                    </a:p>
                  </a:txBody>
                  <a:tcPr marT="91425" marB="91425" marR="91425" marL="91425"/>
                </a:tc>
                <a:tc>
                  <a:txBody>
                    <a:bodyPr/>
                    <a:lstStyle/>
                    <a:p>
                      <a:pPr indent="0" lvl="0" marL="0" rtl="0" algn="l">
                        <a:lnSpc>
                          <a:spcPct val="70000"/>
                        </a:lnSpc>
                        <a:spcBef>
                          <a:spcPts val="1200"/>
                        </a:spcBef>
                        <a:spcAft>
                          <a:spcPts val="0"/>
                        </a:spcAft>
                        <a:buClr>
                          <a:schemeClr val="dk1"/>
                        </a:buClr>
                        <a:buSzPts val="5580"/>
                        <a:buFont typeface="Arial"/>
                        <a:buNone/>
                      </a:pPr>
                      <a:r>
                        <a:rPr lang="en-US" sz="1655">
                          <a:solidFill>
                            <a:schemeClr val="dk1"/>
                          </a:solidFill>
                        </a:rPr>
                        <a:t>Krish Naik</a:t>
                      </a:r>
                      <a:endParaRPr/>
                    </a:p>
                  </a:txBody>
                  <a:tcPr marT="91425" marB="91425" marR="91425" marL="91425"/>
                </a:tc>
                <a:tc>
                  <a:txBody>
                    <a:bodyPr/>
                    <a:lstStyle/>
                    <a:p>
                      <a:pPr indent="0" lvl="0" marL="0" rtl="0" algn="l">
                        <a:spcBef>
                          <a:spcPts val="0"/>
                        </a:spcBef>
                        <a:spcAft>
                          <a:spcPts val="0"/>
                        </a:spcAft>
                        <a:buNone/>
                      </a:pPr>
                      <a:r>
                        <a:rPr lang="en-US" sz="1200"/>
                        <a:t>B</a:t>
                      </a:r>
                      <a:r>
                        <a:rPr lang="en-US" sz="1200"/>
                        <a:t>ased on numerous machine learning and deep learning models. The results clearly suggest that the LSTM-based univariate model, which uses one-week historical data as input to estimate the closing value</a:t>
                      </a:r>
                      <a:endParaRPr sz="1200"/>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lnSpc>
                          <a:spcPct val="70000"/>
                        </a:lnSpc>
                        <a:spcBef>
                          <a:spcPts val="1200"/>
                        </a:spcBef>
                        <a:spcAft>
                          <a:spcPts val="0"/>
                        </a:spcAft>
                        <a:buClr>
                          <a:schemeClr val="dk1"/>
                        </a:buClr>
                        <a:buSzPts val="5580"/>
                        <a:buFont typeface="Arial"/>
                        <a:buNone/>
                      </a:pPr>
                      <a:r>
                        <a:rPr lang="en-US" sz="1655">
                          <a:solidFill>
                            <a:schemeClr val="dk1"/>
                          </a:solidFill>
                        </a:rPr>
                        <a:t>Array programming with NumPy</a:t>
                      </a:r>
                      <a:endParaRPr sz="1655">
                        <a:solidFill>
                          <a:schemeClr val="dk1"/>
                        </a:solidFill>
                      </a:endParaRPr>
                    </a:p>
                  </a:txBody>
                  <a:tcPr marT="91425" marB="91425" marR="91425" marL="91425"/>
                </a:tc>
                <a:tc>
                  <a:txBody>
                    <a:bodyPr/>
                    <a:lstStyle/>
                    <a:p>
                      <a:pPr indent="0" lvl="0" marL="0" rtl="0" algn="l">
                        <a:lnSpc>
                          <a:spcPct val="70000"/>
                        </a:lnSpc>
                        <a:spcBef>
                          <a:spcPts val="1200"/>
                        </a:spcBef>
                        <a:spcAft>
                          <a:spcPts val="0"/>
                        </a:spcAft>
                        <a:buClr>
                          <a:schemeClr val="dk1"/>
                        </a:buClr>
                        <a:buSzPts val="5580"/>
                        <a:buFont typeface="Arial"/>
                        <a:buNone/>
                      </a:pPr>
                      <a:r>
                        <a:rPr lang="en-US" sz="1655">
                          <a:solidFill>
                            <a:schemeClr val="dk1"/>
                          </a:solidFill>
                        </a:rPr>
                        <a:t>Harris, C.R., Millman, K.J., van der Walt</a:t>
                      </a:r>
                      <a:endParaRPr sz="1655">
                        <a:solidFill>
                          <a:schemeClr val="dk1"/>
                        </a:solidFill>
                      </a:endParaRPr>
                    </a:p>
                  </a:txBody>
                  <a:tcPr marT="91425" marB="91425" marR="91425" marL="91425"/>
                </a:tc>
                <a:tc>
                  <a:txBody>
                    <a:bodyPr/>
                    <a:lstStyle/>
                    <a:p>
                      <a:pPr indent="0" lvl="0" marL="0" rtl="0" algn="l">
                        <a:spcBef>
                          <a:spcPts val="0"/>
                        </a:spcBef>
                        <a:spcAft>
                          <a:spcPts val="0"/>
                        </a:spcAft>
                        <a:buNone/>
                      </a:pPr>
                      <a:r>
                        <a:rPr lang="en-US" sz="1200">
                          <a:solidFill>
                            <a:srgbClr val="222222"/>
                          </a:solidFill>
                          <a:highlight>
                            <a:srgbClr val="FFFFFF"/>
                          </a:highlight>
                          <a:latin typeface="Times New Roman"/>
                          <a:ea typeface="Times New Roman"/>
                          <a:cs typeface="Times New Roman"/>
                          <a:sym typeface="Times New Roman"/>
                        </a:rPr>
                        <a:t>NumPy is the primary array programming library for the Python language. It has an essential role in research analysis pipelines in fields as diverse as physics, chemistry, astronomy, geoscience, biology, psychology, materials science, engineering, finance and economics.</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0c4d2b4389_0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3.Methodology</a:t>
            </a:r>
            <a:endParaRPr b="1"/>
          </a:p>
        </p:txBody>
      </p:sp>
      <p:sp>
        <p:nvSpPr>
          <p:cNvPr id="117" name="Google Shape;117;g10c4d2b4389_0_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74650" lvl="0" marL="457200" rtl="0" algn="l">
              <a:spcBef>
                <a:spcPts val="1000"/>
              </a:spcBef>
              <a:spcAft>
                <a:spcPts val="0"/>
              </a:spcAft>
              <a:buSzPts val="2300"/>
              <a:buChar char="•"/>
            </a:pPr>
            <a:r>
              <a:rPr lang="en-US" sz="2300"/>
              <a:t>Data Collection</a:t>
            </a:r>
            <a:endParaRPr sz="2300"/>
          </a:p>
          <a:p>
            <a:pPr indent="-374650" lvl="0" marL="457200" rtl="0" algn="l">
              <a:spcBef>
                <a:spcPts val="0"/>
              </a:spcBef>
              <a:spcAft>
                <a:spcPts val="0"/>
              </a:spcAft>
              <a:buSzPts val="2300"/>
              <a:buChar char="•"/>
            </a:pPr>
            <a:r>
              <a:rPr lang="en-US" sz="2300"/>
              <a:t>Splitting Train and Test Data (80% for training and the remaining 20% for testing.</a:t>
            </a:r>
            <a:endParaRPr sz="2300"/>
          </a:p>
          <a:p>
            <a:pPr indent="-374650" lvl="0" marL="457200" rtl="0" algn="l">
              <a:spcBef>
                <a:spcPts val="0"/>
              </a:spcBef>
              <a:spcAft>
                <a:spcPts val="0"/>
              </a:spcAft>
              <a:buSzPts val="2300"/>
              <a:buChar char="•"/>
            </a:pPr>
            <a:r>
              <a:rPr lang="en-US" sz="2300"/>
              <a:t>Machine Learning Algorithms Used:</a:t>
            </a:r>
            <a:endParaRPr sz="2300"/>
          </a:p>
          <a:p>
            <a:pPr indent="-374650" lvl="1" marL="914400" rtl="0" algn="l">
              <a:spcBef>
                <a:spcPts val="0"/>
              </a:spcBef>
              <a:spcAft>
                <a:spcPts val="0"/>
              </a:spcAft>
              <a:buSzPts val="2300"/>
              <a:buChar char="•"/>
            </a:pPr>
            <a:r>
              <a:rPr lang="en-US" sz="2300"/>
              <a:t>Linear Regression</a:t>
            </a:r>
            <a:endParaRPr sz="2300"/>
          </a:p>
          <a:p>
            <a:pPr indent="-374650" lvl="1" marL="914400" rtl="0" algn="l">
              <a:spcBef>
                <a:spcPts val="0"/>
              </a:spcBef>
              <a:spcAft>
                <a:spcPts val="0"/>
              </a:spcAft>
              <a:buSzPts val="2300"/>
              <a:buChar char="•"/>
            </a:pPr>
            <a:r>
              <a:rPr lang="en-US" sz="2300"/>
              <a:t>Auto - Arima</a:t>
            </a:r>
            <a:endParaRPr sz="2300"/>
          </a:p>
          <a:p>
            <a:pPr indent="-374650" lvl="1" marL="914400" rtl="0" algn="l">
              <a:spcBef>
                <a:spcPts val="0"/>
              </a:spcBef>
              <a:spcAft>
                <a:spcPts val="0"/>
              </a:spcAft>
              <a:buSzPts val="2300"/>
              <a:buChar char="•"/>
            </a:pPr>
            <a:r>
              <a:rPr lang="en-US" sz="2300"/>
              <a:t>Long Short Term Memory</a:t>
            </a:r>
            <a:endParaRPr sz="2300"/>
          </a:p>
          <a:p>
            <a:pPr indent="0" lvl="0" marL="0" rtl="0" algn="l">
              <a:lnSpc>
                <a:spcPct val="90000"/>
              </a:lnSpc>
              <a:spcBef>
                <a:spcPts val="1000"/>
              </a:spcBef>
              <a:spcAft>
                <a:spcPts val="0"/>
              </a:spcAft>
              <a:buSzPts val="2118"/>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0c4d2b4389_0_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4.Implementation</a:t>
            </a:r>
            <a:endParaRPr b="1"/>
          </a:p>
        </p:txBody>
      </p:sp>
      <p:sp>
        <p:nvSpPr>
          <p:cNvPr id="123" name="Google Shape;123;g10c4d2b4389_0_41"/>
          <p:cNvSpPr txBox="1"/>
          <p:nvPr>
            <p:ph idx="1" type="body"/>
          </p:nvPr>
        </p:nvSpPr>
        <p:spPr>
          <a:xfrm>
            <a:off x="838200" y="1825625"/>
            <a:ext cx="11027700" cy="48267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2000"/>
              <a:t>Linear Regression</a:t>
            </a:r>
            <a:endParaRPr b="1" sz="2000"/>
          </a:p>
          <a:p>
            <a:pPr indent="-336550" lvl="0" marL="457200" rtl="0" algn="l">
              <a:spcBef>
                <a:spcPts val="0"/>
              </a:spcBef>
              <a:spcAft>
                <a:spcPts val="0"/>
              </a:spcAft>
              <a:buSzPts val="1700"/>
              <a:buFont typeface="Calibri"/>
              <a:buChar char="●"/>
            </a:pPr>
            <a:r>
              <a:rPr lang="en-US" sz="1700"/>
              <a:t>Implementation for current values </a:t>
            </a:r>
            <a:endParaRPr sz="1700"/>
          </a:p>
          <a:p>
            <a:pPr indent="-336550" lvl="1" marL="914400" rtl="0" algn="l">
              <a:spcBef>
                <a:spcPts val="0"/>
              </a:spcBef>
              <a:spcAft>
                <a:spcPts val="0"/>
              </a:spcAft>
              <a:buSzPts val="1700"/>
              <a:buChar char="○"/>
            </a:pPr>
            <a:r>
              <a:rPr lang="en-US" sz="1700"/>
              <a:t>After uploading our dataset as a data frame, our first step is to check for null values in the column ‘Open’ and drop all such values.</a:t>
            </a:r>
            <a:endParaRPr sz="1700"/>
          </a:p>
          <a:p>
            <a:pPr indent="-336550" lvl="1" marL="914400" rtl="0" algn="l">
              <a:spcBef>
                <a:spcPts val="0"/>
              </a:spcBef>
              <a:spcAft>
                <a:spcPts val="0"/>
              </a:spcAft>
              <a:buSzPts val="1700"/>
              <a:buChar char="○"/>
            </a:pPr>
            <a:r>
              <a:rPr lang="en-US" sz="1700"/>
              <a:t>We now split our original data frame into two, one consisting of the high, opening, low prices and the volume traded and the other consisting of the closing price for the day.</a:t>
            </a:r>
            <a:endParaRPr sz="1700"/>
          </a:p>
          <a:p>
            <a:pPr indent="-336550" lvl="1" marL="914400" rtl="0" algn="l">
              <a:spcBef>
                <a:spcPts val="0"/>
              </a:spcBef>
              <a:spcAft>
                <a:spcPts val="0"/>
              </a:spcAft>
              <a:buSzPts val="1700"/>
              <a:buChar char="○"/>
            </a:pPr>
            <a:r>
              <a:rPr lang="en-US" sz="1700"/>
              <a:t>We now split the two data frames; train and test data into a ratio of 80:20</a:t>
            </a:r>
            <a:endParaRPr sz="1700"/>
          </a:p>
          <a:p>
            <a:pPr indent="-336550" lvl="1" marL="914400" rtl="0" algn="l">
              <a:spcBef>
                <a:spcPts val="0"/>
              </a:spcBef>
              <a:spcAft>
                <a:spcPts val="0"/>
              </a:spcAft>
              <a:buSzPts val="1700"/>
              <a:buChar char="○"/>
            </a:pPr>
            <a:r>
              <a:rPr lang="en-US" sz="1700"/>
              <a:t> Next, we fit the training set to our regression model, and then we compare the result for the actual vs the predicted values on our test set.</a:t>
            </a:r>
            <a:endParaRPr sz="1700"/>
          </a:p>
          <a:p>
            <a:pPr indent="-336550" lvl="1" marL="914400" rtl="0" algn="l">
              <a:spcBef>
                <a:spcPts val="0"/>
              </a:spcBef>
              <a:spcAft>
                <a:spcPts val="0"/>
              </a:spcAft>
              <a:buSzPts val="1700"/>
              <a:buChar char="○"/>
            </a:pPr>
            <a:r>
              <a:rPr lang="en-US" sz="1700"/>
              <a:t>To compare both the values side-by-side, we plot them next to each other by using a bar graph.</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Font typeface="Calibri"/>
              <a:buChar char="●"/>
            </a:pPr>
            <a:r>
              <a:rPr lang="en-US" sz="1700"/>
              <a:t>Implementation for future values</a:t>
            </a:r>
            <a:endParaRPr sz="1700"/>
          </a:p>
          <a:p>
            <a:pPr indent="-336550" lvl="1" marL="914400" rtl="0" algn="l">
              <a:spcBef>
                <a:spcPts val="0"/>
              </a:spcBef>
              <a:spcAft>
                <a:spcPts val="0"/>
              </a:spcAft>
              <a:buSzPts val="1700"/>
              <a:buChar char="○"/>
            </a:pPr>
            <a:r>
              <a:rPr lang="en-US" sz="1700"/>
              <a:t>Following that, we attempt to forecast the stock's closing price 25 days in the future. To do this, we first create a new data frame with simply the stock's closing price and then add a new column to record the forecasted closing price of the stock. Then, using the same procedure as before, we calculate the stock's future price. </a:t>
            </a:r>
            <a:endParaRPr sz="1700"/>
          </a:p>
          <a:p>
            <a:pPr indent="0" lvl="0" marL="914400" rtl="0" algn="l">
              <a:spcBef>
                <a:spcPts val="0"/>
              </a:spcBef>
              <a:spcAft>
                <a:spcPts val="0"/>
              </a:spcAft>
              <a:buNone/>
            </a:pPr>
            <a:r>
              <a:t/>
            </a:r>
            <a:endParaRPr sz="1700"/>
          </a:p>
          <a:p>
            <a:pPr indent="0" lvl="0" marL="0" rtl="0" algn="l">
              <a:lnSpc>
                <a:spcPct val="90000"/>
              </a:lnSpc>
              <a:spcBef>
                <a:spcPts val="1000"/>
              </a:spcBef>
              <a:spcAft>
                <a:spcPts val="0"/>
              </a:spcAft>
              <a:buSzPts val="1946"/>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0f477daa60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4.Implementation</a:t>
            </a:r>
            <a:endParaRPr b="1"/>
          </a:p>
        </p:txBody>
      </p:sp>
      <p:sp>
        <p:nvSpPr>
          <p:cNvPr id="129" name="Google Shape;129;g10f477daa60_0_5"/>
          <p:cNvSpPr txBox="1"/>
          <p:nvPr>
            <p:ph idx="1" type="body"/>
          </p:nvPr>
        </p:nvSpPr>
        <p:spPr>
          <a:xfrm>
            <a:off x="838200" y="1825625"/>
            <a:ext cx="11027700" cy="48267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2000"/>
              <a:t>Auto-ARIMA</a:t>
            </a:r>
            <a:endParaRPr b="1" sz="2000"/>
          </a:p>
          <a:p>
            <a:pPr indent="-336550" lvl="0" marL="457200" rtl="0" algn="l">
              <a:spcBef>
                <a:spcPts val="0"/>
              </a:spcBef>
              <a:spcAft>
                <a:spcPts val="0"/>
              </a:spcAft>
              <a:buSzPts val="1700"/>
              <a:buChar char="•"/>
            </a:pPr>
            <a:r>
              <a:rPr lang="en-US" sz="1700"/>
              <a:t>Consider the following scenario: you have one value A that is influenced by another value B. To perform linear regression, you must first determine the connection between data points A and B</a:t>
            </a:r>
            <a:endParaRPr sz="1700"/>
          </a:p>
          <a:p>
            <a:pPr indent="-336550" lvl="0" marL="457200" rtl="0" algn="l">
              <a:spcBef>
                <a:spcPts val="0"/>
              </a:spcBef>
              <a:spcAft>
                <a:spcPts val="0"/>
              </a:spcAft>
              <a:buSzPts val="1700"/>
              <a:buChar char="•"/>
            </a:pPr>
            <a:r>
              <a:rPr lang="en-US" sz="1700"/>
              <a:t>These two values, A and B, are now connected so that A's present value is dependent A's previous value. Therefore, the value of A will be given by its existing value. We take the dataset and build an ARIMA model.</a:t>
            </a:r>
            <a:endParaRPr sz="1700"/>
          </a:p>
          <a:p>
            <a:pPr indent="-336550" lvl="0" marL="457200" rtl="0" algn="l">
              <a:spcBef>
                <a:spcPts val="0"/>
              </a:spcBef>
              <a:spcAft>
                <a:spcPts val="0"/>
              </a:spcAft>
              <a:buSzPts val="1700"/>
              <a:buChar char="•"/>
            </a:pPr>
            <a:r>
              <a:rPr lang="en-US" sz="1700"/>
              <a:t>Now we build an ARIMA model and train it with the stock's close price from the trained data. To see the data, divide it into training and test sets. We divided the dataset in 70% capacity into Train and Test data.</a:t>
            </a:r>
            <a:endParaRPr sz="1700"/>
          </a:p>
          <a:p>
            <a:pPr indent="-336550" lvl="0" marL="457200" rtl="0" algn="l">
              <a:spcBef>
                <a:spcPts val="0"/>
              </a:spcBef>
              <a:spcAft>
                <a:spcPts val="0"/>
              </a:spcAft>
              <a:buSzPts val="1700"/>
              <a:buChar char="•"/>
            </a:pPr>
            <a:r>
              <a:rPr lang="en-US" sz="1700"/>
              <a:t>We use Root Mean Squared Error (RMSE) to measure how spread out the data is.</a:t>
            </a:r>
            <a:endParaRPr sz="1700"/>
          </a:p>
          <a:p>
            <a:pPr indent="-336550" lvl="0" marL="457200" rtl="0" algn="l">
              <a:spcBef>
                <a:spcPts val="0"/>
              </a:spcBef>
              <a:spcAft>
                <a:spcPts val="0"/>
              </a:spcAft>
              <a:buSzPts val="1700"/>
              <a:buChar char="•"/>
            </a:pPr>
            <a:r>
              <a:rPr lang="en-US" sz="1700"/>
              <a:t>It represents how concentrated the data is around.</a:t>
            </a:r>
            <a:endParaRPr sz="1700"/>
          </a:p>
          <a:p>
            <a:pPr indent="-336550" lvl="0" marL="457200" rtl="0" algn="l">
              <a:spcBef>
                <a:spcPts val="0"/>
              </a:spcBef>
              <a:spcAft>
                <a:spcPts val="0"/>
              </a:spcAft>
              <a:buSzPts val="1700"/>
              <a:buChar char="•"/>
            </a:pPr>
            <a:r>
              <a:rPr lang="en-US" sz="1700"/>
              <a:t>The RMSE value for Auto-ARIMA is approximately </a:t>
            </a:r>
            <a:r>
              <a:rPr b="1" lang="en-US" sz="1700"/>
              <a:t>1069</a:t>
            </a:r>
            <a:endParaRPr b="1" sz="1700"/>
          </a:p>
          <a:p>
            <a:pPr indent="0" lvl="0" marL="1371600" rtl="0" algn="l">
              <a:spcBef>
                <a:spcPts val="0"/>
              </a:spcBef>
              <a:spcAft>
                <a:spcPts val="0"/>
              </a:spcAft>
              <a:buNone/>
            </a:pPr>
            <a:r>
              <a:t/>
            </a:r>
            <a:endParaRPr sz="1700"/>
          </a:p>
          <a:p>
            <a:pPr indent="0" lvl="0" marL="0" rtl="0" algn="l">
              <a:lnSpc>
                <a:spcPct val="90000"/>
              </a:lnSpc>
              <a:spcBef>
                <a:spcPts val="1000"/>
              </a:spcBef>
              <a:spcAft>
                <a:spcPts val="0"/>
              </a:spcAft>
              <a:buSzPts val="1946"/>
              <a:buNone/>
            </a:pPr>
            <a:r>
              <a:t/>
            </a:r>
            <a:endParaRPr sz="1700">
              <a:latin typeface="Arial"/>
              <a:ea typeface="Arial"/>
              <a:cs typeface="Arial"/>
              <a:sym typeface="Arial"/>
            </a:endParaRPr>
          </a:p>
        </p:txBody>
      </p:sp>
      <p:pic>
        <p:nvPicPr>
          <p:cNvPr id="130" name="Google Shape;130;g10f477daa60_0_5"/>
          <p:cNvPicPr preferRelativeResize="0"/>
          <p:nvPr/>
        </p:nvPicPr>
        <p:blipFill>
          <a:blip r:embed="rId3">
            <a:alphaModFix/>
          </a:blip>
          <a:stretch>
            <a:fillRect/>
          </a:stretch>
        </p:blipFill>
        <p:spPr>
          <a:xfrm>
            <a:off x="6762624" y="4010024"/>
            <a:ext cx="4591175" cy="270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0f477daa60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t>4.Implementation</a:t>
            </a:r>
            <a:endParaRPr b="1"/>
          </a:p>
        </p:txBody>
      </p:sp>
      <p:sp>
        <p:nvSpPr>
          <p:cNvPr id="136" name="Google Shape;136;g10f477daa60_0_10"/>
          <p:cNvSpPr txBox="1"/>
          <p:nvPr>
            <p:ph idx="1" type="body"/>
          </p:nvPr>
        </p:nvSpPr>
        <p:spPr>
          <a:xfrm>
            <a:off x="838200" y="1825625"/>
            <a:ext cx="11027700" cy="4826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None/>
            </a:pPr>
            <a:r>
              <a:rPr b="1" lang="en-US" sz="2000"/>
              <a:t>Long Short Term Memory(LSTM)</a:t>
            </a:r>
            <a:endParaRPr sz="2000"/>
          </a:p>
          <a:p>
            <a:pPr indent="-336550" lvl="0" marL="457200" rtl="0" algn="l">
              <a:spcBef>
                <a:spcPts val="400"/>
              </a:spcBef>
              <a:spcAft>
                <a:spcPts val="0"/>
              </a:spcAft>
              <a:buSzPts val="1700"/>
              <a:buFont typeface="Calibri"/>
              <a:buChar char="•"/>
            </a:pPr>
            <a:r>
              <a:rPr lang="en-US" sz="1700"/>
              <a:t>The Long Short-Term Memory Network (LSTMN) is an enhanced RNN (sequential network) that permits information to be stored indefinitely.</a:t>
            </a:r>
            <a:endParaRPr sz="1700"/>
          </a:p>
          <a:p>
            <a:pPr indent="-336550" lvl="0" marL="457200" rtl="0" algn="l">
              <a:spcBef>
                <a:spcPts val="0"/>
              </a:spcBef>
              <a:spcAft>
                <a:spcPts val="0"/>
              </a:spcAft>
              <a:buSzPts val="1700"/>
              <a:buFont typeface="Calibri"/>
              <a:buChar char="•"/>
            </a:pPr>
            <a:r>
              <a:rPr lang="en-US" sz="1700"/>
              <a:t> We partitioned the data differently while training Time series data. We train the data with the appropriate date.The test size should be the difference between the length of the dataset and the training size, during this implementation we reserved 80 percent of the data as train data and the rest of it as test data.</a:t>
            </a:r>
            <a:endParaRPr sz="1700"/>
          </a:p>
          <a:p>
            <a:pPr indent="-336550" lvl="0" marL="457200" rtl="0" algn="l">
              <a:spcBef>
                <a:spcPts val="0"/>
              </a:spcBef>
              <a:spcAft>
                <a:spcPts val="0"/>
              </a:spcAft>
              <a:buSzPts val="1700"/>
              <a:buChar char="•"/>
            </a:pPr>
            <a:r>
              <a:rPr lang="en-US" sz="1700"/>
              <a:t>LSTMs are extensively used and have shown to be extremely successful for sequence prediction applications. The main reason for them to work so well is that LSTM can recall important information from the past while forgetting irrelevant stuff.</a:t>
            </a:r>
            <a:endParaRPr sz="1700"/>
          </a:p>
          <a:p>
            <a:pPr indent="-336550" lvl="0" marL="457200" rtl="0" algn="l">
              <a:spcBef>
                <a:spcPts val="0"/>
              </a:spcBef>
              <a:spcAft>
                <a:spcPts val="0"/>
              </a:spcAft>
              <a:buSzPts val="1700"/>
              <a:buChar char="•"/>
            </a:pPr>
            <a:r>
              <a:rPr lang="en-US" sz="1700"/>
              <a:t>To build a stacked LSTM model, first design the sequential model, then add two 50-unit LSTM layers, followed by two dense layers with unit values of 25 and 1, respectively. The Adam optimizer is used, and the mean squared value is specified as the loss function</a:t>
            </a:r>
            <a:endParaRPr sz="1700"/>
          </a:p>
          <a:p>
            <a:pPr indent="-336550" lvl="0" marL="457200" rtl="0" algn="l">
              <a:spcBef>
                <a:spcPts val="0"/>
              </a:spcBef>
              <a:spcAft>
                <a:spcPts val="0"/>
              </a:spcAft>
              <a:buSzPts val="1700"/>
              <a:buChar char="•"/>
            </a:pPr>
            <a:r>
              <a:rPr lang="en-US" sz="1700"/>
              <a:t>We calculate the RMSE value by the formual  mentioned in Auto-ARIMA. For this algorithm the observed RMSE value is </a:t>
            </a:r>
            <a:r>
              <a:rPr b="1" lang="en-US" sz="1700"/>
              <a:t>64.32</a:t>
            </a:r>
            <a:endParaRPr b="1" sz="1700"/>
          </a:p>
          <a:p>
            <a:pPr indent="0" lvl="0" marL="0" rtl="0" algn="l">
              <a:lnSpc>
                <a:spcPct val="90000"/>
              </a:lnSpc>
              <a:spcBef>
                <a:spcPts val="1000"/>
              </a:spcBef>
              <a:spcAft>
                <a:spcPts val="0"/>
              </a:spcAft>
              <a:buSzPts val="1946"/>
              <a:buNone/>
            </a:pPr>
            <a:r>
              <a:t/>
            </a:r>
            <a:endParaRPr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2021-06-10T05:32:34Z</dcterms:created>
  <dc:creator>Admin</dc:creator>
</cp:coreProperties>
</file>