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886f8df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886f8df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9e729fb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9e729fb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9e729fb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9e729fb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a5701d0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a5701d0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a1c61483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a1c61483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a1c61483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a1c61483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a1c61483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a1c61483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9e729fb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9e729fb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a5701d0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a5701d0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59195f2f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59195f2f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59195f2f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59195f2f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88b852d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88b852d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d662e77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d662e77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d64d6ebdd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d64d6ebd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59195f2f6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59195f2f6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59195f2f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59195f2f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9195f2f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59195f2f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59195f2f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59195f2f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59195f2f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59195f2f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59195f2f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59195f2f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59195f2f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59195f2f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59195f2f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59195f2f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Natural_language_processing" TargetMode="External"/><Relationship Id="rId4" Type="http://schemas.openxmlformats.org/officeDocument/2006/relationships/hyperlink" Target="https://en.wikipedia.org/wiki/Embedding" TargetMode="External"/><Relationship Id="rId5" Type="http://schemas.openxmlformats.org/officeDocument/2006/relationships/hyperlink" Target="https://en.wikipedia.org/wiki/Vector_spac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i.org/10.7287/peerj.preprints.26589v1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31275" y="687375"/>
            <a:ext cx="8281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/>
              <a:t>Identifying and Resolving Conflicts in Non Functional Requirements specified in Natural Language</a:t>
            </a:r>
            <a:endParaRPr sz="2480"/>
          </a:p>
        </p:txBody>
      </p:sp>
      <p:sp>
        <p:nvSpPr>
          <p:cNvPr id="129" name="Google Shape;129;p13"/>
          <p:cNvSpPr txBox="1"/>
          <p:nvPr/>
        </p:nvSpPr>
        <p:spPr>
          <a:xfrm>
            <a:off x="6328600" y="2005375"/>
            <a:ext cx="21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Project Group No. 03</a:t>
            </a:r>
            <a:endParaRPr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9949" y="3912775"/>
            <a:ext cx="912825" cy="8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2363850" y="2005375"/>
            <a:ext cx="4416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Project members:</a:t>
            </a:r>
            <a:br>
              <a:rPr lang="en">
                <a:latin typeface="Nunito"/>
                <a:ea typeface="Nunito"/>
                <a:cs typeface="Nunito"/>
                <a:sym typeface="Nunito"/>
              </a:rPr>
            </a:br>
            <a:r>
              <a:rPr lang="en">
                <a:latin typeface="Nunito"/>
                <a:ea typeface="Nunito"/>
                <a:cs typeface="Nunito"/>
                <a:sym typeface="Nunito"/>
              </a:rPr>
              <a:t>U17CO059 - Jaimin Patel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U18CO112 - Shtakshi Upadhyay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U18CO113 - Shreyash Kadam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U18CO114 - Aditya Kumar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Supervised by Devesh C Jinwala,</a:t>
            </a:r>
            <a:endParaRPr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Professor, SVNIT, Surat and Adjunct Professor, IIT Jammu, </a:t>
            </a:r>
            <a:r>
              <a:rPr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Sardar Vallabhbhai National Institute of Technology Surat</a:t>
            </a:r>
            <a:endParaRPr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Approaches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530800"/>
            <a:ext cx="3686100" cy="29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Ontological approach: </a:t>
            </a:r>
            <a:br>
              <a:rPr lang="en" sz="1400"/>
            </a:br>
            <a:r>
              <a:rPr lang="en" sz="1400"/>
              <a:t>	</a:t>
            </a:r>
            <a:r>
              <a:rPr lang="en" sz="1400"/>
              <a:t>In this approach, NFRs are f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ormally specified from available natural language NFRs by means of ontological representation that helps requirements analysts prioritize the NFRs at an early stage of requirements engineering.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</a:b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"/>
          <p:cNvSpPr txBox="1"/>
          <p:nvPr>
            <p:ph idx="2" type="body"/>
          </p:nvPr>
        </p:nvSpPr>
        <p:spPr>
          <a:xfrm>
            <a:off x="4638675" y="1479775"/>
            <a:ext cx="36861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Knowledge representation using conceptual graph:</a:t>
            </a:r>
            <a:br>
              <a:rPr lang="en" sz="1400"/>
            </a:br>
            <a:r>
              <a:rPr lang="en" sz="1400"/>
              <a:t>	Natural language NFRs can be represented in the form of a conceptual graph to have a clear understanding of NFRs, detect ambiguity in NFRs and identify conflicts between two NFRs.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35121" l="54127" r="11608" t="43647"/>
          <a:stretch/>
        </p:blipFill>
        <p:spPr>
          <a:xfrm>
            <a:off x="1095675" y="3714750"/>
            <a:ext cx="3133051" cy="10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34115" l="53801" r="10151" t="47325"/>
          <a:stretch/>
        </p:blipFill>
        <p:spPr>
          <a:xfrm>
            <a:off x="4761125" y="3682752"/>
            <a:ext cx="3991651" cy="11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819150" y="1616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In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natural language processing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(NLP), word embedding is a term used for the representation of words for text analysis, typically in the form of a real-valued vector that encodes the meaning of the word such that the words that are closer in the vector space are expected to be similar in meaning.</a:t>
            </a:r>
            <a:b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" sz="1400">
                <a:solidFill>
                  <a:srgbClr val="252525"/>
                </a:solidFill>
                <a:highlight>
                  <a:srgbClr val="FFFFFF"/>
                </a:highlight>
              </a:rPr>
              <a:t>Conceptually it involves the mathematical </a:t>
            </a:r>
            <a:r>
              <a:rPr lang="en" sz="1400">
                <a:solidFill>
                  <a:srgbClr val="252525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embedding</a:t>
            </a:r>
            <a:r>
              <a:rPr lang="en" sz="140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from space with many dimensions per word to a continuous </a:t>
            </a:r>
            <a:r>
              <a:rPr lang="en" sz="1400">
                <a:solidFill>
                  <a:srgbClr val="252525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vector space</a:t>
            </a:r>
            <a:r>
              <a:rPr lang="en" sz="140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with a much lower dimension.</a:t>
            </a: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950" y="152400"/>
            <a:ext cx="647986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619250"/>
            <a:ext cx="6477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1619250"/>
            <a:ext cx="6477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3500" y="1800200"/>
            <a:ext cx="6477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>
            <p:ph type="title"/>
          </p:nvPr>
        </p:nvSpPr>
        <p:spPr>
          <a:xfrm>
            <a:off x="757925" y="610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Framework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Word Embedding (Preprocessing)</a:t>
            </a:r>
            <a:endParaRPr/>
          </a:p>
        </p:txBody>
      </p:sp>
      <p:sp>
        <p:nvSpPr>
          <p:cNvPr id="214" name="Google Shape;214;p26"/>
          <p:cNvSpPr txBox="1"/>
          <p:nvPr>
            <p:ph idx="4294967295" type="body"/>
          </p:nvPr>
        </p:nvSpPr>
        <p:spPr>
          <a:xfrm>
            <a:off x="819150" y="1616100"/>
            <a:ext cx="7505700" cy="30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Manually created data from 18 SRS documents of different domains.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Total 626 sentences and 22,220 trigrams were created.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</a:t>
            </a:r>
            <a:r>
              <a:rPr lang="en" sz="1400"/>
              <a:t>preprocessing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Removing stop-words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Removing sentences with length &lt;= 3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Removing special characters and numbers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Convert to lower case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Tri-gram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Example: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"the quick red fox jumps over the lazy brown dog" 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4" marL="22860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Here, trigrams are: </a:t>
            </a:r>
            <a:r>
              <a:rPr lang="en" sz="1050">
                <a:solidFill>
                  <a:srgbClr val="000000"/>
                </a:solidFill>
                <a:highlight>
                  <a:srgbClr val="F8F9FA"/>
                </a:highlight>
              </a:rPr>
              <a:t>the quick red, quick red fox, red fox jumps etc.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819150" y="366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Word Embedding (Model)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250" y="996525"/>
            <a:ext cx="5282725" cy="23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 txBox="1"/>
          <p:nvPr>
            <p:ph idx="4294967295" type="body"/>
          </p:nvPr>
        </p:nvSpPr>
        <p:spPr>
          <a:xfrm>
            <a:off x="819150" y="3635875"/>
            <a:ext cx="76689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Its a dummy application created to fine-tune Glove word embeddings.</a:t>
            </a: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Input layer has number of neurons equal to the total number of words in Glove Embeddings.</a:t>
            </a: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We fetch weights after training the model, which acts as tuned word embedding</a:t>
            </a: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819150" y="355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Similar NFRs</a:t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75" y="1144200"/>
            <a:ext cx="7729199" cy="37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819150" y="711375"/>
            <a:ext cx="75057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Contradiction Detection </a:t>
            </a:r>
            <a:endParaRPr/>
          </a:p>
        </p:txBody>
      </p:sp>
      <p:sp>
        <p:nvSpPr>
          <p:cNvPr id="233" name="Google Shape;233;p29"/>
          <p:cNvSpPr txBox="1"/>
          <p:nvPr>
            <p:ph idx="4294967295" type="body"/>
          </p:nvPr>
        </p:nvSpPr>
        <p:spPr>
          <a:xfrm>
            <a:off x="819150" y="1428275"/>
            <a:ext cx="75057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Contradiction detection or conflicting statements detection in text consists of identifying discrepancy, inconsistency in text.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Contradiction can be present due to the presence of: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Negation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Antonyms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Numeric Mismatch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Example</a:t>
            </a:r>
            <a:r>
              <a:rPr lang="en" sz="1400"/>
              <a:t>: negation in a political debate can be as follows, “I support the new anti-corruption law” and another candidates says that “I do not support the new anti-corruption law”.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contradiction detection model is based on </a:t>
            </a: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[4]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Dataset used for training and testing is SEMEVAL.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 accuracy = 92.29%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761975" y="355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Contradiction Detection</a:t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300" y="971200"/>
            <a:ext cx="6309549" cy="394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title"/>
          </p:nvPr>
        </p:nvSpPr>
        <p:spPr>
          <a:xfrm>
            <a:off x="819150" y="410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and Results obtained</a:t>
            </a:r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 rotWithShape="1">
          <a:blip r:embed="rId3">
            <a:alphaModFix/>
          </a:blip>
          <a:srcRect b="31978" l="45141" r="8070" t="31492"/>
          <a:stretch/>
        </p:blipFill>
        <p:spPr>
          <a:xfrm>
            <a:off x="1318362" y="1530772"/>
            <a:ext cx="6507274" cy="28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In any application, the stakeholders usually focus heavily on Functional Requirements whereas Non-Functional Requirements do not get enough attention. However, for the success of any software application, it is important to have clear and unambiguous Non-Functional Requirements which do not conflict with each other. </a:t>
            </a:r>
            <a:r>
              <a:rPr lang="en" sz="1400"/>
              <a:t>Non-functional requirements tend to interfere and conflict with each other. The objective of this project is identifying and resolving conflicts among the Non-functional requirements (NFRs).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819150" y="410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and Results obtained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33077" l="53432" r="6626" t="37023"/>
          <a:stretch/>
        </p:blipFill>
        <p:spPr>
          <a:xfrm>
            <a:off x="1287806" y="1479752"/>
            <a:ext cx="6568402" cy="27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819150" y="1542075"/>
            <a:ext cx="7505700" cy="28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Precision of this approach can be increased by tuning the word embedding with a larger dataset, by taking content of further more number of SRS documents.</a:t>
            </a:r>
            <a:b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Increased data can provide more contextual information for tuning word embedding which can result in better grouping of similar pair of sentences. </a:t>
            </a:r>
            <a:b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A larger and rich set of antonyms can help to automatically identify conflicts among the similar pair of sentences (once grouped together).</a:t>
            </a:r>
            <a:b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Manual analysis of conflicts is needed to be done by an expert so as to compare our result with the actual conflicts.</a:t>
            </a:r>
            <a:endParaRPr sz="14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25">
              <a:solidFill>
                <a:srgbClr val="20212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25">
              <a:solidFill>
                <a:srgbClr val="20212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773625" y="276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773625" y="927575"/>
            <a:ext cx="76347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V. Sadana and X. F. Liu, “Analysis of Conflicts among Non-Functional Requirements Using Integrated Analysis of Functional and Non-Functional Requirements,” in 31st Annual International Computer Software and Applications Conference (COMPSAC 2007), Jul. 2007, vol. 1, pp. 215–218. doi: 10.1109/COMPSAC.2007.73.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R. Maia, “Dealing with Conflicts between Non-Functional Requirements of UbiComp and IoT Applications,” Sep. 2017. doi: 10.1109/RE.2017.51.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 D. Mairiza, D. Zowghi, and N. Nurmuliani, “Towards a Catalogue of Conflicts Among Non-functional Requirements,” 2010. doi: 10.5220/0002927900200029.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[4] </a:t>
            </a:r>
            <a:r>
              <a:rPr lang="en"/>
              <a:t>[1]V. Lingam, S. Bhuria, M. Nair, D. Gurpreetsingh, A. Goyal, and A. Sureka, “Deep learning for conflicting statements detection in text,” PeerJ Preprints, preprint, Mar. 2018. doi: 10.7287/peerj.preprints.26589v1.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[5]  L. Li, B. Qin, and T. Liu, “Contradiction Detection with Contradiction-Specific Word Embedding,” Algorithms, vol. 10, p. 59, May 2017, doi: 10.3390/a10020059.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15"/>
              <a:t>[6]</a:t>
            </a:r>
            <a:r>
              <a:rPr lang="en" sz="1523"/>
              <a:t> </a:t>
            </a:r>
            <a:r>
              <a:rPr lang="en" sz="1023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D. Mairiza, D. Zowghi, and N. Nurmuliani, “Towards a Catalogue of Conflicts Among</a:t>
            </a:r>
            <a:r>
              <a:rPr lang="en" sz="13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23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Non-functional Requirements,” 2010. Doi: 10.5220/0002927900200029.</a:t>
            </a:r>
            <a:endParaRPr sz="1023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8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[7] </a:t>
            </a:r>
            <a:r>
              <a:rPr lang="en" sz="1035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D. Mairiza, D. Zowghi, and N. Nurmuliani, “Managing conflicts among non-functional requirements,” Jan. 2009</a:t>
            </a:r>
            <a:endParaRPr sz="1023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Software Requirements can have a huge impact on success or failure of a system/application.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Conflicting requirements are one of the three main problems in software development in terms of the additional effort or mistakes attributed to them (Curtis, Krasner &amp; Iscoe 1988)[6].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study conducted by Egyed &amp; Boehm confirm that between 40% and 60% of requirements involved are in conflict, and among them, NFRs involved the greatest conflict [7].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Neglecting NFRs may lead to customer dissatisfaction.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also increases the time and cost of production.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Case-Study: London Ambulance services(LAS) crisis.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difficult to identify conflicts among NFRs available in natural language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Manual method for conflict identification is tedious, time-consuming and error-prone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objective is to create a semi-automated approach for identifying conflicts in NFRs and resolving them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Conflict resolution is mostly an intuitive approach, so our focus is primarily on identifying conflicts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propose to use word embedding method for conflict identification.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Requirements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076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functionality or capability required by a user to solve a problem or achieve an objective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requirements can be obvious or hidden, known or unknown, expected or unexpected from client’s point of view.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Two types of requirements: Functional and Non Functional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b="0" l="0" r="10096" t="0"/>
          <a:stretch/>
        </p:blipFill>
        <p:spPr>
          <a:xfrm>
            <a:off x="2003025" y="2571750"/>
            <a:ext cx="5094775" cy="22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Functional requirements are features that allow the system to function as it was intended.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Functional requirements are represented in a way where desired output is achieved after the input is operated according to the designed system.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FRs are actually the product features and focuses mainly on the end user.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Specifies what the system should do.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Example of an FR can be - When a user enters OTP while transaction, money should be debited from his/her bank account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Non-functional requirements specify how the system should perform the required tasks.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do not interfere with the behavior of an application.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They can be called as quality attributes which focus on user expectation.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Some of the common NFRs which the software developers encounter are: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Security, Usability, Performance, </a:t>
            </a:r>
            <a:r>
              <a:rPr lang="en" sz="1400"/>
              <a:t>Maintainability, Quality etc.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400"/>
            </a:br>
            <a:br>
              <a:rPr lang="en" sz="1400"/>
            </a:b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Conflicts in Non-Functional Requirements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5610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NFRs can be viewed, interpreted, and evaluated differently by different people and different contexts[3]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Different perspectives which are a part of the SDLC  intersect and overlap which gives rise to conflicts.[1]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Meaning, achieving one requirement can impact the achievement of another and there can be a negative relationship among two NFRs[2]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/>
              <a:t>Example: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/>
              <a:t>NFR1: A user should be authenticated via OTP before performing any transaction on the database (NFR type: Security)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/>
              <a:t>NFR2: Performing a transaction on the database must be easy for the user and must not involve transition to a different page (NFR Attribute: Usability)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Specifications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738575" y="1531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exist several methods of writing system requirements, however, natural language specification (NLS) is the most preferred method. 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is intuitive and universally understood by users and stakeholders. 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enlists the requirements using natural language sentences 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Requirements may sometimes be written in a manner where distinguishing functional with non-functional requirements is difficult. 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Also, the natural language non-functional requirements tend to interfere and conflict with each other, leading to confusion in requirements.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