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9" r:id="rId15"/>
    <p:sldId id="271" r:id="rId16"/>
    <p:sldId id="270" r:id="rId17"/>
    <p:sldId id="268" r:id="rId18"/>
    <p:sldId id="276" r:id="rId19"/>
    <p:sldId id="272" r:id="rId20"/>
    <p:sldId id="273" r:id="rId21"/>
    <p:sldId id="274" r:id="rId22"/>
    <p:sldId id="275" r:id="rId23"/>
    <p:sldId id="278"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8F2DEE-7F73-4F8A-9C9E-99FFB51898B5}">
          <p14:sldIdLst>
            <p14:sldId id="256"/>
            <p14:sldId id="279"/>
          </p14:sldIdLst>
        </p14:section>
        <p14:section name="Introduction" id="{0029C7BA-2A4C-48F2-9FF2-D2D077A90E75}">
          <p14:sldIdLst>
            <p14:sldId id="257"/>
          </p14:sldIdLst>
        </p14:section>
        <p14:section name="Objective" id="{7C40BFF1-A8F4-4B21-9634-7E14966DCE3C}">
          <p14:sldIdLst>
            <p14:sldId id="258"/>
          </p14:sldIdLst>
        </p14:section>
        <p14:section name="Problem Statement" id="{334C29F0-17CA-43A2-9408-4F902F9C0DD4}">
          <p14:sldIdLst>
            <p14:sldId id="259"/>
          </p14:sldIdLst>
        </p14:section>
        <p14:section name="Data Transformation" id="{6474182A-2203-41B5-BA89-DE490389264C}">
          <p14:sldIdLst>
            <p14:sldId id="260"/>
            <p14:sldId id="261"/>
            <p14:sldId id="262"/>
            <p14:sldId id="263"/>
            <p14:sldId id="264"/>
          </p14:sldIdLst>
        </p14:section>
        <p14:section name="Data Loading" id="{D130109B-6969-4516-AC15-98A5FF3EDBAE}">
          <p14:sldIdLst>
            <p14:sldId id="265"/>
          </p14:sldIdLst>
        </p14:section>
        <p14:section name="Data Analysis" id="{695B540F-848D-41AC-B59E-9C5D0FCBD1DA}">
          <p14:sldIdLst>
            <p14:sldId id="266"/>
            <p14:sldId id="267"/>
            <p14:sldId id="269"/>
            <p14:sldId id="271"/>
            <p14:sldId id="270"/>
            <p14:sldId id="268"/>
            <p14:sldId id="276"/>
            <p14:sldId id="272"/>
            <p14:sldId id="273"/>
            <p14:sldId id="274"/>
            <p14:sldId id="275"/>
          </p14:sldIdLst>
        </p14:section>
        <p14:section name="Conclusion" id="{184C1881-7A90-4F96-9318-D4C7D575710E}">
          <p14:sldIdLst>
            <p14:sldId id="278"/>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60A9"/>
    <a:srgbClr val="9FE7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6D7592A-E60B-44A8-A5BB-E17AAF8A7692}" type="datetimeFigureOut">
              <a:rPr lang="en-IN" smtClean="0"/>
              <a:t>24-03-2023</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376557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319181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321409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911D5F-3120-4EF2-876D-844091253FAB}"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562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1343058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3814864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4022739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948526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407380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83436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403933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221253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79028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258470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90217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249539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7592A-E60B-44A8-A5BB-E17AAF8A7692}" type="datetimeFigureOut">
              <a:rPr lang="en-IN" smtClean="0"/>
              <a:t>24-03-2023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911D5F-3120-4EF2-876D-844091253FAB}" type="slidenum">
              <a:rPr lang="en-IN" smtClean="0"/>
              <a:t>‹#›</a:t>
            </a:fld>
            <a:endParaRPr lang="en-IN" dirty="0"/>
          </a:p>
        </p:txBody>
      </p:sp>
    </p:spTree>
    <p:extLst>
      <p:ext uri="{BB962C8B-B14F-4D97-AF65-F5344CB8AC3E}">
        <p14:creationId xmlns:p14="http://schemas.microsoft.com/office/powerpoint/2010/main" val="81291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D7592A-E60B-44A8-A5BB-E17AAF8A7692}" type="datetimeFigureOut">
              <a:rPr lang="en-IN" smtClean="0"/>
              <a:t>24-03-2023</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911D5F-3120-4EF2-876D-844091253FAB}" type="slidenum">
              <a:rPr lang="en-IN" smtClean="0"/>
              <a:t>‹#›</a:t>
            </a:fld>
            <a:endParaRPr lang="en-IN" dirty="0"/>
          </a:p>
        </p:txBody>
      </p:sp>
    </p:spTree>
    <p:extLst>
      <p:ext uri="{BB962C8B-B14F-4D97-AF65-F5344CB8AC3E}">
        <p14:creationId xmlns:p14="http://schemas.microsoft.com/office/powerpoint/2010/main" val="369390769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slide" Target="slide6.xml"/><Relationship Id="rId10" Type="http://schemas.microsoft.com/office/2007/relationships/hdphoto" Target="../media/hdphoto1.wdp"/><Relationship Id="rId4" Type="http://schemas.openxmlformats.org/officeDocument/2006/relationships/slide" Target="slide5.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47FB-A1AE-EC2A-B400-FE45805DA58F}"/>
              </a:ext>
            </a:extLst>
          </p:cNvPr>
          <p:cNvSpPr>
            <a:spLocks noGrp="1"/>
          </p:cNvSpPr>
          <p:nvPr>
            <p:ph type="ctrTitle"/>
          </p:nvPr>
        </p:nvSpPr>
        <p:spPr>
          <a:xfrm>
            <a:off x="1194326" y="2360139"/>
            <a:ext cx="9803348" cy="1183684"/>
          </a:xfrm>
        </p:spPr>
        <p:txBody>
          <a:bodyPr>
            <a:noAutofit/>
          </a:bodyPr>
          <a:lstStyle/>
          <a:p>
            <a:pPr algn="ctr"/>
            <a:r>
              <a:rPr lang="en-US" sz="6600" b="1" dirty="0">
                <a:solidFill>
                  <a:srgbClr val="C00000"/>
                </a:solidFill>
                <a:latin typeface="Bell MT" panose="02020503060305020303" pitchFamily="18" charset="0"/>
              </a:rPr>
              <a:t>Swiggy</a:t>
            </a:r>
            <a:r>
              <a:rPr lang="en-US" sz="6600" b="1" dirty="0">
                <a:latin typeface="Bell MT" panose="02020503060305020303" pitchFamily="18" charset="0"/>
              </a:rPr>
              <a:t> </a:t>
            </a:r>
            <a:r>
              <a:rPr lang="en-US" sz="6600" b="1" dirty="0">
                <a:solidFill>
                  <a:srgbClr val="C00000"/>
                </a:solidFill>
                <a:latin typeface="Bell MT" panose="02020503060305020303" pitchFamily="18" charset="0"/>
              </a:rPr>
              <a:t>analyzing</a:t>
            </a:r>
            <a:endParaRPr lang="en-IN" sz="6600" b="1" dirty="0">
              <a:solidFill>
                <a:srgbClr val="C00000"/>
              </a:solidFill>
              <a:latin typeface="Bell MT" panose="02020503060305020303" pitchFamily="18" charset="0"/>
            </a:endParaRPr>
          </a:p>
        </p:txBody>
      </p:sp>
      <p:sp>
        <p:nvSpPr>
          <p:cNvPr id="3" name="Subtitle 2">
            <a:extLst>
              <a:ext uri="{FF2B5EF4-FFF2-40B4-BE49-F238E27FC236}">
                <a16:creationId xmlns:a16="http://schemas.microsoft.com/office/drawing/2014/main" id="{72D2F591-407B-431C-96E0-A30CB265DC95}"/>
              </a:ext>
            </a:extLst>
          </p:cNvPr>
          <p:cNvSpPr>
            <a:spLocks noGrp="1"/>
          </p:cNvSpPr>
          <p:nvPr>
            <p:ph type="subTitle" idx="1"/>
          </p:nvPr>
        </p:nvSpPr>
        <p:spPr>
          <a:xfrm>
            <a:off x="6824311" y="4286163"/>
            <a:ext cx="3851708" cy="665255"/>
          </a:xfrm>
        </p:spPr>
        <p:txBody>
          <a:bodyPr>
            <a:noAutofit/>
          </a:bodyPr>
          <a:lstStyle/>
          <a:p>
            <a:pPr algn="ctr"/>
            <a:r>
              <a:rPr lang="en-US" sz="2800" b="1" dirty="0">
                <a:solidFill>
                  <a:schemeClr val="accent2">
                    <a:lumMod val="60000"/>
                    <a:lumOff val="40000"/>
                  </a:schemeClr>
                </a:solidFill>
              </a:rPr>
              <a:t>By : Jaimin Koladiya</a:t>
            </a:r>
            <a:endParaRPr lang="en-IN" sz="2800" b="1" dirty="0">
              <a:solidFill>
                <a:schemeClr val="accent2">
                  <a:lumMod val="60000"/>
                  <a:lumOff val="40000"/>
                </a:schemeClr>
              </a:solidFill>
            </a:endParaRPr>
          </a:p>
        </p:txBody>
      </p:sp>
      <p:pic>
        <p:nvPicPr>
          <p:cNvPr id="4" name="object 4">
            <a:extLst>
              <a:ext uri="{FF2B5EF4-FFF2-40B4-BE49-F238E27FC236}">
                <a16:creationId xmlns:a16="http://schemas.microsoft.com/office/drawing/2014/main" id="{29DC9DCB-070D-169D-5DCE-B95F237751F8}"/>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0" y="233157"/>
            <a:ext cx="2361799" cy="8448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0034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8" y="644362"/>
            <a:ext cx="5889464" cy="1191031"/>
          </a:xfrm>
        </p:spPr>
        <p:txBody>
          <a:bodyPr>
            <a:normAutofit/>
          </a:bodyPr>
          <a:lstStyle/>
          <a:p>
            <a:pPr algn="ctr"/>
            <a:r>
              <a:rPr lang="en-US" sz="4000" dirty="0"/>
              <a:t>Data transformation</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AB6D6DF6-3CFE-2C14-8676-41051F796DE6}"/>
              </a:ext>
            </a:extLst>
          </p:cNvPr>
          <p:cNvPicPr>
            <a:picLocks noChangeAspect="1"/>
          </p:cNvPicPr>
          <p:nvPr/>
        </p:nvPicPr>
        <p:blipFill>
          <a:blip r:embed="rId4"/>
          <a:stretch>
            <a:fillRect/>
          </a:stretch>
        </p:blipFill>
        <p:spPr>
          <a:xfrm>
            <a:off x="953514" y="2071343"/>
            <a:ext cx="10284972" cy="2519908"/>
          </a:xfrm>
          <a:prstGeom prst="rect">
            <a:avLst/>
          </a:prstGeom>
        </p:spPr>
      </p:pic>
    </p:spTree>
    <p:extLst>
      <p:ext uri="{BB962C8B-B14F-4D97-AF65-F5344CB8AC3E}">
        <p14:creationId xmlns:p14="http://schemas.microsoft.com/office/powerpoint/2010/main" val="156324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8" y="644362"/>
            <a:ext cx="5889464" cy="1191031"/>
          </a:xfrm>
        </p:spPr>
        <p:txBody>
          <a:bodyPr>
            <a:normAutofit/>
          </a:bodyPr>
          <a:lstStyle/>
          <a:p>
            <a:pPr algn="ctr"/>
            <a:r>
              <a:rPr lang="en-US" sz="4000" dirty="0">
                <a:latin typeface="Algerian" panose="04020705040A02060702" pitchFamily="82" charset="0"/>
              </a:rPr>
              <a:t>Data loading</a:t>
            </a:r>
            <a:endParaRPr lang="en-IN" sz="4000" dirty="0">
              <a:latin typeface="Algerian" panose="04020705040A02060702" pitchFamily="82" charset="0"/>
            </a:endParaRPr>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3C80A1E-179E-7DF1-F87C-6A898C78E600}"/>
              </a:ext>
            </a:extLst>
          </p:cNvPr>
          <p:cNvPicPr>
            <a:picLocks noChangeAspect="1"/>
          </p:cNvPicPr>
          <p:nvPr/>
        </p:nvPicPr>
        <p:blipFill>
          <a:blip r:embed="rId4"/>
          <a:stretch>
            <a:fillRect/>
          </a:stretch>
        </p:blipFill>
        <p:spPr>
          <a:xfrm>
            <a:off x="1222359" y="1835393"/>
            <a:ext cx="9747282" cy="4227737"/>
          </a:xfrm>
          <a:prstGeom prst="rect">
            <a:avLst/>
          </a:prstGeom>
        </p:spPr>
      </p:pic>
    </p:spTree>
    <p:extLst>
      <p:ext uri="{BB962C8B-B14F-4D97-AF65-F5344CB8AC3E}">
        <p14:creationId xmlns:p14="http://schemas.microsoft.com/office/powerpoint/2010/main" val="104151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6" y="644362"/>
            <a:ext cx="5889464" cy="1191031"/>
          </a:xfrm>
        </p:spPr>
        <p:txBody>
          <a:bodyPr>
            <a:normAutofit/>
          </a:bodyPr>
          <a:lstStyle/>
          <a:p>
            <a:pPr algn="ctr"/>
            <a:r>
              <a:rPr lang="en-US" sz="4000" dirty="0">
                <a:latin typeface="Algerian" panose="04020705040A02060702" pitchFamily="82" charset="0"/>
              </a:rPr>
              <a:t>Data analysis</a:t>
            </a:r>
            <a:endParaRPr lang="en-IN" sz="4000" dirty="0">
              <a:latin typeface="Algerian" panose="04020705040A02060702" pitchFamily="82" charset="0"/>
            </a:endParaRPr>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1026" name="Picture 2">
            <a:extLst>
              <a:ext uri="{FF2B5EF4-FFF2-40B4-BE49-F238E27FC236}">
                <a16:creationId xmlns:a16="http://schemas.microsoft.com/office/drawing/2014/main" id="{A462AD94-7F22-9A5F-5D8B-5E95A8E8D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2171" y="1835393"/>
            <a:ext cx="5070671" cy="46424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D771D5-0ED4-AF90-7A34-3A6F20D72448}"/>
              </a:ext>
            </a:extLst>
          </p:cNvPr>
          <p:cNvSpPr txBox="1"/>
          <p:nvPr/>
        </p:nvSpPr>
        <p:spPr>
          <a:xfrm>
            <a:off x="802702" y="2828835"/>
            <a:ext cx="4697129" cy="1200329"/>
          </a:xfrm>
          <a:prstGeom prst="rect">
            <a:avLst/>
          </a:prstGeom>
          <a:noFill/>
        </p:spPr>
        <p:txBody>
          <a:bodyPr wrap="square" rtlCol="0">
            <a:spAutoFit/>
          </a:bodyPr>
          <a:lstStyle/>
          <a:p>
            <a:pPr algn="just"/>
            <a:r>
              <a:rPr lang="en-IN" sz="2400" dirty="0"/>
              <a:t>The Heatmap indicates that there isn't exists any linear relationship between two numerical attributes.</a:t>
            </a:r>
          </a:p>
        </p:txBody>
      </p:sp>
    </p:spTree>
    <p:extLst>
      <p:ext uri="{BB962C8B-B14F-4D97-AF65-F5344CB8AC3E}">
        <p14:creationId xmlns:p14="http://schemas.microsoft.com/office/powerpoint/2010/main" val="384875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079921" y="231223"/>
            <a:ext cx="5889464" cy="1191031"/>
          </a:xfrm>
        </p:spPr>
        <p:txBody>
          <a:bodyPr>
            <a:normAutofit/>
          </a:bodyPr>
          <a:lstStyle/>
          <a:p>
            <a:pPr algn="ctr"/>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3074" name="Picture 2">
            <a:extLst>
              <a:ext uri="{FF2B5EF4-FFF2-40B4-BE49-F238E27FC236}">
                <a16:creationId xmlns:a16="http://schemas.microsoft.com/office/drawing/2014/main" id="{B0570A8A-95FE-A19E-DF09-D9A45EE5A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54" y="1583007"/>
            <a:ext cx="10713089" cy="34705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8CA7C3-1CF1-3C40-4F35-314559ABC4BB}"/>
              </a:ext>
            </a:extLst>
          </p:cNvPr>
          <p:cNvSpPr txBox="1"/>
          <p:nvPr/>
        </p:nvSpPr>
        <p:spPr>
          <a:xfrm>
            <a:off x="614409" y="5214355"/>
            <a:ext cx="10963178" cy="830997"/>
          </a:xfrm>
          <a:prstGeom prst="rect">
            <a:avLst/>
          </a:prstGeom>
          <a:noFill/>
        </p:spPr>
        <p:txBody>
          <a:bodyPr wrap="square" rtlCol="0">
            <a:spAutoFit/>
          </a:bodyPr>
          <a:lstStyle/>
          <a:p>
            <a:r>
              <a:rPr lang="en-IN" sz="2400" dirty="0"/>
              <a:t>- The graphs shows that there are less restaurants where average cost per person is high.</a:t>
            </a:r>
          </a:p>
          <a:p>
            <a:r>
              <a:rPr lang="en-IN" sz="2400" dirty="0"/>
              <a:t>- More than 90% restaurants have low or medium average cost per person</a:t>
            </a:r>
          </a:p>
        </p:txBody>
      </p:sp>
    </p:spTree>
    <p:extLst>
      <p:ext uri="{BB962C8B-B14F-4D97-AF65-F5344CB8AC3E}">
        <p14:creationId xmlns:p14="http://schemas.microsoft.com/office/powerpoint/2010/main" val="128494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8" y="644362"/>
            <a:ext cx="5889464" cy="1191031"/>
          </a:xfrm>
        </p:spPr>
        <p:txBody>
          <a:bodyPr>
            <a:normAutofit/>
          </a:bodyPr>
          <a:lstStyle/>
          <a:p>
            <a:pPr algn="ctr"/>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4098" name="Picture 2">
            <a:extLst>
              <a:ext uri="{FF2B5EF4-FFF2-40B4-BE49-F238E27FC236}">
                <a16:creationId xmlns:a16="http://schemas.microsoft.com/office/drawing/2014/main" id="{8274BB4F-D36E-8EF5-A596-FD9B5EC78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66399"/>
            <a:ext cx="5498022" cy="40745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BBDE6D-43C8-CAEE-F350-899822B99AD9}"/>
              </a:ext>
            </a:extLst>
          </p:cNvPr>
          <p:cNvSpPr txBox="1"/>
          <p:nvPr/>
        </p:nvSpPr>
        <p:spPr>
          <a:xfrm>
            <a:off x="822560" y="2807544"/>
            <a:ext cx="4657416" cy="2308324"/>
          </a:xfrm>
          <a:prstGeom prst="rect">
            <a:avLst/>
          </a:prstGeom>
          <a:noFill/>
        </p:spPr>
        <p:txBody>
          <a:bodyPr wrap="square" rtlCol="0">
            <a:spAutoFit/>
          </a:bodyPr>
          <a:lstStyle/>
          <a:p>
            <a:pPr algn="just"/>
            <a:r>
              <a:rPr lang="en-IN" sz="2400" dirty="0"/>
              <a:t>The bar graph indicates that more than 60 restaurants offers only one or two cuisine or dishes.</a:t>
            </a:r>
          </a:p>
          <a:p>
            <a:pPr marL="342900" indent="-342900" algn="just">
              <a:buFontTx/>
              <a:buChar char="-"/>
            </a:pPr>
            <a:endParaRPr lang="en-IN" sz="2400" dirty="0"/>
          </a:p>
          <a:p>
            <a:pPr algn="just"/>
            <a:r>
              <a:rPr lang="en-IN" sz="2400" dirty="0"/>
              <a:t>There is only 3 restaurant which offers more than 7 cuisine or dishes.</a:t>
            </a:r>
          </a:p>
        </p:txBody>
      </p:sp>
    </p:spTree>
    <p:extLst>
      <p:ext uri="{BB962C8B-B14F-4D97-AF65-F5344CB8AC3E}">
        <p14:creationId xmlns:p14="http://schemas.microsoft.com/office/powerpoint/2010/main" val="229766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8" y="644362"/>
            <a:ext cx="5889464" cy="1191031"/>
          </a:xfrm>
        </p:spPr>
        <p:txBody>
          <a:bodyPr>
            <a:normAutofit/>
          </a:bodyPr>
          <a:lstStyle/>
          <a:p>
            <a:pPr algn="ctr"/>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E7BBDE6D-43C8-CAEE-F350-899822B99AD9}"/>
              </a:ext>
            </a:extLst>
          </p:cNvPr>
          <p:cNvSpPr txBox="1"/>
          <p:nvPr/>
        </p:nvSpPr>
        <p:spPr>
          <a:xfrm>
            <a:off x="822560" y="2605413"/>
            <a:ext cx="4657416" cy="3046988"/>
          </a:xfrm>
          <a:prstGeom prst="rect">
            <a:avLst/>
          </a:prstGeom>
          <a:noFill/>
        </p:spPr>
        <p:txBody>
          <a:bodyPr wrap="square" rtlCol="0">
            <a:spAutoFit/>
          </a:bodyPr>
          <a:lstStyle/>
          <a:p>
            <a:pPr algn="just"/>
            <a:r>
              <a:rPr lang="en-IN" sz="2400" dirty="0"/>
              <a:t>From the graph we can say that most restaurants are located in Koramangala.</a:t>
            </a:r>
          </a:p>
          <a:p>
            <a:pPr algn="just"/>
            <a:endParaRPr lang="en-IN" sz="2400" dirty="0"/>
          </a:p>
          <a:p>
            <a:pPr algn="just"/>
            <a:r>
              <a:rPr lang="en-IN" sz="2400" dirty="0"/>
              <a:t>There is only one restaurant in Jayanagar so that we must have to collaborate with more restaurants in Jayanagar.</a:t>
            </a:r>
          </a:p>
        </p:txBody>
      </p:sp>
      <p:pic>
        <p:nvPicPr>
          <p:cNvPr id="6148" name="Picture 4">
            <a:extLst>
              <a:ext uri="{FF2B5EF4-FFF2-40B4-BE49-F238E27FC236}">
                <a16:creationId xmlns:a16="http://schemas.microsoft.com/office/drawing/2014/main" id="{FFDC4530-A671-B07F-746D-7951409129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80518"/>
            <a:ext cx="5406654" cy="402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25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8" y="644362"/>
            <a:ext cx="5889464" cy="1191031"/>
          </a:xfrm>
        </p:spPr>
        <p:txBody>
          <a:bodyPr>
            <a:normAutofit/>
          </a:bodyPr>
          <a:lstStyle/>
          <a:p>
            <a:pPr algn="ctr"/>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E7BBDE6D-43C8-CAEE-F350-899822B99AD9}"/>
              </a:ext>
            </a:extLst>
          </p:cNvPr>
          <p:cNvSpPr txBox="1"/>
          <p:nvPr/>
        </p:nvSpPr>
        <p:spPr>
          <a:xfrm>
            <a:off x="822560" y="2461035"/>
            <a:ext cx="4657416" cy="3416320"/>
          </a:xfrm>
          <a:prstGeom prst="rect">
            <a:avLst/>
          </a:prstGeom>
          <a:noFill/>
        </p:spPr>
        <p:txBody>
          <a:bodyPr wrap="square" rtlCol="0">
            <a:spAutoFit/>
          </a:bodyPr>
          <a:lstStyle/>
          <a:p>
            <a:pPr algn="just"/>
            <a:r>
              <a:rPr lang="en-IN" sz="2400" dirty="0"/>
              <a:t>Using the graph we can say that person must have minimum 150 Rupees to buy from swiggy in these areas.</a:t>
            </a:r>
          </a:p>
          <a:p>
            <a:pPr marL="342900" indent="-342900" algn="just">
              <a:buFontTx/>
              <a:buChar char="-"/>
            </a:pPr>
            <a:endParaRPr lang="en-IN" sz="2400" dirty="0"/>
          </a:p>
          <a:p>
            <a:pPr algn="just"/>
            <a:r>
              <a:rPr lang="en-IN" sz="2400" dirty="0"/>
              <a:t>The highest average cost per person in HSR area so that we can say that Per Capita Income is more for that area</a:t>
            </a:r>
          </a:p>
        </p:txBody>
      </p:sp>
      <p:pic>
        <p:nvPicPr>
          <p:cNvPr id="7170" name="Picture 2">
            <a:extLst>
              <a:ext uri="{FF2B5EF4-FFF2-40B4-BE49-F238E27FC236}">
                <a16:creationId xmlns:a16="http://schemas.microsoft.com/office/drawing/2014/main" id="{493D072A-0A58-A553-ABF6-6CA05AB107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2080518"/>
            <a:ext cx="5511451" cy="4031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72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079921" y="231223"/>
            <a:ext cx="5889464" cy="1191031"/>
          </a:xfrm>
        </p:spPr>
        <p:txBody>
          <a:bodyPr>
            <a:normAutofit/>
          </a:bodyPr>
          <a:lstStyle/>
          <a:p>
            <a:pPr algn="ctr"/>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038CA7C3-1CF1-3C40-4F35-314559ABC4BB}"/>
              </a:ext>
            </a:extLst>
          </p:cNvPr>
          <p:cNvSpPr txBox="1"/>
          <p:nvPr/>
        </p:nvSpPr>
        <p:spPr>
          <a:xfrm>
            <a:off x="1575329" y="5327330"/>
            <a:ext cx="10185136" cy="830997"/>
          </a:xfrm>
          <a:prstGeom prst="rect">
            <a:avLst/>
          </a:prstGeom>
          <a:noFill/>
        </p:spPr>
        <p:txBody>
          <a:bodyPr wrap="square" rtlCol="0">
            <a:spAutoFit/>
          </a:bodyPr>
          <a:lstStyle/>
          <a:p>
            <a:r>
              <a:rPr lang="en-IN" sz="2400" dirty="0"/>
              <a:t>- The graph indicates that 30 restaurants have obtained rating of 4.1.</a:t>
            </a:r>
          </a:p>
          <a:p>
            <a:r>
              <a:rPr lang="en-IN" sz="2400" dirty="0"/>
              <a:t>- Mandya Gowdru Donne Biryani shop has nothing obtained any rating yet.</a:t>
            </a:r>
          </a:p>
        </p:txBody>
      </p:sp>
      <p:pic>
        <p:nvPicPr>
          <p:cNvPr id="5122" name="Picture 2">
            <a:extLst>
              <a:ext uri="{FF2B5EF4-FFF2-40B4-BE49-F238E27FC236}">
                <a16:creationId xmlns:a16="http://schemas.microsoft.com/office/drawing/2014/main" id="{AB4408B9-3DE5-DE30-2381-B53015642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30" y="1551676"/>
            <a:ext cx="11328935" cy="330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98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079921" y="231223"/>
            <a:ext cx="5889464" cy="1191031"/>
          </a:xfrm>
        </p:spPr>
        <p:txBody>
          <a:bodyPr>
            <a:normAutofit/>
          </a:bodyPr>
          <a:lstStyle/>
          <a:p>
            <a:pPr algn="ctr"/>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038CA7C3-1CF1-3C40-4F35-314559ABC4BB}"/>
              </a:ext>
            </a:extLst>
          </p:cNvPr>
          <p:cNvSpPr txBox="1"/>
          <p:nvPr/>
        </p:nvSpPr>
        <p:spPr>
          <a:xfrm>
            <a:off x="885729" y="5300344"/>
            <a:ext cx="10674214" cy="1200329"/>
          </a:xfrm>
          <a:prstGeom prst="rect">
            <a:avLst/>
          </a:prstGeom>
          <a:noFill/>
        </p:spPr>
        <p:txBody>
          <a:bodyPr wrap="square" rtlCol="0">
            <a:spAutoFit/>
          </a:bodyPr>
          <a:lstStyle/>
          <a:p>
            <a:pPr algn="just"/>
            <a:r>
              <a:rPr lang="en-IN" sz="2400" dirty="0"/>
              <a:t>- The graph explains that more restaurants are in 'BTM' and 'Koramangala' Street.</a:t>
            </a:r>
          </a:p>
          <a:p>
            <a:pPr algn="just"/>
            <a:r>
              <a:rPr lang="en-IN" sz="2400" dirty="0"/>
              <a:t>- We have to increment restaurants in '1st Cross Road' so that delivery can be fast in that street and we can improve user experience</a:t>
            </a:r>
          </a:p>
        </p:txBody>
      </p:sp>
      <p:pic>
        <p:nvPicPr>
          <p:cNvPr id="12290" name="Picture 2">
            <a:extLst>
              <a:ext uri="{FF2B5EF4-FFF2-40B4-BE49-F238E27FC236}">
                <a16:creationId xmlns:a16="http://schemas.microsoft.com/office/drawing/2014/main" id="{F968FA3C-8F8F-D223-4725-87C879BE11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873" y="1327891"/>
            <a:ext cx="9488253" cy="364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1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079921" y="231223"/>
            <a:ext cx="5889464" cy="1191031"/>
          </a:xfrm>
        </p:spPr>
        <p:txBody>
          <a:bodyPr>
            <a:normAutofit/>
          </a:bodyPr>
          <a:lstStyle/>
          <a:p>
            <a:pPr algn="ctr"/>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8196" name="Picture 4">
            <a:extLst>
              <a:ext uri="{FF2B5EF4-FFF2-40B4-BE49-F238E27FC236}">
                <a16:creationId xmlns:a16="http://schemas.microsoft.com/office/drawing/2014/main" id="{6E6C259D-0E9E-D7C4-2169-175FA1B00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95" y="1422254"/>
            <a:ext cx="11325726" cy="514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26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47FB-A1AE-EC2A-B400-FE45805DA58F}"/>
              </a:ext>
            </a:extLst>
          </p:cNvPr>
          <p:cNvSpPr>
            <a:spLocks noGrp="1"/>
          </p:cNvSpPr>
          <p:nvPr>
            <p:ph type="ctrTitle"/>
          </p:nvPr>
        </p:nvSpPr>
        <p:spPr>
          <a:xfrm>
            <a:off x="3833071" y="655593"/>
            <a:ext cx="4525857" cy="1183684"/>
          </a:xfrm>
        </p:spPr>
        <p:txBody>
          <a:bodyPr>
            <a:noAutofit/>
          </a:bodyPr>
          <a:lstStyle/>
          <a:p>
            <a:pPr algn="ctr"/>
            <a:r>
              <a:rPr lang="en-US" sz="4000" b="1" dirty="0">
                <a:latin typeface="Algerian" panose="04020705040A02060702" pitchFamily="82" charset="0"/>
              </a:rPr>
              <a:t>content</a:t>
            </a:r>
            <a:endParaRPr lang="en-IN" sz="4000" b="1" dirty="0">
              <a:latin typeface="Algerian" panose="04020705040A02060702" pitchFamily="82" charset="0"/>
            </a:endParaRPr>
          </a:p>
        </p:txBody>
      </p:sp>
      <p:sp>
        <p:nvSpPr>
          <p:cNvPr id="3" name="Subtitle 2">
            <a:extLst>
              <a:ext uri="{FF2B5EF4-FFF2-40B4-BE49-F238E27FC236}">
                <a16:creationId xmlns:a16="http://schemas.microsoft.com/office/drawing/2014/main" id="{72D2F591-407B-431C-96E0-A30CB265DC95}"/>
              </a:ext>
            </a:extLst>
          </p:cNvPr>
          <p:cNvSpPr>
            <a:spLocks noGrp="1"/>
          </p:cNvSpPr>
          <p:nvPr>
            <p:ph type="subTitle" idx="1"/>
          </p:nvPr>
        </p:nvSpPr>
        <p:spPr>
          <a:xfrm>
            <a:off x="2212367" y="2034284"/>
            <a:ext cx="7767263" cy="4048017"/>
          </a:xfrm>
        </p:spPr>
        <p:txBody>
          <a:bodyPr>
            <a:noAutofit/>
          </a:bodyPr>
          <a:lstStyle/>
          <a:p>
            <a:pPr marL="342900" indent="-342900">
              <a:buFont typeface="Wingdings" panose="05000000000000000000" pitchFamily="2" charset="2"/>
              <a:buChar char="q"/>
            </a:pPr>
            <a:r>
              <a:rPr lang="en-US" sz="2400" b="1" dirty="0">
                <a:solidFill>
                  <a:schemeClr val="tx2">
                    <a:lumMod val="60000"/>
                    <a:lumOff val="40000"/>
                  </a:schemeClr>
                </a:solidFill>
              </a:rPr>
              <a:t> </a:t>
            </a:r>
            <a:r>
              <a:rPr lang="en-US" sz="2400" b="1" dirty="0">
                <a:solidFill>
                  <a:schemeClr val="tx2">
                    <a:lumMod val="60000"/>
                    <a:lumOff val="40000"/>
                  </a:schemeClr>
                </a:solidFill>
                <a:hlinkClick r:id="rId2" action="ppaction://hlinksldjump">
                  <a:extLst>
                    <a:ext uri="{A12FA001-AC4F-418D-AE19-62706E023703}">
                      <ahyp:hlinkClr xmlns:ahyp="http://schemas.microsoft.com/office/drawing/2018/hyperlinkcolor" val="tx"/>
                    </a:ext>
                  </a:extLst>
                </a:hlinkClick>
              </a:rPr>
              <a:t>Introduction</a:t>
            </a:r>
            <a:endParaRPr lang="en-US" sz="2400" b="1" dirty="0">
              <a:solidFill>
                <a:schemeClr val="tx2">
                  <a:lumMod val="60000"/>
                  <a:lumOff val="40000"/>
                </a:schemeClr>
              </a:solidFill>
            </a:endParaRPr>
          </a:p>
          <a:p>
            <a:pPr marL="342900" indent="-342900">
              <a:buFont typeface="Wingdings" panose="05000000000000000000" pitchFamily="2" charset="2"/>
              <a:buChar char="q"/>
            </a:pPr>
            <a:r>
              <a:rPr lang="en-US" sz="2400" b="1" dirty="0">
                <a:solidFill>
                  <a:schemeClr val="tx2">
                    <a:lumMod val="60000"/>
                    <a:lumOff val="40000"/>
                  </a:schemeClr>
                </a:solidFill>
              </a:rPr>
              <a:t> </a:t>
            </a:r>
            <a:r>
              <a:rPr lang="en-US" sz="2400" b="1" dirty="0">
                <a:solidFill>
                  <a:schemeClr val="tx2">
                    <a:lumMod val="60000"/>
                    <a:lumOff val="40000"/>
                  </a:schemeClr>
                </a:solidFill>
                <a:hlinkClick r:id="rId3" action="ppaction://hlinksldjump">
                  <a:extLst>
                    <a:ext uri="{A12FA001-AC4F-418D-AE19-62706E023703}">
                      <ahyp:hlinkClr xmlns:ahyp="http://schemas.microsoft.com/office/drawing/2018/hyperlinkcolor" val="tx"/>
                    </a:ext>
                  </a:extLst>
                </a:hlinkClick>
              </a:rPr>
              <a:t>Objective</a:t>
            </a:r>
            <a:endParaRPr lang="en-US" sz="2400" b="1" dirty="0">
              <a:solidFill>
                <a:schemeClr val="tx2">
                  <a:lumMod val="60000"/>
                  <a:lumOff val="40000"/>
                </a:schemeClr>
              </a:solidFill>
            </a:endParaRPr>
          </a:p>
          <a:p>
            <a:pPr marL="342900" indent="-342900">
              <a:buFont typeface="Wingdings" panose="05000000000000000000" pitchFamily="2" charset="2"/>
              <a:buChar char="q"/>
            </a:pPr>
            <a:r>
              <a:rPr lang="en-US" sz="2400" b="1" dirty="0">
                <a:solidFill>
                  <a:schemeClr val="tx2">
                    <a:lumMod val="60000"/>
                    <a:lumOff val="40000"/>
                  </a:schemeClr>
                </a:solidFill>
              </a:rPr>
              <a:t> </a:t>
            </a:r>
            <a:r>
              <a:rPr lang="en-US" sz="2400" b="1" dirty="0">
                <a:solidFill>
                  <a:schemeClr val="tx2">
                    <a:lumMod val="60000"/>
                    <a:lumOff val="40000"/>
                  </a:schemeClr>
                </a:solidFill>
                <a:hlinkClick r:id="rId4" action="ppaction://hlinksldjump">
                  <a:extLst>
                    <a:ext uri="{A12FA001-AC4F-418D-AE19-62706E023703}">
                      <ahyp:hlinkClr xmlns:ahyp="http://schemas.microsoft.com/office/drawing/2018/hyperlinkcolor" val="tx"/>
                    </a:ext>
                  </a:extLst>
                </a:hlinkClick>
              </a:rPr>
              <a:t>Problem statement</a:t>
            </a:r>
            <a:endParaRPr lang="en-US" sz="2400" b="1" dirty="0">
              <a:solidFill>
                <a:schemeClr val="tx2">
                  <a:lumMod val="60000"/>
                  <a:lumOff val="40000"/>
                </a:schemeClr>
              </a:solidFill>
            </a:endParaRPr>
          </a:p>
          <a:p>
            <a:pPr marL="342900" indent="-342900">
              <a:buFont typeface="Wingdings" panose="05000000000000000000" pitchFamily="2" charset="2"/>
              <a:buChar char="q"/>
            </a:pPr>
            <a:r>
              <a:rPr lang="en-US" sz="2400" b="1" dirty="0">
                <a:solidFill>
                  <a:schemeClr val="tx2">
                    <a:lumMod val="60000"/>
                    <a:lumOff val="40000"/>
                  </a:schemeClr>
                </a:solidFill>
              </a:rPr>
              <a:t> </a:t>
            </a:r>
            <a:r>
              <a:rPr lang="en-US" sz="2400" b="1" dirty="0">
                <a:solidFill>
                  <a:schemeClr val="tx2">
                    <a:lumMod val="60000"/>
                    <a:lumOff val="40000"/>
                  </a:schemeClr>
                </a:solidFill>
                <a:hlinkClick r:id="rId5" action="ppaction://hlinksldjump">
                  <a:extLst>
                    <a:ext uri="{A12FA001-AC4F-418D-AE19-62706E023703}">
                      <ahyp:hlinkClr xmlns:ahyp="http://schemas.microsoft.com/office/drawing/2018/hyperlinkcolor" val="tx"/>
                    </a:ext>
                  </a:extLst>
                </a:hlinkClick>
              </a:rPr>
              <a:t>Data transformation</a:t>
            </a:r>
            <a:endParaRPr lang="en-US" sz="2400" b="1" dirty="0">
              <a:solidFill>
                <a:schemeClr val="tx2">
                  <a:lumMod val="60000"/>
                  <a:lumOff val="40000"/>
                </a:schemeClr>
              </a:solidFill>
            </a:endParaRPr>
          </a:p>
          <a:p>
            <a:pPr marL="342900" indent="-342900">
              <a:buFont typeface="Wingdings" panose="05000000000000000000" pitchFamily="2" charset="2"/>
              <a:buChar char="q"/>
            </a:pPr>
            <a:r>
              <a:rPr lang="en-US" sz="2400" b="1" dirty="0">
                <a:solidFill>
                  <a:schemeClr val="tx2">
                    <a:lumMod val="60000"/>
                    <a:lumOff val="40000"/>
                  </a:schemeClr>
                </a:solidFill>
              </a:rPr>
              <a:t> </a:t>
            </a:r>
            <a:r>
              <a:rPr lang="en-US" sz="2400" b="1" dirty="0">
                <a:solidFill>
                  <a:schemeClr val="tx2">
                    <a:lumMod val="60000"/>
                    <a:lumOff val="40000"/>
                  </a:schemeClr>
                </a:solidFill>
                <a:hlinkClick r:id="rId6" action="ppaction://hlinksldjump">
                  <a:extLst>
                    <a:ext uri="{A12FA001-AC4F-418D-AE19-62706E023703}">
                      <ahyp:hlinkClr xmlns:ahyp="http://schemas.microsoft.com/office/drawing/2018/hyperlinkcolor" val="tx"/>
                    </a:ext>
                  </a:extLst>
                </a:hlinkClick>
              </a:rPr>
              <a:t>Data loading</a:t>
            </a:r>
            <a:endParaRPr lang="en-US" sz="2400" b="1" dirty="0">
              <a:solidFill>
                <a:schemeClr val="tx2">
                  <a:lumMod val="60000"/>
                  <a:lumOff val="40000"/>
                </a:schemeClr>
              </a:solidFill>
            </a:endParaRPr>
          </a:p>
          <a:p>
            <a:pPr marL="342900" indent="-342900">
              <a:buFont typeface="Wingdings" panose="05000000000000000000" pitchFamily="2" charset="2"/>
              <a:buChar char="q"/>
            </a:pPr>
            <a:r>
              <a:rPr lang="en-US" sz="2400" b="1" dirty="0">
                <a:solidFill>
                  <a:schemeClr val="tx2">
                    <a:lumMod val="60000"/>
                    <a:lumOff val="40000"/>
                  </a:schemeClr>
                </a:solidFill>
              </a:rPr>
              <a:t> </a:t>
            </a:r>
            <a:r>
              <a:rPr lang="en-US" sz="2400" b="1" dirty="0">
                <a:solidFill>
                  <a:schemeClr val="tx2">
                    <a:lumMod val="60000"/>
                    <a:lumOff val="40000"/>
                  </a:schemeClr>
                </a:solidFill>
                <a:hlinkClick r:id="rId7" action="ppaction://hlinksldjump">
                  <a:extLst>
                    <a:ext uri="{A12FA001-AC4F-418D-AE19-62706E023703}">
                      <ahyp:hlinkClr xmlns:ahyp="http://schemas.microsoft.com/office/drawing/2018/hyperlinkcolor" val="tx"/>
                    </a:ext>
                  </a:extLst>
                </a:hlinkClick>
              </a:rPr>
              <a:t>Data analysis</a:t>
            </a:r>
            <a:endParaRPr lang="en-US" sz="2400" b="1" dirty="0">
              <a:solidFill>
                <a:schemeClr val="tx2">
                  <a:lumMod val="60000"/>
                  <a:lumOff val="40000"/>
                </a:schemeClr>
              </a:solidFill>
            </a:endParaRPr>
          </a:p>
          <a:p>
            <a:pPr marL="342900" indent="-342900">
              <a:buFont typeface="Wingdings" panose="05000000000000000000" pitchFamily="2" charset="2"/>
              <a:buChar char="q"/>
            </a:pPr>
            <a:r>
              <a:rPr lang="en-US" sz="2400" b="1" dirty="0">
                <a:solidFill>
                  <a:schemeClr val="tx2">
                    <a:lumMod val="60000"/>
                    <a:lumOff val="40000"/>
                  </a:schemeClr>
                </a:solidFill>
              </a:rPr>
              <a:t> </a:t>
            </a:r>
            <a:r>
              <a:rPr lang="en-US" sz="2400" b="1" dirty="0">
                <a:solidFill>
                  <a:schemeClr val="tx2">
                    <a:lumMod val="60000"/>
                    <a:lumOff val="40000"/>
                  </a:schemeClr>
                </a:solidFill>
                <a:hlinkClick r:id="rId8" action="ppaction://hlinksldjump">
                  <a:extLst>
                    <a:ext uri="{A12FA001-AC4F-418D-AE19-62706E023703}">
                      <ahyp:hlinkClr xmlns:ahyp="http://schemas.microsoft.com/office/drawing/2018/hyperlinkcolor" val="tx"/>
                    </a:ext>
                  </a:extLst>
                </a:hlinkClick>
              </a:rPr>
              <a:t>conclusion</a:t>
            </a:r>
            <a:endParaRPr lang="en-IN" sz="2400" b="1" dirty="0">
              <a:solidFill>
                <a:schemeClr val="tx2">
                  <a:lumMod val="60000"/>
                  <a:lumOff val="40000"/>
                </a:schemeClr>
              </a:solidFill>
            </a:endParaRPr>
          </a:p>
        </p:txBody>
      </p:sp>
      <p:pic>
        <p:nvPicPr>
          <p:cNvPr id="4" name="object 4">
            <a:extLst>
              <a:ext uri="{FF2B5EF4-FFF2-40B4-BE49-F238E27FC236}">
                <a16:creationId xmlns:a16="http://schemas.microsoft.com/office/drawing/2014/main" id="{29DC9DCB-070D-169D-5DCE-B95F237751F8}"/>
              </a:ext>
            </a:extLst>
          </p:cNvPr>
          <p:cNvPicPr/>
          <p:nvPr/>
        </p:nvPicPr>
        <p:blipFill>
          <a:blip r:embed="rId9" cstate="print">
            <a:extLst>
              <a:ext uri="{BEBA8EAE-BF5A-486C-A8C5-ECC9F3942E4B}">
                <a14:imgProps xmlns:a14="http://schemas.microsoft.com/office/drawing/2010/main">
                  <a14:imgLayer r:embed="rId10">
                    <a14:imgEffect>
                      <a14:artisticMosiaicBubbles/>
                    </a14:imgEffect>
                  </a14:imgLayer>
                </a14:imgProps>
              </a:ext>
            </a:extLst>
          </a:blip>
          <a:stretch>
            <a:fillRect/>
          </a:stretch>
        </p:blipFill>
        <p:spPr>
          <a:xfrm>
            <a:off x="9495120" y="233157"/>
            <a:ext cx="2361799" cy="8448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38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8" y="866491"/>
            <a:ext cx="5889464" cy="1191031"/>
          </a:xfrm>
        </p:spPr>
        <p:txBody>
          <a:bodyPr>
            <a:normAutofit/>
          </a:bodyPr>
          <a:lstStyle/>
          <a:p>
            <a:pPr algn="just"/>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10527279-5FF0-31DB-7094-FCED197989DB}"/>
              </a:ext>
            </a:extLst>
          </p:cNvPr>
          <p:cNvSpPr txBox="1"/>
          <p:nvPr/>
        </p:nvSpPr>
        <p:spPr>
          <a:xfrm>
            <a:off x="1378017" y="2425566"/>
            <a:ext cx="9298004" cy="3416320"/>
          </a:xfrm>
          <a:prstGeom prst="rect">
            <a:avLst/>
          </a:prstGeom>
          <a:noFill/>
        </p:spPr>
        <p:txBody>
          <a:bodyPr wrap="square" rtlCol="0">
            <a:spAutoFit/>
          </a:bodyPr>
          <a:lstStyle/>
          <a:p>
            <a:pPr marL="342900" indent="-342900" algn="just">
              <a:buFontTx/>
              <a:buChar char="-"/>
            </a:pPr>
            <a:r>
              <a:rPr lang="en-IN" sz="2400" dirty="0"/>
              <a:t>We can say that there are less cuisines that available in most restaurants.</a:t>
            </a:r>
          </a:p>
          <a:p>
            <a:pPr algn="just"/>
            <a:endParaRPr lang="en-IN" sz="2400" dirty="0"/>
          </a:p>
          <a:p>
            <a:pPr marL="342900" indent="-342900" algn="just">
              <a:buFontTx/>
              <a:buChar char="-"/>
            </a:pPr>
            <a:r>
              <a:rPr lang="en-IN" sz="2400" dirty="0"/>
              <a:t>Chinese food available in the most restaurants with 17 restaurants.</a:t>
            </a:r>
          </a:p>
          <a:p>
            <a:pPr algn="just"/>
            <a:endParaRPr lang="en-IN" sz="2400" dirty="0"/>
          </a:p>
          <a:p>
            <a:pPr marL="342900" indent="-342900" algn="just">
              <a:buFontTx/>
              <a:buChar char="-"/>
            </a:pPr>
            <a:r>
              <a:rPr lang="en-IN" sz="2400" dirty="0"/>
              <a:t>There are 9 cuisines which is available in more than 5 restaurants.</a:t>
            </a:r>
          </a:p>
          <a:p>
            <a:pPr algn="just"/>
            <a:endParaRPr lang="en-IN" sz="2400" dirty="0"/>
          </a:p>
          <a:p>
            <a:pPr marL="342900" indent="-342900" algn="just">
              <a:buFontTx/>
              <a:buChar char="-"/>
            </a:pPr>
            <a:r>
              <a:rPr lang="en-IN" sz="2400" dirty="0"/>
              <a:t>More than 80 unique cuisines which is provided by 80 different restaurants.</a:t>
            </a:r>
          </a:p>
        </p:txBody>
      </p:sp>
    </p:spTree>
    <p:extLst>
      <p:ext uri="{BB962C8B-B14F-4D97-AF65-F5344CB8AC3E}">
        <p14:creationId xmlns:p14="http://schemas.microsoft.com/office/powerpoint/2010/main" val="3146684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079921" y="231223"/>
            <a:ext cx="5889464" cy="1191031"/>
          </a:xfrm>
        </p:spPr>
        <p:txBody>
          <a:bodyPr>
            <a:normAutofit/>
          </a:bodyPr>
          <a:lstStyle/>
          <a:p>
            <a:pPr algn="ctr"/>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038CA7C3-1CF1-3C40-4F35-314559ABC4BB}"/>
              </a:ext>
            </a:extLst>
          </p:cNvPr>
          <p:cNvSpPr txBox="1"/>
          <p:nvPr/>
        </p:nvSpPr>
        <p:spPr>
          <a:xfrm>
            <a:off x="998741" y="5146988"/>
            <a:ext cx="10588469" cy="1569660"/>
          </a:xfrm>
          <a:prstGeom prst="rect">
            <a:avLst/>
          </a:prstGeom>
          <a:noFill/>
        </p:spPr>
        <p:txBody>
          <a:bodyPr wrap="square" rtlCol="0">
            <a:spAutoFit/>
          </a:bodyPr>
          <a:lstStyle/>
          <a:p>
            <a:pPr algn="just"/>
            <a:r>
              <a:rPr lang="en-IN" sz="2400" dirty="0"/>
              <a:t>- From the graph we can say that there is no linear relationship between Average cost and Total Cuisine available in restaurant.</a:t>
            </a:r>
          </a:p>
          <a:p>
            <a:pPr algn="just"/>
            <a:r>
              <a:rPr lang="en-IN" sz="2400" dirty="0"/>
              <a:t>- The graph tells that if we increase cuisine of the Restaurants then average cost per person will be less or more.</a:t>
            </a:r>
          </a:p>
        </p:txBody>
      </p:sp>
      <p:pic>
        <p:nvPicPr>
          <p:cNvPr id="9220" name="Picture 4">
            <a:extLst>
              <a:ext uri="{FF2B5EF4-FFF2-40B4-BE49-F238E27FC236}">
                <a16:creationId xmlns:a16="http://schemas.microsoft.com/office/drawing/2014/main" id="{A8A6B5BE-1EAA-925A-6DDE-A61554A15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236" y="1436156"/>
            <a:ext cx="8857528" cy="345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73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079921" y="231223"/>
            <a:ext cx="5889464" cy="1191031"/>
          </a:xfrm>
        </p:spPr>
        <p:txBody>
          <a:bodyPr>
            <a:normAutofit/>
          </a:bodyPr>
          <a:lstStyle/>
          <a:p>
            <a:pPr algn="ctr"/>
            <a:r>
              <a:rPr lang="en-US" sz="4000" dirty="0"/>
              <a:t>Data analysis</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038CA7C3-1CF1-3C40-4F35-314559ABC4BB}"/>
              </a:ext>
            </a:extLst>
          </p:cNvPr>
          <p:cNvSpPr txBox="1"/>
          <p:nvPr/>
        </p:nvSpPr>
        <p:spPr>
          <a:xfrm>
            <a:off x="979490" y="4954482"/>
            <a:ext cx="10588469" cy="1569660"/>
          </a:xfrm>
          <a:prstGeom prst="rect">
            <a:avLst/>
          </a:prstGeom>
          <a:noFill/>
        </p:spPr>
        <p:txBody>
          <a:bodyPr wrap="square" rtlCol="0">
            <a:spAutoFit/>
          </a:bodyPr>
          <a:lstStyle/>
          <a:p>
            <a:pPr algn="just"/>
            <a:r>
              <a:rPr lang="en-IN" sz="2400" dirty="0"/>
              <a:t>- From the graph we can say that there is no linear relationship between Rating and Total Cuisine available in restaurant.</a:t>
            </a:r>
          </a:p>
          <a:p>
            <a:pPr algn="just"/>
            <a:r>
              <a:rPr lang="en-IN" sz="2400" dirty="0"/>
              <a:t>- The graph tells that if we increase cuisine of the Restaurants then Rating of that Restaurant will be good or bad.</a:t>
            </a:r>
          </a:p>
        </p:txBody>
      </p:sp>
      <p:pic>
        <p:nvPicPr>
          <p:cNvPr id="11266" name="Picture 2">
            <a:extLst>
              <a:ext uri="{FF2B5EF4-FFF2-40B4-BE49-F238E27FC236}">
                <a16:creationId xmlns:a16="http://schemas.microsoft.com/office/drawing/2014/main" id="{47DC808A-A793-F028-9215-0AD6CAF56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224" y="1231810"/>
            <a:ext cx="8573552" cy="339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895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082287" y="876116"/>
            <a:ext cx="5889464" cy="1191031"/>
          </a:xfrm>
        </p:spPr>
        <p:txBody>
          <a:bodyPr>
            <a:normAutofit/>
          </a:bodyPr>
          <a:lstStyle/>
          <a:p>
            <a:pPr algn="ctr"/>
            <a:r>
              <a:rPr lang="en-US" sz="4000" dirty="0">
                <a:latin typeface="Algerian" panose="04020705040A02060702" pitchFamily="82" charset="0"/>
              </a:rPr>
              <a:t>ConclusIOn</a:t>
            </a:r>
            <a:endParaRPr lang="en-IN" sz="4000" dirty="0">
              <a:latin typeface="Algerian" panose="04020705040A02060702" pitchFamily="82" charset="0"/>
            </a:endParaRPr>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10527279-5FF0-31DB-7094-FCED197989DB}"/>
              </a:ext>
            </a:extLst>
          </p:cNvPr>
          <p:cNvSpPr txBox="1"/>
          <p:nvPr/>
        </p:nvSpPr>
        <p:spPr>
          <a:xfrm>
            <a:off x="1368391" y="2541069"/>
            <a:ext cx="9298004" cy="3785652"/>
          </a:xfrm>
          <a:prstGeom prst="rect">
            <a:avLst/>
          </a:prstGeom>
          <a:noFill/>
        </p:spPr>
        <p:txBody>
          <a:bodyPr wrap="square" rtlCol="0">
            <a:spAutoFit/>
          </a:bodyPr>
          <a:lstStyle/>
          <a:p>
            <a:pPr marL="342900" indent="-342900" algn="just">
              <a:buFontTx/>
              <a:buChar char="-"/>
            </a:pPr>
            <a:r>
              <a:rPr lang="en-IN" sz="2400" dirty="0"/>
              <a:t>We have to identify those restaurants who provides four or more cuisines or dishes so that when customer orders food then delivery can be done fast.</a:t>
            </a:r>
          </a:p>
          <a:p>
            <a:pPr marL="342900" indent="-342900" algn="just">
              <a:buFontTx/>
              <a:buChar char="-"/>
            </a:pPr>
            <a:endParaRPr lang="en-IN" sz="2400" dirty="0"/>
          </a:p>
          <a:p>
            <a:pPr marL="342900" indent="-342900" algn="just">
              <a:buFontTx/>
              <a:buChar char="-"/>
            </a:pPr>
            <a:r>
              <a:rPr lang="en-IN" sz="2400" dirty="0"/>
              <a:t>In Jayanagar area there is only one restaurant that can’t tackle all customers of that area and taking orders from other area takes too much time for delivery so there can be more cancelled orders. We can improve our customers in that area by collaborating and joining with restaurants.</a:t>
            </a:r>
          </a:p>
          <a:p>
            <a:pPr marL="342900" indent="-342900" algn="just">
              <a:buFontTx/>
              <a:buChar char="-"/>
            </a:pPr>
            <a:endParaRPr lang="en-IN" sz="2400" dirty="0"/>
          </a:p>
        </p:txBody>
      </p:sp>
    </p:spTree>
    <p:extLst>
      <p:ext uri="{BB962C8B-B14F-4D97-AF65-F5344CB8AC3E}">
        <p14:creationId xmlns:p14="http://schemas.microsoft.com/office/powerpoint/2010/main" val="87763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6" name="Title 5">
            <a:extLst>
              <a:ext uri="{FF2B5EF4-FFF2-40B4-BE49-F238E27FC236}">
                <a16:creationId xmlns:a16="http://schemas.microsoft.com/office/drawing/2014/main" id="{6DFC5DC4-83CE-9743-E58E-F9637E696E26}"/>
              </a:ext>
            </a:extLst>
          </p:cNvPr>
          <p:cNvSpPr>
            <a:spLocks noGrp="1"/>
          </p:cNvSpPr>
          <p:nvPr>
            <p:ph type="title"/>
          </p:nvPr>
        </p:nvSpPr>
        <p:spPr>
          <a:xfrm>
            <a:off x="2746409" y="2689715"/>
            <a:ext cx="6699181" cy="1478570"/>
          </a:xfrm>
        </p:spPr>
        <p:txBody>
          <a:bodyPr>
            <a:normAutofit fontScale="90000"/>
          </a:bodyPr>
          <a:lstStyle/>
          <a:p>
            <a:r>
              <a:rPr lang="en-US" sz="9600" dirty="0">
                <a:solidFill>
                  <a:srgbClr val="C00000"/>
                </a:solidFill>
                <a:latin typeface="Algerian" panose="04020705040A02060702" pitchFamily="82" charset="0"/>
              </a:rPr>
              <a:t>Thank you</a:t>
            </a:r>
            <a:endParaRPr lang="en-IN" sz="9600"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41819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4143298" y="644362"/>
            <a:ext cx="3902225" cy="1191031"/>
          </a:xfrm>
        </p:spPr>
        <p:txBody>
          <a:bodyPr>
            <a:normAutofit/>
          </a:bodyPr>
          <a:lstStyle/>
          <a:p>
            <a:pPr algn="ctr"/>
            <a:r>
              <a:rPr lang="en-US" sz="4000" dirty="0">
                <a:latin typeface="Algerian" panose="04020705040A02060702" pitchFamily="82" charset="0"/>
              </a:rPr>
              <a:t>introduction</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DB96B34B-F67F-2E9D-A147-A33F798B189E}"/>
              </a:ext>
            </a:extLst>
          </p:cNvPr>
          <p:cNvSpPr>
            <a:spLocks noGrp="1"/>
          </p:cNvSpPr>
          <p:nvPr>
            <p:ph idx="1"/>
          </p:nvPr>
        </p:nvSpPr>
        <p:spPr/>
        <p:txBody>
          <a:bodyPr>
            <a:normAutofit fontScale="92500" lnSpcReduction="10000"/>
          </a:bodyPr>
          <a:lstStyle/>
          <a:p>
            <a:r>
              <a:rPr lang="en-IN" sz="2400" spc="-5" dirty="0">
                <a:latin typeface="Calibri"/>
                <a:cs typeface="Calibri"/>
              </a:rPr>
              <a:t>The</a:t>
            </a:r>
            <a:r>
              <a:rPr lang="en-IN" sz="2400" dirty="0">
                <a:latin typeface="Calibri"/>
                <a:cs typeface="Calibri"/>
              </a:rPr>
              <a:t> </a:t>
            </a:r>
            <a:r>
              <a:rPr lang="en-IN" sz="2400" spc="-5" dirty="0">
                <a:latin typeface="Calibri"/>
                <a:cs typeface="Calibri"/>
              </a:rPr>
              <a:t>online</a:t>
            </a:r>
            <a:r>
              <a:rPr lang="en-IN" sz="2400" dirty="0">
                <a:latin typeface="Calibri"/>
                <a:cs typeface="Calibri"/>
              </a:rPr>
              <a:t> </a:t>
            </a:r>
            <a:r>
              <a:rPr lang="en-IN" sz="2400" spc="-15" dirty="0">
                <a:latin typeface="Calibri"/>
                <a:cs typeface="Calibri"/>
              </a:rPr>
              <a:t>food</a:t>
            </a:r>
            <a:r>
              <a:rPr lang="en-IN" sz="2400" spc="-10" dirty="0">
                <a:latin typeface="Calibri"/>
                <a:cs typeface="Calibri"/>
              </a:rPr>
              <a:t> ordering</a:t>
            </a:r>
            <a:r>
              <a:rPr lang="en-IN" sz="2400" spc="-5" dirty="0">
                <a:latin typeface="Calibri"/>
                <a:cs typeface="Calibri"/>
              </a:rPr>
              <a:t> </a:t>
            </a:r>
            <a:r>
              <a:rPr lang="en-IN" sz="2400" spc="-15" dirty="0">
                <a:latin typeface="Calibri"/>
                <a:cs typeface="Calibri"/>
              </a:rPr>
              <a:t>market</a:t>
            </a:r>
            <a:r>
              <a:rPr lang="en-IN" sz="2400" spc="-10" dirty="0">
                <a:latin typeface="Calibri"/>
                <a:cs typeface="Calibri"/>
              </a:rPr>
              <a:t> </a:t>
            </a:r>
            <a:r>
              <a:rPr lang="en-IN" sz="2400" dirty="0">
                <a:latin typeface="Calibri"/>
                <a:cs typeface="Calibri"/>
              </a:rPr>
              <a:t>includes</a:t>
            </a:r>
            <a:r>
              <a:rPr lang="en-IN" sz="2400" spc="5" dirty="0">
                <a:latin typeface="Calibri"/>
                <a:cs typeface="Calibri"/>
              </a:rPr>
              <a:t> </a:t>
            </a:r>
            <a:r>
              <a:rPr lang="en-IN" sz="2400" spc="-15" dirty="0">
                <a:latin typeface="Calibri"/>
                <a:cs typeface="Calibri"/>
              </a:rPr>
              <a:t>foods</a:t>
            </a:r>
            <a:r>
              <a:rPr lang="en-IN" sz="2400" spc="-10" dirty="0">
                <a:latin typeface="Calibri"/>
                <a:cs typeface="Calibri"/>
              </a:rPr>
              <a:t> prepared</a:t>
            </a:r>
            <a:r>
              <a:rPr lang="en-IN" sz="2400" spc="-5" dirty="0">
                <a:latin typeface="Calibri"/>
                <a:cs typeface="Calibri"/>
              </a:rPr>
              <a:t> by</a:t>
            </a:r>
            <a:r>
              <a:rPr lang="en-IN" sz="2400" dirty="0">
                <a:latin typeface="Calibri"/>
                <a:cs typeface="Calibri"/>
              </a:rPr>
              <a:t> </a:t>
            </a:r>
            <a:r>
              <a:rPr lang="en-IN" sz="2400" spc="-15" dirty="0">
                <a:latin typeface="Calibri"/>
                <a:cs typeface="Calibri"/>
              </a:rPr>
              <a:t>restaurants,</a:t>
            </a:r>
            <a:r>
              <a:rPr lang="en-IN" sz="2400" spc="-10" dirty="0">
                <a:latin typeface="Calibri"/>
                <a:cs typeface="Calibri"/>
              </a:rPr>
              <a:t> </a:t>
            </a:r>
            <a:r>
              <a:rPr lang="en-IN" sz="2400" spc="-5" dirty="0">
                <a:latin typeface="Calibri"/>
                <a:cs typeface="Calibri"/>
              </a:rPr>
              <a:t>prepared</a:t>
            </a:r>
            <a:r>
              <a:rPr lang="en-IN" sz="2400" spc="445" dirty="0">
                <a:latin typeface="Calibri"/>
                <a:cs typeface="Calibri"/>
              </a:rPr>
              <a:t> </a:t>
            </a:r>
            <a:r>
              <a:rPr lang="en-IN" sz="2400" spc="-25" dirty="0">
                <a:latin typeface="Calibri"/>
                <a:cs typeface="Calibri"/>
              </a:rPr>
              <a:t>by </a:t>
            </a:r>
            <a:r>
              <a:rPr lang="en-IN" sz="2400" spc="-20" dirty="0">
                <a:latin typeface="Calibri"/>
                <a:cs typeface="Calibri"/>
              </a:rPr>
              <a:t> </a:t>
            </a:r>
            <a:r>
              <a:rPr lang="en-IN" sz="2400" spc="-5" dirty="0">
                <a:latin typeface="Calibri"/>
                <a:cs typeface="Calibri"/>
              </a:rPr>
              <a:t>independent </a:t>
            </a:r>
            <a:r>
              <a:rPr lang="en-IN" sz="2400" dirty="0">
                <a:latin typeface="Calibri"/>
                <a:cs typeface="Calibri"/>
              </a:rPr>
              <a:t>people, </a:t>
            </a:r>
            <a:r>
              <a:rPr lang="en-IN" sz="2400" spc="-5" dirty="0">
                <a:latin typeface="Calibri"/>
                <a:cs typeface="Calibri"/>
              </a:rPr>
              <a:t>and groceries</a:t>
            </a:r>
            <a:r>
              <a:rPr lang="en-IN" sz="2400" dirty="0">
                <a:latin typeface="Calibri"/>
                <a:cs typeface="Calibri"/>
              </a:rPr>
              <a:t> </a:t>
            </a:r>
            <a:r>
              <a:rPr lang="en-IN" sz="2400" spc="-5" dirty="0">
                <a:latin typeface="Calibri"/>
                <a:cs typeface="Calibri"/>
              </a:rPr>
              <a:t>being</a:t>
            </a:r>
            <a:r>
              <a:rPr lang="en-IN" sz="2400" dirty="0">
                <a:latin typeface="Calibri"/>
                <a:cs typeface="Calibri"/>
              </a:rPr>
              <a:t> </a:t>
            </a:r>
            <a:r>
              <a:rPr lang="en-IN" sz="2400" spc="-15" dirty="0">
                <a:latin typeface="Calibri"/>
                <a:cs typeface="Calibri"/>
              </a:rPr>
              <a:t>ordered</a:t>
            </a:r>
            <a:r>
              <a:rPr lang="en-IN" sz="2400" spc="-10" dirty="0">
                <a:latin typeface="Calibri"/>
                <a:cs typeface="Calibri"/>
              </a:rPr>
              <a:t> </a:t>
            </a:r>
            <a:r>
              <a:rPr lang="en-IN" sz="2400" spc="-5" dirty="0">
                <a:latin typeface="Calibri"/>
                <a:cs typeface="Calibri"/>
              </a:rPr>
              <a:t>online </a:t>
            </a:r>
            <a:r>
              <a:rPr lang="en-IN" sz="2400" dirty="0">
                <a:latin typeface="Calibri"/>
                <a:cs typeface="Calibri"/>
              </a:rPr>
              <a:t>and</a:t>
            </a:r>
            <a:r>
              <a:rPr lang="en-IN" sz="2400" spc="5" dirty="0">
                <a:latin typeface="Calibri"/>
                <a:cs typeface="Calibri"/>
              </a:rPr>
              <a:t> </a:t>
            </a:r>
            <a:r>
              <a:rPr lang="en-IN" sz="2400" spc="-5" dirty="0">
                <a:latin typeface="Calibri"/>
                <a:cs typeface="Calibri"/>
              </a:rPr>
              <a:t>then</a:t>
            </a:r>
            <a:r>
              <a:rPr lang="en-IN" sz="2400" dirty="0">
                <a:latin typeface="Calibri"/>
                <a:cs typeface="Calibri"/>
              </a:rPr>
              <a:t> </a:t>
            </a:r>
            <a:r>
              <a:rPr lang="en-IN" sz="2400" spc="-15" dirty="0">
                <a:latin typeface="Calibri"/>
                <a:cs typeface="Calibri"/>
              </a:rPr>
              <a:t>picked</a:t>
            </a:r>
            <a:r>
              <a:rPr lang="en-IN" sz="2400" spc="420" dirty="0">
                <a:latin typeface="Calibri"/>
                <a:cs typeface="Calibri"/>
              </a:rPr>
              <a:t> </a:t>
            </a:r>
            <a:r>
              <a:rPr lang="en-IN" sz="2400" spc="-5" dirty="0">
                <a:latin typeface="Calibri"/>
                <a:cs typeface="Calibri"/>
              </a:rPr>
              <a:t>up or </a:t>
            </a:r>
            <a:r>
              <a:rPr lang="en-IN" sz="2400" spc="-10" dirty="0">
                <a:latin typeface="Calibri"/>
                <a:cs typeface="Calibri"/>
              </a:rPr>
              <a:t>delivered.</a:t>
            </a:r>
            <a:r>
              <a:rPr lang="en-IN" sz="2400" spc="430" dirty="0">
                <a:latin typeface="Calibri"/>
                <a:cs typeface="Calibri"/>
              </a:rPr>
              <a:t> </a:t>
            </a:r>
          </a:p>
          <a:p>
            <a:r>
              <a:rPr lang="en-IN" sz="2400" spc="-5" dirty="0">
                <a:latin typeface="Calibri"/>
                <a:cs typeface="Calibri"/>
              </a:rPr>
              <a:t>The </a:t>
            </a:r>
            <a:r>
              <a:rPr lang="en-IN" sz="2400" dirty="0">
                <a:latin typeface="Calibri"/>
                <a:cs typeface="Calibri"/>
              </a:rPr>
              <a:t> </a:t>
            </a:r>
            <a:r>
              <a:rPr lang="en-IN" sz="2400" spc="-15" dirty="0">
                <a:latin typeface="Calibri"/>
                <a:cs typeface="Calibri"/>
              </a:rPr>
              <a:t>first</a:t>
            </a:r>
            <a:r>
              <a:rPr lang="en-IN" sz="2400" spc="155" dirty="0">
                <a:latin typeface="Calibri"/>
                <a:cs typeface="Calibri"/>
              </a:rPr>
              <a:t> </a:t>
            </a:r>
            <a:r>
              <a:rPr lang="en-IN" sz="2400" spc="-5" dirty="0">
                <a:latin typeface="Calibri"/>
                <a:cs typeface="Calibri"/>
              </a:rPr>
              <a:t>online</a:t>
            </a:r>
            <a:r>
              <a:rPr lang="en-IN" sz="2400" spc="155" dirty="0">
                <a:latin typeface="Calibri"/>
                <a:cs typeface="Calibri"/>
              </a:rPr>
              <a:t> </a:t>
            </a:r>
            <a:r>
              <a:rPr lang="en-IN" sz="2400" spc="-20" dirty="0">
                <a:latin typeface="Calibri"/>
                <a:cs typeface="Calibri"/>
              </a:rPr>
              <a:t>food</a:t>
            </a:r>
            <a:r>
              <a:rPr lang="en-IN" sz="2400" spc="145" dirty="0">
                <a:latin typeface="Calibri"/>
                <a:cs typeface="Calibri"/>
              </a:rPr>
              <a:t> </a:t>
            </a:r>
            <a:r>
              <a:rPr lang="en-IN" sz="2400" spc="-10" dirty="0">
                <a:latin typeface="Calibri"/>
                <a:cs typeface="Calibri"/>
              </a:rPr>
              <a:t>ordering</a:t>
            </a:r>
            <a:r>
              <a:rPr lang="en-IN" sz="2400" spc="155" dirty="0">
                <a:latin typeface="Calibri"/>
                <a:cs typeface="Calibri"/>
              </a:rPr>
              <a:t> </a:t>
            </a:r>
            <a:r>
              <a:rPr lang="en-IN" sz="2400" dirty="0">
                <a:latin typeface="Calibri"/>
                <a:cs typeface="Calibri"/>
              </a:rPr>
              <a:t>service,</a:t>
            </a:r>
            <a:r>
              <a:rPr lang="en-IN" sz="2400" spc="165" dirty="0">
                <a:latin typeface="Calibri"/>
                <a:cs typeface="Calibri"/>
              </a:rPr>
              <a:t> </a:t>
            </a:r>
            <a:r>
              <a:rPr lang="en-IN" sz="2400" spc="-25" dirty="0">
                <a:latin typeface="Calibri"/>
                <a:cs typeface="Calibri"/>
              </a:rPr>
              <a:t>World</a:t>
            </a:r>
            <a:r>
              <a:rPr lang="en-IN" sz="2400" spc="145" dirty="0">
                <a:latin typeface="Calibri"/>
                <a:cs typeface="Calibri"/>
              </a:rPr>
              <a:t> </a:t>
            </a:r>
            <a:r>
              <a:rPr lang="en-IN" sz="2400" dirty="0">
                <a:latin typeface="Calibri"/>
                <a:cs typeface="Calibri"/>
              </a:rPr>
              <a:t>Wide</a:t>
            </a:r>
            <a:r>
              <a:rPr lang="en-IN" sz="2400" spc="140" dirty="0">
                <a:latin typeface="Calibri"/>
                <a:cs typeface="Calibri"/>
              </a:rPr>
              <a:t> </a:t>
            </a:r>
            <a:r>
              <a:rPr lang="en-IN" sz="2400" spc="-15" dirty="0">
                <a:latin typeface="Calibri"/>
                <a:cs typeface="Calibri"/>
              </a:rPr>
              <a:t>Waiter</a:t>
            </a:r>
            <a:r>
              <a:rPr lang="en-IN" sz="2400" spc="150" dirty="0">
                <a:latin typeface="Calibri"/>
                <a:cs typeface="Calibri"/>
              </a:rPr>
              <a:t> </a:t>
            </a:r>
            <a:r>
              <a:rPr lang="en-IN" sz="2400" spc="-5" dirty="0">
                <a:latin typeface="Calibri"/>
                <a:cs typeface="Calibri"/>
              </a:rPr>
              <a:t>(now</a:t>
            </a:r>
            <a:r>
              <a:rPr lang="en-IN" sz="2400" spc="150" dirty="0">
                <a:latin typeface="Calibri"/>
                <a:cs typeface="Calibri"/>
              </a:rPr>
              <a:t> </a:t>
            </a:r>
            <a:r>
              <a:rPr lang="en-IN" sz="2400" spc="-5" dirty="0">
                <a:latin typeface="Calibri"/>
                <a:cs typeface="Calibri"/>
              </a:rPr>
              <a:t>known</a:t>
            </a:r>
            <a:r>
              <a:rPr lang="en-IN" sz="2400" spc="140" dirty="0">
                <a:latin typeface="Calibri"/>
                <a:cs typeface="Calibri"/>
              </a:rPr>
              <a:t> </a:t>
            </a:r>
            <a:r>
              <a:rPr lang="en-IN" sz="2400" dirty="0">
                <a:latin typeface="Calibri"/>
                <a:cs typeface="Calibri"/>
              </a:rPr>
              <a:t>as</a:t>
            </a:r>
            <a:r>
              <a:rPr lang="en-IN" sz="2400" spc="145" dirty="0">
                <a:latin typeface="Calibri"/>
                <a:cs typeface="Calibri"/>
              </a:rPr>
              <a:t> </a:t>
            </a:r>
            <a:r>
              <a:rPr lang="en-IN" sz="2400" spc="-30" dirty="0">
                <a:latin typeface="Calibri"/>
                <a:cs typeface="Calibri"/>
              </a:rPr>
              <a:t>Waiter.com),</a:t>
            </a:r>
            <a:r>
              <a:rPr lang="en-IN" sz="2400" spc="155" dirty="0">
                <a:latin typeface="Calibri"/>
                <a:cs typeface="Calibri"/>
              </a:rPr>
              <a:t> </a:t>
            </a:r>
            <a:r>
              <a:rPr lang="en-IN" sz="2400" spc="-15" dirty="0">
                <a:latin typeface="Calibri"/>
                <a:cs typeface="Calibri"/>
              </a:rPr>
              <a:t>was</a:t>
            </a:r>
            <a:r>
              <a:rPr lang="en-IN" sz="2400" spc="150" dirty="0">
                <a:latin typeface="Calibri"/>
                <a:cs typeface="Calibri"/>
              </a:rPr>
              <a:t> </a:t>
            </a:r>
            <a:r>
              <a:rPr lang="en-IN" sz="2400" spc="-10" dirty="0">
                <a:latin typeface="Calibri"/>
                <a:cs typeface="Calibri"/>
              </a:rPr>
              <a:t>founded </a:t>
            </a:r>
            <a:r>
              <a:rPr lang="en-IN" sz="2400" spc="-440" dirty="0">
                <a:latin typeface="Calibri"/>
                <a:cs typeface="Calibri"/>
              </a:rPr>
              <a:t> </a:t>
            </a:r>
            <a:r>
              <a:rPr lang="en-IN" sz="2400" spc="-5" dirty="0">
                <a:latin typeface="Calibri"/>
                <a:cs typeface="Calibri"/>
              </a:rPr>
              <a:t>in 1995. </a:t>
            </a:r>
          </a:p>
          <a:p>
            <a:r>
              <a:rPr lang="en-IN" sz="2400" spc="-5" dirty="0">
                <a:latin typeface="Calibri"/>
                <a:cs typeface="Calibri"/>
              </a:rPr>
              <a:t>Online </a:t>
            </a:r>
            <a:r>
              <a:rPr lang="en-IN" sz="2400" spc="-15" dirty="0">
                <a:latin typeface="Calibri"/>
                <a:cs typeface="Calibri"/>
              </a:rPr>
              <a:t>food </a:t>
            </a:r>
            <a:r>
              <a:rPr lang="en-IN" sz="2400" spc="-10" dirty="0">
                <a:latin typeface="Calibri"/>
                <a:cs typeface="Calibri"/>
              </a:rPr>
              <a:t>ordering </a:t>
            </a:r>
            <a:r>
              <a:rPr lang="en-IN" sz="2400" spc="-5" dirty="0">
                <a:latin typeface="Calibri"/>
                <a:cs typeface="Calibri"/>
              </a:rPr>
              <a:t>is </a:t>
            </a:r>
            <a:r>
              <a:rPr lang="en-IN" sz="2400" dirty="0">
                <a:latin typeface="Calibri"/>
                <a:cs typeface="Calibri"/>
              </a:rPr>
              <a:t>the </a:t>
            </a:r>
            <a:r>
              <a:rPr lang="en-IN" sz="2400" spc="-10" dirty="0">
                <a:latin typeface="Calibri"/>
                <a:cs typeface="Calibri"/>
              </a:rPr>
              <a:t>process </a:t>
            </a:r>
            <a:r>
              <a:rPr lang="en-IN" sz="2400" spc="-5" dirty="0">
                <a:latin typeface="Calibri"/>
                <a:cs typeface="Calibri"/>
              </a:rPr>
              <a:t>of </a:t>
            </a:r>
            <a:r>
              <a:rPr lang="en-IN" sz="2400" spc="-10" dirty="0">
                <a:latin typeface="Calibri"/>
                <a:cs typeface="Calibri"/>
              </a:rPr>
              <a:t>ordering </a:t>
            </a:r>
            <a:r>
              <a:rPr lang="en-IN" sz="2400" spc="-20" dirty="0">
                <a:latin typeface="Calibri"/>
                <a:cs typeface="Calibri"/>
              </a:rPr>
              <a:t>food </a:t>
            </a:r>
            <a:r>
              <a:rPr lang="en-IN" sz="2400" spc="-15" dirty="0">
                <a:latin typeface="Calibri"/>
                <a:cs typeface="Calibri"/>
              </a:rPr>
              <a:t>from </a:t>
            </a:r>
            <a:r>
              <a:rPr lang="en-IN" sz="2400" dirty="0">
                <a:latin typeface="Calibri"/>
                <a:cs typeface="Calibri"/>
              </a:rPr>
              <a:t>a </a:t>
            </a:r>
            <a:r>
              <a:rPr lang="en-IN" sz="2400" spc="-10" dirty="0">
                <a:latin typeface="Calibri"/>
                <a:cs typeface="Calibri"/>
              </a:rPr>
              <a:t>website </a:t>
            </a:r>
            <a:r>
              <a:rPr lang="en-IN" sz="2400" spc="-5" dirty="0">
                <a:latin typeface="Calibri"/>
                <a:cs typeface="Calibri"/>
              </a:rPr>
              <a:t>or other application. The </a:t>
            </a:r>
            <a:r>
              <a:rPr lang="en-IN" sz="2400" spc="-10" dirty="0">
                <a:latin typeface="Calibri"/>
                <a:cs typeface="Calibri"/>
              </a:rPr>
              <a:t>product </a:t>
            </a:r>
            <a:r>
              <a:rPr lang="en-IN" sz="2400" spc="-5" dirty="0">
                <a:latin typeface="Calibri"/>
                <a:cs typeface="Calibri"/>
              </a:rPr>
              <a:t>can </a:t>
            </a:r>
            <a:r>
              <a:rPr lang="en-IN" sz="2400" dirty="0">
                <a:latin typeface="Calibri"/>
                <a:cs typeface="Calibri"/>
              </a:rPr>
              <a:t>be either </a:t>
            </a:r>
            <a:r>
              <a:rPr lang="en-IN" sz="2400" spc="-10" dirty="0">
                <a:latin typeface="Calibri"/>
                <a:cs typeface="Calibri"/>
              </a:rPr>
              <a:t>ready-to-eat </a:t>
            </a:r>
            <a:r>
              <a:rPr lang="en-IN" sz="2400" spc="-15" dirty="0">
                <a:latin typeface="Calibri"/>
                <a:cs typeface="Calibri"/>
              </a:rPr>
              <a:t>food </a:t>
            </a:r>
            <a:r>
              <a:rPr lang="en-IN" sz="2400" spc="-5" dirty="0">
                <a:latin typeface="Calibri"/>
                <a:cs typeface="Calibri"/>
              </a:rPr>
              <a:t>or </a:t>
            </a:r>
            <a:r>
              <a:rPr lang="en-IN" sz="2400" spc="-20" dirty="0">
                <a:latin typeface="Calibri"/>
                <a:cs typeface="Calibri"/>
              </a:rPr>
              <a:t>food </a:t>
            </a:r>
            <a:r>
              <a:rPr lang="en-IN" sz="2400" spc="-10" dirty="0">
                <a:latin typeface="Calibri"/>
                <a:cs typeface="Calibri"/>
              </a:rPr>
              <a:t>that </a:t>
            </a:r>
            <a:r>
              <a:rPr lang="en-IN" sz="2400" spc="-5" dirty="0">
                <a:latin typeface="Calibri"/>
                <a:cs typeface="Calibri"/>
              </a:rPr>
              <a:t>has not been specially </a:t>
            </a:r>
            <a:r>
              <a:rPr lang="en-IN" sz="2400" spc="-10" dirty="0">
                <a:latin typeface="Calibri"/>
                <a:cs typeface="Calibri"/>
              </a:rPr>
              <a:t>prepared </a:t>
            </a:r>
            <a:r>
              <a:rPr lang="en-IN" sz="2400" spc="-20" dirty="0">
                <a:latin typeface="Calibri"/>
                <a:cs typeface="Calibri"/>
              </a:rPr>
              <a:t>for </a:t>
            </a:r>
            <a:r>
              <a:rPr lang="en-IN" sz="2400" spc="-5" dirty="0">
                <a:latin typeface="Calibri"/>
                <a:cs typeface="Calibri"/>
              </a:rPr>
              <a:t>direction consumption.</a:t>
            </a:r>
            <a:endParaRPr lang="en-IN" sz="2400" dirty="0">
              <a:latin typeface="Calibri"/>
              <a:cs typeface="Calibri"/>
            </a:endParaRPr>
          </a:p>
          <a:p>
            <a:endParaRPr lang="en-IN"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304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4144885" y="644362"/>
            <a:ext cx="3902225" cy="1191031"/>
          </a:xfrm>
        </p:spPr>
        <p:txBody>
          <a:bodyPr>
            <a:normAutofit/>
          </a:bodyPr>
          <a:lstStyle/>
          <a:p>
            <a:pPr algn="ctr"/>
            <a:r>
              <a:rPr lang="en-US" sz="4000" dirty="0">
                <a:latin typeface="Algerian" panose="04020705040A02060702" pitchFamily="82" charset="0"/>
              </a:rPr>
              <a:t>Objective</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DB96B34B-F67F-2E9D-A147-A33F798B189E}"/>
              </a:ext>
            </a:extLst>
          </p:cNvPr>
          <p:cNvSpPr>
            <a:spLocks noGrp="1"/>
          </p:cNvSpPr>
          <p:nvPr>
            <p:ph idx="1"/>
          </p:nvPr>
        </p:nvSpPr>
        <p:spPr>
          <a:xfrm>
            <a:off x="1143000" y="1974653"/>
            <a:ext cx="9905999" cy="1465865"/>
          </a:xfrm>
        </p:spPr>
        <p:txBody>
          <a:bodyPr>
            <a:normAutofit/>
          </a:bodyPr>
          <a:lstStyle/>
          <a:p>
            <a:pPr marL="0" marR="5080" indent="0" algn="just">
              <a:lnSpc>
                <a:spcPts val="2160"/>
              </a:lnSpc>
              <a:spcBef>
                <a:spcPts val="1025"/>
              </a:spcBef>
              <a:buNone/>
            </a:pPr>
            <a:r>
              <a:rPr lang="en-IN" spc="-5" dirty="0"/>
              <a:t>In </a:t>
            </a:r>
            <a:r>
              <a:rPr lang="en-IN" dirty="0"/>
              <a:t>the </a:t>
            </a:r>
            <a:r>
              <a:rPr lang="en-IN" spc="-10" dirty="0"/>
              <a:t>world </a:t>
            </a:r>
            <a:r>
              <a:rPr lang="en-IN" spc="-5" dirty="0"/>
              <a:t>of </a:t>
            </a:r>
            <a:r>
              <a:rPr lang="en-IN" dirty="0"/>
              <a:t>rising </a:t>
            </a:r>
            <a:r>
              <a:rPr lang="en-IN" spc="-5" dirty="0"/>
              <a:t>new </a:t>
            </a:r>
            <a:r>
              <a:rPr lang="en-IN" spc="-10" dirty="0"/>
              <a:t>technology </a:t>
            </a:r>
            <a:r>
              <a:rPr lang="en-IN" dirty="0"/>
              <a:t>and </a:t>
            </a:r>
            <a:r>
              <a:rPr lang="en-IN" spc="-10" dirty="0"/>
              <a:t>innovation, </a:t>
            </a:r>
            <a:r>
              <a:rPr lang="en-IN" spc="-15" dirty="0"/>
              <a:t>Food </a:t>
            </a:r>
            <a:r>
              <a:rPr lang="en-IN" spc="-5" dirty="0"/>
              <a:t>industry is advancing with the </a:t>
            </a:r>
            <a:r>
              <a:rPr lang="en-IN" spc="-15" dirty="0"/>
              <a:t>role </a:t>
            </a:r>
            <a:r>
              <a:rPr lang="en-IN" spc="-5" dirty="0"/>
              <a:t>of </a:t>
            </a:r>
            <a:r>
              <a:rPr lang="en-IN" spc="-15" dirty="0"/>
              <a:t>Data</a:t>
            </a:r>
            <a:r>
              <a:rPr lang="en-IN" spc="-10" dirty="0"/>
              <a:t> </a:t>
            </a:r>
            <a:r>
              <a:rPr lang="en-IN" dirty="0"/>
              <a:t>Science and Analytics. </a:t>
            </a:r>
            <a:r>
              <a:rPr lang="en-IN" spc="-15" dirty="0"/>
              <a:t>Data </a:t>
            </a:r>
            <a:r>
              <a:rPr lang="en-IN" spc="-5" dirty="0"/>
              <a:t>analysis can help </a:t>
            </a:r>
            <a:r>
              <a:rPr lang="en-IN" dirty="0"/>
              <a:t>them </a:t>
            </a:r>
            <a:r>
              <a:rPr lang="en-IN" spc="-15" dirty="0"/>
              <a:t>to </a:t>
            </a:r>
            <a:r>
              <a:rPr lang="en-IN" spc="-10" dirty="0"/>
              <a:t>understand </a:t>
            </a:r>
            <a:r>
              <a:rPr lang="en-IN" dirty="0"/>
              <a:t>their </a:t>
            </a:r>
            <a:r>
              <a:rPr lang="en-IN" spc="-5" dirty="0"/>
              <a:t>business in </a:t>
            </a:r>
            <a:r>
              <a:rPr lang="en-IN" dirty="0"/>
              <a:t>a </a:t>
            </a:r>
            <a:r>
              <a:rPr lang="en-IN" spc="-5" dirty="0"/>
              <a:t>quiet </a:t>
            </a:r>
            <a:r>
              <a:rPr lang="en-IN" spc="-15" dirty="0"/>
              <a:t>different </a:t>
            </a:r>
            <a:r>
              <a:rPr lang="en-IN" spc="-10" dirty="0"/>
              <a:t> </a:t>
            </a:r>
            <a:r>
              <a:rPr lang="en-IN" dirty="0"/>
              <a:t>manner and</a:t>
            </a:r>
            <a:r>
              <a:rPr lang="en-IN" spc="-10" dirty="0"/>
              <a:t> </a:t>
            </a:r>
            <a:r>
              <a:rPr lang="en-IN" spc="-5" dirty="0"/>
              <a:t>helps</a:t>
            </a:r>
            <a:r>
              <a:rPr lang="en-IN" spc="20" dirty="0"/>
              <a:t> </a:t>
            </a:r>
            <a:r>
              <a:rPr lang="en-IN" spc="-15" dirty="0"/>
              <a:t>to</a:t>
            </a:r>
            <a:r>
              <a:rPr lang="en-IN" spc="-5" dirty="0"/>
              <a:t> </a:t>
            </a:r>
            <a:r>
              <a:rPr lang="en-IN" spc="-15" dirty="0"/>
              <a:t>improve</a:t>
            </a:r>
            <a:r>
              <a:rPr lang="en-IN" spc="15" dirty="0"/>
              <a:t> </a:t>
            </a:r>
            <a:r>
              <a:rPr lang="en-IN" dirty="0"/>
              <a:t>the</a:t>
            </a:r>
            <a:r>
              <a:rPr lang="en-IN" spc="10" dirty="0"/>
              <a:t> </a:t>
            </a:r>
            <a:r>
              <a:rPr lang="en-IN" dirty="0"/>
              <a:t>quality</a:t>
            </a:r>
            <a:r>
              <a:rPr lang="en-IN" spc="5" dirty="0"/>
              <a:t> </a:t>
            </a:r>
            <a:r>
              <a:rPr lang="en-IN" spc="-5" dirty="0"/>
              <a:t>of </a:t>
            </a:r>
            <a:r>
              <a:rPr lang="en-IN" dirty="0"/>
              <a:t>the service</a:t>
            </a:r>
            <a:r>
              <a:rPr lang="en-IN" spc="35" dirty="0"/>
              <a:t> </a:t>
            </a:r>
            <a:r>
              <a:rPr lang="en-IN" spc="-5" dirty="0"/>
              <a:t>by</a:t>
            </a:r>
            <a:r>
              <a:rPr lang="en-IN" spc="-20" dirty="0"/>
              <a:t> </a:t>
            </a:r>
            <a:r>
              <a:rPr lang="en-IN" spc="-5" dirty="0"/>
              <a:t>identifying</a:t>
            </a:r>
            <a:r>
              <a:rPr lang="en-IN" spc="-10" dirty="0"/>
              <a:t> </a:t>
            </a:r>
            <a:r>
              <a:rPr lang="en-IN" dirty="0"/>
              <a:t>the</a:t>
            </a:r>
            <a:r>
              <a:rPr lang="en-IN" spc="10" dirty="0"/>
              <a:t> </a:t>
            </a:r>
            <a:r>
              <a:rPr lang="en-IN" spc="-5" dirty="0"/>
              <a:t>weak</a:t>
            </a:r>
            <a:r>
              <a:rPr lang="en-IN" spc="-10" dirty="0"/>
              <a:t> </a:t>
            </a:r>
            <a:r>
              <a:rPr lang="en-IN" spc="-5" dirty="0"/>
              <a:t>areas</a:t>
            </a:r>
            <a:r>
              <a:rPr lang="en-IN" spc="10" dirty="0"/>
              <a:t> </a:t>
            </a:r>
            <a:r>
              <a:rPr lang="en-IN" spc="-5" dirty="0"/>
              <a:t>of </a:t>
            </a:r>
            <a:r>
              <a:rPr lang="en-IN" dirty="0"/>
              <a:t>the</a:t>
            </a:r>
            <a:r>
              <a:rPr lang="en-IN" spc="10" dirty="0"/>
              <a:t> </a:t>
            </a:r>
            <a:r>
              <a:rPr lang="en-IN" spc="-5" dirty="0"/>
              <a:t>business.</a:t>
            </a:r>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49B418B-FF10-6724-605E-ADC1D7A07FF6}"/>
              </a:ext>
            </a:extLst>
          </p:cNvPr>
          <p:cNvSpPr txBox="1"/>
          <p:nvPr/>
        </p:nvSpPr>
        <p:spPr>
          <a:xfrm>
            <a:off x="1142999" y="3440518"/>
            <a:ext cx="9905999" cy="2569934"/>
          </a:xfrm>
          <a:prstGeom prst="rect">
            <a:avLst/>
          </a:prstGeom>
          <a:noFill/>
        </p:spPr>
        <p:txBody>
          <a:bodyPr wrap="square" rtlCol="0">
            <a:spAutoFit/>
          </a:bodyPr>
          <a:lstStyle/>
          <a:p>
            <a:pPr marL="12700">
              <a:lnSpc>
                <a:spcPct val="100000"/>
              </a:lnSpc>
              <a:spcBef>
                <a:spcPts val="1455"/>
              </a:spcBef>
            </a:pPr>
            <a:r>
              <a:rPr lang="en-IN" sz="2400" spc="-5" dirty="0"/>
              <a:t>Advantages :</a:t>
            </a:r>
          </a:p>
          <a:p>
            <a:pPr marL="698500" lvl="1" indent="-228600">
              <a:spcBef>
                <a:spcPts val="755"/>
              </a:spcBef>
              <a:buFont typeface="Arial MT"/>
              <a:buChar char="•"/>
              <a:tabLst>
                <a:tab pos="240665" algn="l"/>
                <a:tab pos="241300" algn="l"/>
              </a:tabLst>
            </a:pPr>
            <a:r>
              <a:rPr lang="en-IN" sz="2400" spc="-5" dirty="0"/>
              <a:t>Help out </a:t>
            </a:r>
            <a:r>
              <a:rPr lang="en-IN" sz="2400" spc="-15" dirty="0"/>
              <a:t>to</a:t>
            </a:r>
            <a:r>
              <a:rPr lang="en-IN" sz="2400" spc="-10" dirty="0"/>
              <a:t> </a:t>
            </a:r>
            <a:r>
              <a:rPr lang="en-IN" sz="2400" spc="-15" dirty="0"/>
              <a:t>make</a:t>
            </a:r>
            <a:r>
              <a:rPr lang="en-IN" sz="2400" dirty="0"/>
              <a:t> </a:t>
            </a:r>
            <a:r>
              <a:rPr lang="en-IN" sz="2400" spc="-10" dirty="0"/>
              <a:t>better</a:t>
            </a:r>
            <a:r>
              <a:rPr lang="en-IN" sz="2400" spc="15" dirty="0"/>
              <a:t> </a:t>
            </a:r>
            <a:r>
              <a:rPr lang="en-IN" sz="2400" spc="-5" dirty="0"/>
              <a:t>business</a:t>
            </a:r>
            <a:r>
              <a:rPr lang="en-IN" sz="2400" spc="15" dirty="0"/>
              <a:t> </a:t>
            </a:r>
            <a:r>
              <a:rPr lang="en-IN" sz="2400" spc="-5" dirty="0"/>
              <a:t>decisions.</a:t>
            </a:r>
          </a:p>
          <a:p>
            <a:pPr marL="698500" lvl="1" indent="-228600">
              <a:lnSpc>
                <a:spcPts val="2280"/>
              </a:lnSpc>
              <a:spcBef>
                <a:spcPts val="770"/>
              </a:spcBef>
              <a:buFont typeface="Arial MT"/>
              <a:buChar char="•"/>
              <a:tabLst>
                <a:tab pos="240665" algn="l"/>
                <a:tab pos="241300" algn="l"/>
              </a:tabLst>
            </a:pPr>
            <a:r>
              <a:rPr lang="en-IN" sz="2400" spc="-5" dirty="0"/>
              <a:t>Help</a:t>
            </a:r>
            <a:r>
              <a:rPr lang="en-IN" sz="2400" spc="395" dirty="0"/>
              <a:t> </a:t>
            </a:r>
            <a:r>
              <a:rPr lang="en-IN" sz="2400" spc="-10" dirty="0"/>
              <a:t>analyze</a:t>
            </a:r>
            <a:r>
              <a:rPr lang="en-IN" sz="2400" spc="380" dirty="0"/>
              <a:t> </a:t>
            </a:r>
            <a:r>
              <a:rPr lang="en-IN" sz="2400" spc="-10" dirty="0"/>
              <a:t>customer</a:t>
            </a:r>
            <a:r>
              <a:rPr lang="en-IN" sz="2400" spc="400" dirty="0"/>
              <a:t> </a:t>
            </a:r>
            <a:r>
              <a:rPr lang="en-IN" sz="2400" spc="-5" dirty="0"/>
              <a:t>trends</a:t>
            </a:r>
            <a:r>
              <a:rPr lang="en-IN" sz="2400" spc="390" dirty="0"/>
              <a:t> </a:t>
            </a:r>
            <a:r>
              <a:rPr lang="en-IN" sz="2400" dirty="0"/>
              <a:t>and</a:t>
            </a:r>
            <a:r>
              <a:rPr lang="en-IN" sz="2400" spc="400" dirty="0"/>
              <a:t> </a:t>
            </a:r>
            <a:r>
              <a:rPr lang="en-IN" sz="2400" spc="-10" dirty="0"/>
              <a:t>satisfaction,</a:t>
            </a:r>
            <a:r>
              <a:rPr lang="en-IN" sz="2400" spc="415" dirty="0"/>
              <a:t> </a:t>
            </a:r>
            <a:r>
              <a:rPr lang="en-IN" sz="2400" spc="-10" dirty="0"/>
              <a:t>which</a:t>
            </a:r>
            <a:r>
              <a:rPr lang="en-IN" sz="2400" spc="390" dirty="0"/>
              <a:t> </a:t>
            </a:r>
            <a:r>
              <a:rPr lang="en-IN" sz="2400" spc="-5" dirty="0"/>
              <a:t>can</a:t>
            </a:r>
            <a:r>
              <a:rPr lang="en-IN" sz="2400" spc="395" dirty="0"/>
              <a:t> </a:t>
            </a:r>
            <a:r>
              <a:rPr lang="en-IN" sz="2400" dirty="0"/>
              <a:t>lead</a:t>
            </a:r>
            <a:r>
              <a:rPr lang="en-IN" sz="2400" spc="395" dirty="0"/>
              <a:t> </a:t>
            </a:r>
            <a:r>
              <a:rPr lang="en-IN" sz="2400" spc="-15" dirty="0"/>
              <a:t>to</a:t>
            </a:r>
            <a:r>
              <a:rPr lang="en-IN" sz="2400" spc="395" dirty="0"/>
              <a:t> </a:t>
            </a:r>
            <a:r>
              <a:rPr lang="en-IN" sz="2400" spc="-5" dirty="0"/>
              <a:t>new</a:t>
            </a:r>
            <a:r>
              <a:rPr lang="en-IN" sz="2400" spc="395" dirty="0"/>
              <a:t> </a:t>
            </a:r>
            <a:r>
              <a:rPr lang="en-IN" sz="2400" dirty="0"/>
              <a:t>and</a:t>
            </a:r>
            <a:r>
              <a:rPr lang="en-IN" sz="2400" spc="390" dirty="0"/>
              <a:t> </a:t>
            </a:r>
            <a:r>
              <a:rPr lang="en-IN" sz="2400" spc="-10" dirty="0"/>
              <a:t>better</a:t>
            </a:r>
            <a:r>
              <a:rPr lang="en-IN" sz="2400" spc="390" dirty="0"/>
              <a:t> </a:t>
            </a:r>
            <a:r>
              <a:rPr lang="en-IN" sz="2400" spc="-10" dirty="0"/>
              <a:t>products</a:t>
            </a:r>
            <a:r>
              <a:rPr lang="en-IN" sz="2400" spc="395" dirty="0"/>
              <a:t> </a:t>
            </a:r>
            <a:r>
              <a:rPr lang="en-IN" sz="2400" dirty="0"/>
              <a:t>and services.</a:t>
            </a:r>
          </a:p>
          <a:p>
            <a:pPr marL="698500" lvl="1" indent="-228600">
              <a:spcBef>
                <a:spcPts val="755"/>
              </a:spcBef>
              <a:buFont typeface="Arial MT"/>
              <a:buChar char="•"/>
              <a:tabLst>
                <a:tab pos="240665" algn="l"/>
                <a:tab pos="241300" algn="l"/>
              </a:tabLst>
            </a:pPr>
            <a:r>
              <a:rPr lang="en-IN" sz="2400" spc="-10" dirty="0"/>
              <a:t>Gives</a:t>
            </a:r>
            <a:r>
              <a:rPr lang="en-IN" sz="2400" spc="10" dirty="0"/>
              <a:t> </a:t>
            </a:r>
            <a:r>
              <a:rPr lang="en-IN" sz="2400" spc="-10" dirty="0"/>
              <a:t>better</a:t>
            </a:r>
            <a:r>
              <a:rPr lang="en-IN" sz="2400" spc="-5" dirty="0"/>
              <a:t> insight of</a:t>
            </a:r>
            <a:r>
              <a:rPr lang="en-IN" sz="2400" spc="-15" dirty="0"/>
              <a:t> </a:t>
            </a:r>
            <a:r>
              <a:rPr lang="en-IN" sz="2400" spc="-10" dirty="0"/>
              <a:t>customers</a:t>
            </a:r>
            <a:r>
              <a:rPr lang="en-IN" sz="2400" spc="10" dirty="0"/>
              <a:t> </a:t>
            </a:r>
            <a:r>
              <a:rPr lang="en-IN" sz="2400" spc="-5" dirty="0"/>
              <a:t>base.</a:t>
            </a:r>
          </a:p>
          <a:p>
            <a:pPr marL="698500" lvl="1" indent="-228600">
              <a:spcBef>
                <a:spcPts val="760"/>
              </a:spcBef>
              <a:buFont typeface="Arial MT"/>
              <a:buChar char="•"/>
              <a:tabLst>
                <a:tab pos="240665" algn="l"/>
                <a:tab pos="241300" algn="l"/>
              </a:tabLst>
            </a:pPr>
            <a:r>
              <a:rPr lang="en-IN" sz="2400" spc="-5" dirty="0"/>
              <a:t>Helps</a:t>
            </a:r>
            <a:r>
              <a:rPr lang="en-IN" sz="2400" dirty="0"/>
              <a:t> </a:t>
            </a:r>
            <a:r>
              <a:rPr lang="en-IN" sz="2400" spc="-5" dirty="0"/>
              <a:t>in</a:t>
            </a:r>
            <a:r>
              <a:rPr lang="en-IN" sz="2400" spc="-10" dirty="0"/>
              <a:t> easy</a:t>
            </a:r>
            <a:r>
              <a:rPr lang="en-IN" sz="2400" dirty="0"/>
              <a:t> </a:t>
            </a:r>
            <a:r>
              <a:rPr lang="en-IN" sz="2400" spc="-10" dirty="0"/>
              <a:t>flow</a:t>
            </a:r>
            <a:r>
              <a:rPr lang="en-IN" sz="2400" spc="-5" dirty="0"/>
              <a:t> </a:t>
            </a:r>
            <a:r>
              <a:rPr lang="en-IN" sz="2400" spc="-15" dirty="0"/>
              <a:t>for</a:t>
            </a:r>
            <a:r>
              <a:rPr lang="en-IN" sz="2400" spc="-20" dirty="0"/>
              <a:t> </a:t>
            </a:r>
            <a:r>
              <a:rPr lang="en-IN" sz="2400" dirty="0"/>
              <a:t>managing</a:t>
            </a:r>
            <a:r>
              <a:rPr lang="en-IN" sz="2400" spc="-30" dirty="0"/>
              <a:t> </a:t>
            </a:r>
            <a:r>
              <a:rPr lang="en-IN" sz="2400" spc="-5" dirty="0"/>
              <a:t>resources.</a:t>
            </a:r>
          </a:p>
        </p:txBody>
      </p:sp>
    </p:spTree>
    <p:extLst>
      <p:ext uri="{BB962C8B-B14F-4D97-AF65-F5344CB8AC3E}">
        <p14:creationId xmlns:p14="http://schemas.microsoft.com/office/powerpoint/2010/main" val="75683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72155" y="612454"/>
            <a:ext cx="5847687" cy="1191031"/>
          </a:xfrm>
        </p:spPr>
        <p:txBody>
          <a:bodyPr>
            <a:normAutofit/>
          </a:bodyPr>
          <a:lstStyle/>
          <a:p>
            <a:pPr algn="ctr"/>
            <a:r>
              <a:rPr lang="en-US" sz="4000" dirty="0">
                <a:latin typeface="Algerian" panose="04020705040A02060702" pitchFamily="82" charset="0"/>
              </a:rPr>
              <a:t>Problem statement</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DB96B34B-F67F-2E9D-A147-A33F798B189E}"/>
              </a:ext>
            </a:extLst>
          </p:cNvPr>
          <p:cNvSpPr>
            <a:spLocks noGrp="1"/>
          </p:cNvSpPr>
          <p:nvPr>
            <p:ph idx="1"/>
          </p:nvPr>
        </p:nvSpPr>
        <p:spPr>
          <a:xfrm>
            <a:off x="1123348" y="1803485"/>
            <a:ext cx="9945303" cy="4257112"/>
          </a:xfrm>
        </p:spPr>
        <p:txBody>
          <a:bodyPr>
            <a:noAutofit/>
          </a:bodyPr>
          <a:lstStyle/>
          <a:p>
            <a:pPr marL="12700" marR="5080" algn="just">
              <a:lnSpc>
                <a:spcPct val="114999"/>
              </a:lnSpc>
              <a:spcBef>
                <a:spcPts val="100"/>
              </a:spcBef>
            </a:pPr>
            <a:r>
              <a:rPr lang="en-IN" spc="-10" dirty="0">
                <a:latin typeface="Calibri"/>
                <a:cs typeface="Calibri"/>
              </a:rPr>
              <a:t>Food industries are </a:t>
            </a:r>
            <a:r>
              <a:rPr lang="en-IN" spc="-15" dirty="0">
                <a:latin typeface="Calibri"/>
                <a:cs typeface="Calibri"/>
              </a:rPr>
              <a:t>having </a:t>
            </a:r>
            <a:r>
              <a:rPr lang="en-IN" spc="-10" dirty="0">
                <a:latin typeface="Calibri"/>
                <a:cs typeface="Calibri"/>
              </a:rPr>
              <a:t>important </a:t>
            </a:r>
            <a:r>
              <a:rPr lang="en-IN" spc="-15" dirty="0">
                <a:latin typeface="Calibri"/>
                <a:cs typeface="Calibri"/>
              </a:rPr>
              <a:t>reflection </a:t>
            </a:r>
            <a:r>
              <a:rPr lang="en-IN" spc="5" dirty="0">
                <a:latin typeface="Calibri"/>
                <a:cs typeface="Calibri"/>
              </a:rPr>
              <a:t>of </a:t>
            </a:r>
            <a:r>
              <a:rPr lang="en-IN" spc="-5" dirty="0">
                <a:latin typeface="Calibri"/>
                <a:cs typeface="Calibri"/>
              </a:rPr>
              <a:t>the </a:t>
            </a:r>
            <a:r>
              <a:rPr lang="en-IN" spc="-15" dirty="0">
                <a:latin typeface="Calibri"/>
                <a:cs typeface="Calibri"/>
              </a:rPr>
              <a:t>economy from </a:t>
            </a:r>
            <a:r>
              <a:rPr lang="en-IN" spc="-10" dirty="0">
                <a:latin typeface="Calibri"/>
                <a:cs typeface="Calibri"/>
              </a:rPr>
              <a:t>past </a:t>
            </a:r>
            <a:r>
              <a:rPr lang="en-IN" spc="-25" dirty="0">
                <a:latin typeface="Calibri"/>
                <a:cs typeface="Calibri"/>
              </a:rPr>
              <a:t>few</a:t>
            </a:r>
            <a:r>
              <a:rPr lang="en-IN" spc="-20" dirty="0">
                <a:latin typeface="Calibri"/>
                <a:cs typeface="Calibri"/>
              </a:rPr>
              <a:t> </a:t>
            </a:r>
            <a:r>
              <a:rPr lang="en-IN" spc="-5" dirty="0">
                <a:latin typeface="Calibri"/>
                <a:cs typeface="Calibri"/>
              </a:rPr>
              <a:t>decades. </a:t>
            </a:r>
            <a:r>
              <a:rPr lang="en-IN" dirty="0">
                <a:latin typeface="Calibri"/>
                <a:cs typeface="Calibri"/>
              </a:rPr>
              <a:t> </a:t>
            </a:r>
            <a:r>
              <a:rPr lang="en-IN" spc="-10" dirty="0">
                <a:latin typeface="Calibri"/>
                <a:cs typeface="Calibri"/>
              </a:rPr>
              <a:t>Online </a:t>
            </a:r>
            <a:r>
              <a:rPr lang="en-IN" spc="-15" dirty="0">
                <a:latin typeface="Calibri"/>
                <a:cs typeface="Calibri"/>
              </a:rPr>
              <a:t>food </a:t>
            </a:r>
            <a:r>
              <a:rPr lang="en-IN" spc="-10" dirty="0">
                <a:latin typeface="Calibri"/>
                <a:cs typeface="Calibri"/>
              </a:rPr>
              <a:t>ordering </a:t>
            </a:r>
            <a:r>
              <a:rPr lang="en-IN" spc="-5" dirty="0">
                <a:latin typeface="Calibri"/>
                <a:cs typeface="Calibri"/>
              </a:rPr>
              <a:t>is the </a:t>
            </a:r>
            <a:r>
              <a:rPr lang="en-IN" spc="-10" dirty="0">
                <a:latin typeface="Calibri"/>
                <a:cs typeface="Calibri"/>
              </a:rPr>
              <a:t>process </a:t>
            </a:r>
            <a:r>
              <a:rPr lang="en-IN" dirty="0">
                <a:latin typeface="Calibri"/>
                <a:cs typeface="Calibri"/>
              </a:rPr>
              <a:t>of </a:t>
            </a:r>
            <a:r>
              <a:rPr lang="en-IN" spc="-10" dirty="0">
                <a:latin typeface="Calibri"/>
                <a:cs typeface="Calibri"/>
              </a:rPr>
              <a:t>ordering </a:t>
            </a:r>
            <a:r>
              <a:rPr lang="en-IN" spc="-15" dirty="0">
                <a:latin typeface="Calibri"/>
                <a:cs typeface="Calibri"/>
              </a:rPr>
              <a:t>food from </a:t>
            </a:r>
            <a:r>
              <a:rPr lang="en-IN" spc="-5" dirty="0">
                <a:latin typeface="Calibri"/>
                <a:cs typeface="Calibri"/>
              </a:rPr>
              <a:t>a </a:t>
            </a:r>
            <a:r>
              <a:rPr lang="en-IN" spc="-10" dirty="0">
                <a:latin typeface="Calibri"/>
                <a:cs typeface="Calibri"/>
              </a:rPr>
              <a:t>website </a:t>
            </a:r>
            <a:r>
              <a:rPr lang="en-IN" dirty="0">
                <a:latin typeface="Calibri"/>
                <a:cs typeface="Calibri"/>
              </a:rPr>
              <a:t>or </a:t>
            </a:r>
            <a:r>
              <a:rPr lang="en-IN" spc="-5" dirty="0">
                <a:latin typeface="Calibri"/>
                <a:cs typeface="Calibri"/>
              </a:rPr>
              <a:t>other </a:t>
            </a:r>
            <a:r>
              <a:rPr lang="en-IN" spc="-10" dirty="0">
                <a:latin typeface="Calibri"/>
                <a:cs typeface="Calibri"/>
              </a:rPr>
              <a:t>application. </a:t>
            </a:r>
            <a:r>
              <a:rPr lang="en-IN" spc="-5" dirty="0">
                <a:latin typeface="Calibri"/>
                <a:cs typeface="Calibri"/>
              </a:rPr>
              <a:t>The </a:t>
            </a:r>
            <a:r>
              <a:rPr lang="en-IN" spc="-484" dirty="0">
                <a:latin typeface="Calibri"/>
                <a:cs typeface="Calibri"/>
              </a:rPr>
              <a:t> </a:t>
            </a:r>
            <a:r>
              <a:rPr lang="en-IN" spc="-15" dirty="0">
                <a:latin typeface="Calibri"/>
                <a:cs typeface="Calibri"/>
              </a:rPr>
              <a:t>product can </a:t>
            </a:r>
            <a:r>
              <a:rPr lang="en-IN" spc="-5" dirty="0">
                <a:latin typeface="Calibri"/>
                <a:cs typeface="Calibri"/>
              </a:rPr>
              <a:t>be either </a:t>
            </a:r>
            <a:r>
              <a:rPr lang="en-IN" spc="-10" dirty="0">
                <a:latin typeface="Calibri"/>
                <a:cs typeface="Calibri"/>
              </a:rPr>
              <a:t>ready-to-eat </a:t>
            </a:r>
            <a:r>
              <a:rPr lang="en-IN" spc="-15" dirty="0">
                <a:latin typeface="Calibri"/>
                <a:cs typeface="Calibri"/>
              </a:rPr>
              <a:t>food </a:t>
            </a:r>
            <a:r>
              <a:rPr lang="en-IN" dirty="0">
                <a:latin typeface="Calibri"/>
                <a:cs typeface="Calibri"/>
              </a:rPr>
              <a:t>or </a:t>
            </a:r>
            <a:r>
              <a:rPr lang="en-IN" spc="-15" dirty="0">
                <a:latin typeface="Calibri"/>
                <a:cs typeface="Calibri"/>
              </a:rPr>
              <a:t>food </a:t>
            </a:r>
            <a:r>
              <a:rPr lang="en-IN" spc="-10" dirty="0">
                <a:latin typeface="Calibri"/>
                <a:cs typeface="Calibri"/>
              </a:rPr>
              <a:t>that has not </a:t>
            </a:r>
            <a:r>
              <a:rPr lang="en-IN" spc="-5" dirty="0">
                <a:latin typeface="Calibri"/>
                <a:cs typeface="Calibri"/>
              </a:rPr>
              <a:t>been specially </a:t>
            </a:r>
            <a:r>
              <a:rPr lang="en-IN" spc="-10" dirty="0">
                <a:latin typeface="Calibri"/>
                <a:cs typeface="Calibri"/>
              </a:rPr>
              <a:t>prepared </a:t>
            </a:r>
            <a:r>
              <a:rPr lang="en-IN" spc="-15" dirty="0">
                <a:latin typeface="Calibri"/>
                <a:cs typeface="Calibri"/>
              </a:rPr>
              <a:t>for </a:t>
            </a:r>
            <a:r>
              <a:rPr lang="en-IN" spc="-10" dirty="0">
                <a:latin typeface="Calibri"/>
                <a:cs typeface="Calibri"/>
              </a:rPr>
              <a:t> direction consumption.</a:t>
            </a:r>
          </a:p>
          <a:p>
            <a:pPr marL="0" marR="5080" indent="0" algn="just">
              <a:lnSpc>
                <a:spcPct val="114999"/>
              </a:lnSpc>
              <a:spcBef>
                <a:spcPts val="100"/>
              </a:spcBef>
              <a:buNone/>
            </a:pPr>
            <a:endParaRPr lang="en-IN" dirty="0">
              <a:latin typeface="Calibri"/>
              <a:cs typeface="Calibri"/>
            </a:endParaRPr>
          </a:p>
          <a:p>
            <a:pPr marL="12700" algn="just">
              <a:lnSpc>
                <a:spcPct val="100000"/>
              </a:lnSpc>
              <a:spcBef>
                <a:spcPts val="395"/>
              </a:spcBef>
            </a:pPr>
            <a:r>
              <a:rPr lang="en-IN" spc="-5" dirty="0">
                <a:latin typeface="Calibri"/>
                <a:cs typeface="Calibri"/>
              </a:rPr>
              <a:t>In</a:t>
            </a:r>
            <a:r>
              <a:rPr lang="en-IN" spc="229" dirty="0">
                <a:latin typeface="Calibri"/>
                <a:cs typeface="Calibri"/>
              </a:rPr>
              <a:t> </a:t>
            </a:r>
            <a:r>
              <a:rPr lang="en-IN" spc="-5" dirty="0">
                <a:latin typeface="Calibri"/>
                <a:cs typeface="Calibri"/>
              </a:rPr>
              <a:t>this</a:t>
            </a:r>
            <a:r>
              <a:rPr lang="en-IN" spc="235" dirty="0">
                <a:latin typeface="Calibri"/>
                <a:cs typeface="Calibri"/>
              </a:rPr>
              <a:t> </a:t>
            </a:r>
            <a:r>
              <a:rPr lang="en-IN" spc="-15" dirty="0">
                <a:latin typeface="Calibri"/>
                <a:cs typeface="Calibri"/>
              </a:rPr>
              <a:t>project,</a:t>
            </a:r>
            <a:r>
              <a:rPr lang="en-IN" spc="250" dirty="0">
                <a:latin typeface="Calibri"/>
                <a:cs typeface="Calibri"/>
              </a:rPr>
              <a:t> </a:t>
            </a:r>
            <a:r>
              <a:rPr lang="en-IN" spc="-10" dirty="0">
                <a:latin typeface="Calibri"/>
                <a:cs typeface="Calibri"/>
              </a:rPr>
              <a:t>we</a:t>
            </a:r>
            <a:r>
              <a:rPr lang="en-IN" spc="240" dirty="0">
                <a:latin typeface="Calibri"/>
                <a:cs typeface="Calibri"/>
              </a:rPr>
              <a:t> </a:t>
            </a:r>
            <a:r>
              <a:rPr lang="en-IN" spc="-10" dirty="0">
                <a:latin typeface="Calibri"/>
                <a:cs typeface="Calibri"/>
              </a:rPr>
              <a:t>are</a:t>
            </a:r>
            <a:r>
              <a:rPr lang="en-IN" spc="235" dirty="0">
                <a:latin typeface="Calibri"/>
                <a:cs typeface="Calibri"/>
              </a:rPr>
              <a:t> </a:t>
            </a:r>
            <a:r>
              <a:rPr lang="en-IN" spc="-5" dirty="0">
                <a:latin typeface="Calibri"/>
                <a:cs typeface="Calibri"/>
              </a:rPr>
              <a:t>analyzing</a:t>
            </a:r>
            <a:r>
              <a:rPr lang="en-IN" spc="245" dirty="0">
                <a:latin typeface="Calibri"/>
                <a:cs typeface="Calibri"/>
              </a:rPr>
              <a:t> </a:t>
            </a:r>
            <a:r>
              <a:rPr lang="en-IN" spc="-5" dirty="0">
                <a:latin typeface="Calibri"/>
                <a:cs typeface="Calibri"/>
              </a:rPr>
              <a:t>the</a:t>
            </a:r>
            <a:r>
              <a:rPr lang="en-IN" spc="245" dirty="0">
                <a:latin typeface="Calibri"/>
                <a:cs typeface="Calibri"/>
              </a:rPr>
              <a:t> </a:t>
            </a:r>
            <a:r>
              <a:rPr lang="en-IN" spc="-10" dirty="0">
                <a:latin typeface="Calibri"/>
                <a:cs typeface="Calibri"/>
              </a:rPr>
              <a:t>various</a:t>
            </a:r>
            <a:r>
              <a:rPr lang="en-IN" spc="250" dirty="0">
                <a:latin typeface="Calibri"/>
                <a:cs typeface="Calibri"/>
              </a:rPr>
              <a:t> </a:t>
            </a:r>
            <a:r>
              <a:rPr lang="en-IN" spc="-5" dirty="0">
                <a:latin typeface="Calibri"/>
                <a:cs typeface="Calibri"/>
              </a:rPr>
              <a:t>aspects</a:t>
            </a:r>
            <a:r>
              <a:rPr lang="en-IN" spc="245" dirty="0">
                <a:latin typeface="Calibri"/>
                <a:cs typeface="Calibri"/>
              </a:rPr>
              <a:t> </a:t>
            </a:r>
            <a:r>
              <a:rPr lang="en-IN" spc="-5" dirty="0">
                <a:latin typeface="Calibri"/>
                <a:cs typeface="Calibri"/>
              </a:rPr>
              <a:t>with</a:t>
            </a:r>
            <a:r>
              <a:rPr lang="en-IN" spc="235" dirty="0">
                <a:latin typeface="Calibri"/>
                <a:cs typeface="Calibri"/>
              </a:rPr>
              <a:t> </a:t>
            </a:r>
            <a:r>
              <a:rPr lang="en-IN" spc="-15" dirty="0">
                <a:latin typeface="Calibri"/>
                <a:cs typeface="Calibri"/>
              </a:rPr>
              <a:t>different</a:t>
            </a:r>
            <a:r>
              <a:rPr lang="en-IN" spc="220" dirty="0">
                <a:latin typeface="Calibri"/>
                <a:cs typeface="Calibri"/>
              </a:rPr>
              <a:t> </a:t>
            </a:r>
            <a:r>
              <a:rPr lang="en-IN" spc="-10" dirty="0">
                <a:latin typeface="Calibri"/>
                <a:cs typeface="Calibri"/>
              </a:rPr>
              <a:t>use</a:t>
            </a:r>
            <a:r>
              <a:rPr lang="en-IN" spc="254" dirty="0">
                <a:latin typeface="Calibri"/>
                <a:cs typeface="Calibri"/>
              </a:rPr>
              <a:t> </a:t>
            </a:r>
            <a:r>
              <a:rPr lang="en-IN" spc="-10" dirty="0">
                <a:latin typeface="Calibri"/>
                <a:cs typeface="Calibri"/>
              </a:rPr>
              <a:t>cases</a:t>
            </a:r>
            <a:r>
              <a:rPr lang="en-IN" spc="254" dirty="0">
                <a:latin typeface="Calibri"/>
                <a:cs typeface="Calibri"/>
              </a:rPr>
              <a:t> </a:t>
            </a:r>
            <a:r>
              <a:rPr lang="en-IN" spc="-5" dirty="0">
                <a:latin typeface="Calibri"/>
                <a:cs typeface="Calibri"/>
              </a:rPr>
              <a:t>which</a:t>
            </a:r>
            <a:r>
              <a:rPr lang="en-IN" spc="235" dirty="0">
                <a:latin typeface="Calibri"/>
                <a:cs typeface="Calibri"/>
              </a:rPr>
              <a:t> </a:t>
            </a:r>
            <a:r>
              <a:rPr lang="en-IN" spc="-20" dirty="0">
                <a:latin typeface="Calibri"/>
                <a:cs typeface="Calibri"/>
              </a:rPr>
              <a:t>covers.</a:t>
            </a:r>
          </a:p>
          <a:p>
            <a:pPr marL="12700" algn="just">
              <a:lnSpc>
                <a:spcPct val="100000"/>
              </a:lnSpc>
              <a:spcBef>
                <a:spcPts val="395"/>
              </a:spcBef>
            </a:pPr>
            <a:endParaRPr lang="en-IN" spc="-20" dirty="0">
              <a:latin typeface="Calibri"/>
              <a:cs typeface="Calibri"/>
            </a:endParaRPr>
          </a:p>
          <a:p>
            <a:pPr marL="12700" algn="just">
              <a:lnSpc>
                <a:spcPct val="100000"/>
              </a:lnSpc>
              <a:spcBef>
                <a:spcPts val="395"/>
              </a:spcBef>
            </a:pPr>
            <a:r>
              <a:rPr lang="en-IN" spc="-5" dirty="0">
                <a:latin typeface="Calibri"/>
                <a:cs typeface="Calibri"/>
              </a:rPr>
              <a:t>Ma</a:t>
            </a:r>
            <a:r>
              <a:rPr lang="en-IN" spc="-45" dirty="0">
                <a:latin typeface="Calibri"/>
                <a:cs typeface="Calibri"/>
              </a:rPr>
              <a:t>n</a:t>
            </a:r>
            <a:r>
              <a:rPr lang="en-IN" spc="-5" dirty="0">
                <a:latin typeface="Calibri"/>
                <a:cs typeface="Calibri"/>
              </a:rPr>
              <a:t>y as</a:t>
            </a:r>
            <a:r>
              <a:rPr lang="en-IN" spc="-10" dirty="0">
                <a:latin typeface="Calibri"/>
                <a:cs typeface="Calibri"/>
              </a:rPr>
              <a:t>pe</a:t>
            </a:r>
            <a:r>
              <a:rPr lang="en-IN" spc="-20" dirty="0">
                <a:latin typeface="Calibri"/>
                <a:cs typeface="Calibri"/>
              </a:rPr>
              <a:t>c</a:t>
            </a:r>
            <a:r>
              <a:rPr lang="en-IN" spc="-5" dirty="0">
                <a:latin typeface="Calibri"/>
                <a:cs typeface="Calibri"/>
              </a:rPr>
              <a:t>ts of </a:t>
            </a:r>
            <a:r>
              <a:rPr lang="en-IN" spc="-20" dirty="0">
                <a:latin typeface="Calibri"/>
                <a:cs typeface="Calibri"/>
              </a:rPr>
              <a:t>S</a:t>
            </a:r>
            <a:r>
              <a:rPr lang="en-IN" spc="-5" dirty="0">
                <a:latin typeface="Calibri"/>
                <a:cs typeface="Calibri"/>
              </a:rPr>
              <a:t>wi</a:t>
            </a:r>
            <a:r>
              <a:rPr lang="en-IN" spc="15" dirty="0">
                <a:latin typeface="Calibri"/>
                <a:cs typeface="Calibri"/>
              </a:rPr>
              <a:t>g</a:t>
            </a:r>
            <a:r>
              <a:rPr lang="en-IN" spc="-5" dirty="0">
                <a:latin typeface="Calibri"/>
                <a:cs typeface="Calibri"/>
              </a:rPr>
              <a:t>gy </a:t>
            </a:r>
            <a:r>
              <a:rPr lang="en-IN" spc="-35" dirty="0">
                <a:latin typeface="Calibri"/>
                <a:cs typeface="Calibri"/>
              </a:rPr>
              <a:t>F</a:t>
            </a:r>
            <a:r>
              <a:rPr lang="en-IN" spc="-10" dirty="0">
                <a:latin typeface="Calibri"/>
                <a:cs typeface="Calibri"/>
              </a:rPr>
              <a:t>o</a:t>
            </a:r>
            <a:r>
              <a:rPr lang="en-IN" dirty="0">
                <a:latin typeface="Calibri"/>
                <a:cs typeface="Calibri"/>
              </a:rPr>
              <a:t>o</a:t>
            </a:r>
            <a:r>
              <a:rPr lang="en-IN" spc="-5" dirty="0">
                <a:latin typeface="Calibri"/>
                <a:cs typeface="Calibri"/>
              </a:rPr>
              <a:t>d </a:t>
            </a:r>
            <a:r>
              <a:rPr lang="en-IN" spc="-10" dirty="0">
                <a:latin typeface="Calibri"/>
                <a:cs typeface="Calibri"/>
              </a:rPr>
              <a:t>Deli</a:t>
            </a:r>
            <a:r>
              <a:rPr lang="en-IN" spc="-30" dirty="0">
                <a:latin typeface="Calibri"/>
                <a:cs typeface="Calibri"/>
              </a:rPr>
              <a:t>v</a:t>
            </a:r>
            <a:r>
              <a:rPr lang="en-IN" spc="-5" dirty="0">
                <a:latin typeface="Calibri"/>
                <a:cs typeface="Calibri"/>
              </a:rPr>
              <a:t>ery </a:t>
            </a:r>
            <a:r>
              <a:rPr lang="en-IN" dirty="0">
                <a:latin typeface="Calibri"/>
                <a:cs typeface="Calibri"/>
              </a:rPr>
              <a:t>S</a:t>
            </a:r>
            <a:r>
              <a:rPr lang="en-IN" spc="-5" dirty="0">
                <a:latin typeface="Calibri"/>
                <a:cs typeface="Calibri"/>
              </a:rPr>
              <a:t>e</a:t>
            </a:r>
            <a:r>
              <a:rPr lang="en-IN" spc="15" dirty="0">
                <a:latin typeface="Calibri"/>
                <a:cs typeface="Calibri"/>
              </a:rPr>
              <a:t>r</a:t>
            </a:r>
            <a:r>
              <a:rPr lang="en-IN" spc="-5" dirty="0">
                <a:latin typeface="Calibri"/>
                <a:cs typeface="Calibri"/>
              </a:rPr>
              <a:t>vic</a:t>
            </a:r>
            <a:r>
              <a:rPr lang="en-IN" spc="-10" dirty="0">
                <a:latin typeface="Calibri"/>
                <a:cs typeface="Calibri"/>
              </a:rPr>
              <a:t>e</a:t>
            </a:r>
            <a:r>
              <a:rPr lang="en-IN" spc="-5" dirty="0">
                <a:latin typeface="Calibri"/>
                <a:cs typeface="Calibri"/>
              </a:rPr>
              <a:t>. </a:t>
            </a:r>
            <a:r>
              <a:rPr lang="en-IN" spc="-10" dirty="0">
                <a:latin typeface="Calibri"/>
                <a:cs typeface="Calibri"/>
              </a:rPr>
              <a:t>I</a:t>
            </a:r>
            <a:r>
              <a:rPr lang="en-IN" spc="-5" dirty="0">
                <a:latin typeface="Calibri"/>
                <a:cs typeface="Calibri"/>
              </a:rPr>
              <a:t>t </a:t>
            </a:r>
            <a:r>
              <a:rPr lang="en-IN" spc="-10" dirty="0">
                <a:latin typeface="Calibri"/>
                <a:cs typeface="Calibri"/>
              </a:rPr>
              <a:t>he</a:t>
            </a:r>
            <a:r>
              <a:rPr lang="en-IN" spc="-15" dirty="0">
                <a:latin typeface="Calibri"/>
                <a:cs typeface="Calibri"/>
              </a:rPr>
              <a:t>l</a:t>
            </a:r>
            <a:r>
              <a:rPr lang="en-IN" spc="-20" dirty="0">
                <a:latin typeface="Calibri"/>
                <a:cs typeface="Calibri"/>
              </a:rPr>
              <a:t>p</a:t>
            </a:r>
            <a:r>
              <a:rPr lang="en-IN" spc="-5" dirty="0">
                <a:latin typeface="Calibri"/>
                <a:cs typeface="Calibri"/>
              </a:rPr>
              <a:t>s </a:t>
            </a:r>
            <a:r>
              <a:rPr lang="en-IN" spc="-10" dirty="0">
                <a:latin typeface="Calibri"/>
                <a:cs typeface="Calibri"/>
              </a:rPr>
              <a:t>i</a:t>
            </a:r>
            <a:r>
              <a:rPr lang="en-IN" spc="-5" dirty="0">
                <a:latin typeface="Calibri"/>
                <a:cs typeface="Calibri"/>
              </a:rPr>
              <a:t>n </a:t>
            </a:r>
            <a:r>
              <a:rPr lang="en-IN" spc="-10" dirty="0">
                <a:latin typeface="Calibri"/>
                <a:cs typeface="Calibri"/>
              </a:rPr>
              <a:t>no</a:t>
            </a:r>
            <a:r>
              <a:rPr lang="en-IN" spc="-5" dirty="0">
                <a:latin typeface="Calibri"/>
                <a:cs typeface="Calibri"/>
              </a:rPr>
              <a:t>t </a:t>
            </a:r>
            <a:r>
              <a:rPr lang="en-IN" spc="-10" dirty="0">
                <a:latin typeface="Calibri"/>
                <a:cs typeface="Calibri"/>
              </a:rPr>
              <a:t>onl</a:t>
            </a:r>
            <a:r>
              <a:rPr lang="en-IN" spc="-5" dirty="0">
                <a:latin typeface="Calibri"/>
                <a:cs typeface="Calibri"/>
              </a:rPr>
              <a:t>y </a:t>
            </a:r>
            <a:r>
              <a:rPr lang="en-IN" spc="-10" dirty="0">
                <a:latin typeface="Calibri"/>
                <a:cs typeface="Calibri"/>
              </a:rPr>
              <a:t>und</a:t>
            </a:r>
            <a:r>
              <a:rPr lang="en-IN" spc="-15" dirty="0">
                <a:latin typeface="Calibri"/>
                <a:cs typeface="Calibri"/>
              </a:rPr>
              <a:t>e</a:t>
            </a:r>
            <a:r>
              <a:rPr lang="en-IN" spc="-40" dirty="0">
                <a:latin typeface="Calibri"/>
                <a:cs typeface="Calibri"/>
              </a:rPr>
              <a:t>r</a:t>
            </a:r>
            <a:r>
              <a:rPr lang="en-IN" spc="-25" dirty="0">
                <a:latin typeface="Calibri"/>
                <a:cs typeface="Calibri"/>
              </a:rPr>
              <a:t>s</a:t>
            </a:r>
            <a:r>
              <a:rPr lang="en-IN" spc="-35" dirty="0">
                <a:latin typeface="Calibri"/>
                <a:cs typeface="Calibri"/>
              </a:rPr>
              <a:t>t</a:t>
            </a:r>
            <a:r>
              <a:rPr lang="en-IN" spc="-5" dirty="0">
                <a:latin typeface="Calibri"/>
                <a:cs typeface="Calibri"/>
              </a:rPr>
              <a:t>anding t</a:t>
            </a:r>
            <a:r>
              <a:rPr lang="en-IN" spc="-15" dirty="0">
                <a:latin typeface="Calibri"/>
                <a:cs typeface="Calibri"/>
              </a:rPr>
              <a:t>h</a:t>
            </a:r>
            <a:r>
              <a:rPr lang="en-IN" spc="-5" dirty="0">
                <a:latin typeface="Calibri"/>
                <a:cs typeface="Calibri"/>
              </a:rPr>
              <a:t>e</a:t>
            </a:r>
            <a:r>
              <a:rPr lang="en-IN" dirty="0">
                <a:latin typeface="Calibri"/>
                <a:cs typeface="Calibri"/>
              </a:rPr>
              <a:t> </a:t>
            </a:r>
            <a:r>
              <a:rPr lang="en-IN" spc="-5" dirty="0">
                <a:latin typeface="Calibri"/>
                <a:cs typeface="Calibri"/>
              </a:rPr>
              <a:t>meaningful</a:t>
            </a:r>
            <a:r>
              <a:rPr lang="en-IN" spc="245" dirty="0">
                <a:latin typeface="Calibri"/>
                <a:cs typeface="Calibri"/>
              </a:rPr>
              <a:t> </a:t>
            </a:r>
            <a:r>
              <a:rPr lang="en-IN" spc="-10" dirty="0">
                <a:latin typeface="Calibri"/>
                <a:cs typeface="Calibri"/>
              </a:rPr>
              <a:t>relationships</a:t>
            </a:r>
            <a:r>
              <a:rPr lang="en-IN" spc="240" dirty="0">
                <a:latin typeface="Calibri"/>
                <a:cs typeface="Calibri"/>
              </a:rPr>
              <a:t> </a:t>
            </a:r>
            <a:r>
              <a:rPr lang="en-IN" spc="-10" dirty="0">
                <a:latin typeface="Calibri"/>
                <a:cs typeface="Calibri"/>
              </a:rPr>
              <a:t>between</a:t>
            </a:r>
            <a:r>
              <a:rPr lang="en-IN" spc="254" dirty="0">
                <a:latin typeface="Calibri"/>
                <a:cs typeface="Calibri"/>
              </a:rPr>
              <a:t> </a:t>
            </a:r>
            <a:r>
              <a:rPr lang="en-IN" spc="-10" dirty="0">
                <a:latin typeface="Calibri"/>
                <a:cs typeface="Calibri"/>
              </a:rPr>
              <a:t>attributes,</a:t>
            </a:r>
            <a:r>
              <a:rPr lang="en-IN" spc="260" dirty="0">
                <a:latin typeface="Calibri"/>
                <a:cs typeface="Calibri"/>
              </a:rPr>
              <a:t> </a:t>
            </a:r>
            <a:r>
              <a:rPr lang="en-IN" spc="-10" dirty="0">
                <a:latin typeface="Calibri"/>
                <a:cs typeface="Calibri"/>
              </a:rPr>
              <a:t>but</a:t>
            </a:r>
            <a:r>
              <a:rPr lang="en-IN" spc="250" dirty="0">
                <a:latin typeface="Calibri"/>
                <a:cs typeface="Calibri"/>
              </a:rPr>
              <a:t> </a:t>
            </a:r>
            <a:r>
              <a:rPr lang="en-IN" spc="-5" dirty="0">
                <a:latin typeface="Calibri"/>
                <a:cs typeface="Calibri"/>
              </a:rPr>
              <a:t>it</a:t>
            </a:r>
            <a:r>
              <a:rPr lang="en-IN" spc="260" dirty="0">
                <a:latin typeface="Calibri"/>
                <a:cs typeface="Calibri"/>
              </a:rPr>
              <a:t> </a:t>
            </a:r>
            <a:r>
              <a:rPr lang="en-IN" spc="-5" dirty="0">
                <a:latin typeface="Calibri"/>
                <a:cs typeface="Calibri"/>
              </a:rPr>
              <a:t>also</a:t>
            </a:r>
            <a:r>
              <a:rPr lang="en-IN" spc="260" dirty="0">
                <a:latin typeface="Calibri"/>
                <a:cs typeface="Calibri"/>
              </a:rPr>
              <a:t> </a:t>
            </a:r>
            <a:r>
              <a:rPr lang="en-IN" spc="-10" dirty="0">
                <a:latin typeface="Calibri"/>
                <a:cs typeface="Calibri"/>
              </a:rPr>
              <a:t>allows</a:t>
            </a:r>
            <a:r>
              <a:rPr lang="en-IN" spc="270" dirty="0">
                <a:latin typeface="Calibri"/>
                <a:cs typeface="Calibri"/>
              </a:rPr>
              <a:t> </a:t>
            </a:r>
            <a:r>
              <a:rPr lang="en-IN" spc="-5" dirty="0">
                <a:latin typeface="Calibri"/>
                <a:cs typeface="Calibri"/>
              </a:rPr>
              <a:t>us</a:t>
            </a:r>
            <a:r>
              <a:rPr lang="en-IN" spc="254" dirty="0">
                <a:latin typeface="Calibri"/>
                <a:cs typeface="Calibri"/>
              </a:rPr>
              <a:t> </a:t>
            </a:r>
            <a:r>
              <a:rPr lang="en-IN" spc="-20" dirty="0">
                <a:latin typeface="Calibri"/>
                <a:cs typeface="Calibri"/>
              </a:rPr>
              <a:t>to</a:t>
            </a:r>
            <a:r>
              <a:rPr lang="en-IN" spc="254" dirty="0">
                <a:latin typeface="Calibri"/>
                <a:cs typeface="Calibri"/>
              </a:rPr>
              <a:t> </a:t>
            </a:r>
            <a:r>
              <a:rPr lang="en-IN" spc="-5" dirty="0">
                <a:latin typeface="Calibri"/>
                <a:cs typeface="Calibri"/>
              </a:rPr>
              <a:t>do</a:t>
            </a:r>
            <a:r>
              <a:rPr lang="en-IN" spc="260" dirty="0">
                <a:latin typeface="Calibri"/>
                <a:cs typeface="Calibri"/>
              </a:rPr>
              <a:t> </a:t>
            </a:r>
            <a:r>
              <a:rPr lang="en-IN" spc="-5" dirty="0">
                <a:latin typeface="Calibri"/>
                <a:cs typeface="Calibri"/>
              </a:rPr>
              <a:t>our</a:t>
            </a:r>
            <a:r>
              <a:rPr lang="en-IN" spc="270" dirty="0">
                <a:latin typeface="Calibri"/>
                <a:cs typeface="Calibri"/>
              </a:rPr>
              <a:t> </a:t>
            </a:r>
            <a:r>
              <a:rPr lang="en-IN" spc="-10" dirty="0">
                <a:latin typeface="Calibri"/>
                <a:cs typeface="Calibri"/>
              </a:rPr>
              <a:t>own</a:t>
            </a:r>
            <a:r>
              <a:rPr lang="en-IN" spc="254" dirty="0">
                <a:latin typeface="Calibri"/>
                <a:cs typeface="Calibri"/>
              </a:rPr>
              <a:t> </a:t>
            </a:r>
            <a:r>
              <a:rPr lang="en-IN" spc="-10" dirty="0">
                <a:latin typeface="Calibri"/>
                <a:cs typeface="Calibri"/>
              </a:rPr>
              <a:t>research </a:t>
            </a:r>
            <a:r>
              <a:rPr lang="en-IN" spc="-484" dirty="0">
                <a:latin typeface="Calibri"/>
                <a:cs typeface="Calibri"/>
              </a:rPr>
              <a:t> </a:t>
            </a:r>
            <a:r>
              <a:rPr lang="en-IN" spc="-5" dirty="0">
                <a:latin typeface="Calibri"/>
                <a:cs typeface="Calibri"/>
              </a:rPr>
              <a:t>and</a:t>
            </a:r>
            <a:r>
              <a:rPr lang="en-IN" spc="-10" dirty="0">
                <a:latin typeface="Calibri"/>
                <a:cs typeface="Calibri"/>
              </a:rPr>
              <a:t> come-up</a:t>
            </a:r>
            <a:r>
              <a:rPr lang="en-IN" spc="15" dirty="0">
                <a:latin typeface="Calibri"/>
                <a:cs typeface="Calibri"/>
              </a:rPr>
              <a:t> </a:t>
            </a:r>
            <a:r>
              <a:rPr lang="en-IN" spc="-5" dirty="0">
                <a:latin typeface="Calibri"/>
                <a:cs typeface="Calibri"/>
              </a:rPr>
              <a:t>with</a:t>
            </a:r>
            <a:r>
              <a:rPr lang="en-IN" dirty="0">
                <a:latin typeface="Calibri"/>
                <a:cs typeface="Calibri"/>
              </a:rPr>
              <a:t> </a:t>
            </a:r>
            <a:r>
              <a:rPr lang="en-IN" spc="-5" dirty="0">
                <a:latin typeface="Calibri"/>
                <a:cs typeface="Calibri"/>
              </a:rPr>
              <a:t>our </a:t>
            </a:r>
            <a:r>
              <a:rPr lang="en-IN" spc="-10" dirty="0">
                <a:latin typeface="Calibri"/>
                <a:cs typeface="Calibri"/>
              </a:rPr>
              <a:t>findings.</a:t>
            </a:r>
            <a:endParaRPr lang="en-IN" dirty="0">
              <a:latin typeface="Calibri"/>
              <a:cs typeface="Calibri"/>
            </a:endParaRPr>
          </a:p>
          <a:p>
            <a:endParaRPr lang="en-IN"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494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2844491" y="644362"/>
            <a:ext cx="6503015" cy="1191031"/>
          </a:xfrm>
        </p:spPr>
        <p:txBody>
          <a:bodyPr>
            <a:normAutofit/>
          </a:bodyPr>
          <a:lstStyle/>
          <a:p>
            <a:pPr algn="ctr"/>
            <a:r>
              <a:rPr lang="en-US" sz="4000" dirty="0">
                <a:latin typeface="Algerian" panose="04020705040A02060702" pitchFamily="82" charset="0"/>
              </a:rPr>
              <a:t>Data transformation</a:t>
            </a:r>
            <a:endParaRPr lang="en-IN" sz="4000" dirty="0">
              <a:latin typeface="Algerian" panose="04020705040A02060702" pitchFamily="82" charset="0"/>
            </a:endParaRPr>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F5ED3DC-9AB8-3AA9-F538-7F63BA77CF12}"/>
              </a:ext>
            </a:extLst>
          </p:cNvPr>
          <p:cNvPicPr>
            <a:picLocks noChangeAspect="1"/>
          </p:cNvPicPr>
          <p:nvPr/>
        </p:nvPicPr>
        <p:blipFill>
          <a:blip r:embed="rId4"/>
          <a:stretch>
            <a:fillRect/>
          </a:stretch>
        </p:blipFill>
        <p:spPr>
          <a:xfrm>
            <a:off x="780179" y="1998580"/>
            <a:ext cx="10631641" cy="3218313"/>
          </a:xfrm>
          <a:prstGeom prst="rect">
            <a:avLst/>
          </a:prstGeom>
        </p:spPr>
      </p:pic>
    </p:spTree>
    <p:extLst>
      <p:ext uri="{BB962C8B-B14F-4D97-AF65-F5344CB8AC3E}">
        <p14:creationId xmlns:p14="http://schemas.microsoft.com/office/powerpoint/2010/main" val="151112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8" y="644362"/>
            <a:ext cx="5889464" cy="1191031"/>
          </a:xfrm>
        </p:spPr>
        <p:txBody>
          <a:bodyPr>
            <a:normAutofit/>
          </a:bodyPr>
          <a:lstStyle/>
          <a:p>
            <a:pPr algn="ctr"/>
            <a:r>
              <a:rPr lang="en-US" sz="4000" dirty="0"/>
              <a:t>Data transformation</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14E383B-878B-020E-F403-6120862CBDF0}"/>
              </a:ext>
            </a:extLst>
          </p:cNvPr>
          <p:cNvPicPr>
            <a:picLocks noChangeAspect="1"/>
          </p:cNvPicPr>
          <p:nvPr/>
        </p:nvPicPr>
        <p:blipFill>
          <a:blip r:embed="rId4"/>
          <a:stretch>
            <a:fillRect/>
          </a:stretch>
        </p:blipFill>
        <p:spPr>
          <a:xfrm>
            <a:off x="1042068" y="1835393"/>
            <a:ext cx="10107864" cy="42382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515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8" y="644362"/>
            <a:ext cx="5889464" cy="1191031"/>
          </a:xfrm>
        </p:spPr>
        <p:txBody>
          <a:bodyPr>
            <a:normAutofit/>
          </a:bodyPr>
          <a:lstStyle/>
          <a:p>
            <a:pPr algn="ctr"/>
            <a:r>
              <a:rPr lang="en-US" sz="4000" dirty="0"/>
              <a:t>Data transformation</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AB08B0F-32E7-DA58-1011-502DC8ABD6B5}"/>
              </a:ext>
            </a:extLst>
          </p:cNvPr>
          <p:cNvPicPr>
            <a:picLocks noChangeAspect="1"/>
          </p:cNvPicPr>
          <p:nvPr/>
        </p:nvPicPr>
        <p:blipFill>
          <a:blip r:embed="rId4"/>
          <a:stretch>
            <a:fillRect/>
          </a:stretch>
        </p:blipFill>
        <p:spPr>
          <a:xfrm>
            <a:off x="886057" y="1901323"/>
            <a:ext cx="10221498" cy="43123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453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002-0BD4-034D-D6D3-65B039A9690E}"/>
              </a:ext>
            </a:extLst>
          </p:cNvPr>
          <p:cNvSpPr>
            <a:spLocks noGrp="1"/>
          </p:cNvSpPr>
          <p:nvPr>
            <p:ph type="title"/>
          </p:nvPr>
        </p:nvSpPr>
        <p:spPr>
          <a:xfrm>
            <a:off x="3151268" y="644362"/>
            <a:ext cx="5889464" cy="1191031"/>
          </a:xfrm>
        </p:spPr>
        <p:txBody>
          <a:bodyPr>
            <a:normAutofit/>
          </a:bodyPr>
          <a:lstStyle/>
          <a:p>
            <a:pPr algn="ctr"/>
            <a:r>
              <a:rPr lang="en-US" sz="4000" dirty="0"/>
              <a:t>Data transformation</a:t>
            </a:r>
            <a:endParaRPr lang="en-IN" sz="4000" dirty="0"/>
          </a:p>
        </p:txBody>
      </p:sp>
      <p:pic>
        <p:nvPicPr>
          <p:cNvPr id="4" name="object 4">
            <a:extLst>
              <a:ext uri="{FF2B5EF4-FFF2-40B4-BE49-F238E27FC236}">
                <a16:creationId xmlns:a16="http://schemas.microsoft.com/office/drawing/2014/main" id="{8A27EF94-FE16-1600-8094-4759E280B051}"/>
              </a:ext>
            </a:extLst>
          </p:cNvPr>
          <p:cNvPicPr/>
          <p:nvPr/>
        </p:nvPicPr>
        <p:blipFill>
          <a:blip r:embed="rId2" cstate="print">
            <a:extLst>
              <a:ext uri="{BEBA8EAE-BF5A-486C-A8C5-ECC9F3942E4B}">
                <a14:imgProps xmlns:a14="http://schemas.microsoft.com/office/drawing/2010/main">
                  <a14:imgLayer r:embed="rId3">
                    <a14:imgEffect>
                      <a14:artisticMosiaicBubbles/>
                    </a14:imgEffect>
                  </a14:imgLayer>
                </a14:imgProps>
              </a:ext>
            </a:extLst>
          </a:blip>
          <a:stretch>
            <a:fillRect/>
          </a:stretch>
        </p:blipFill>
        <p:spPr>
          <a:xfrm>
            <a:off x="9495122" y="221926"/>
            <a:ext cx="2361799" cy="84487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1B08FEE0-4AE0-C924-1D22-F6062A7C34CC}"/>
              </a:ext>
            </a:extLst>
          </p:cNvPr>
          <p:cNvPicPr>
            <a:picLocks noChangeAspect="1"/>
          </p:cNvPicPr>
          <p:nvPr/>
        </p:nvPicPr>
        <p:blipFill>
          <a:blip r:embed="rId4"/>
          <a:stretch>
            <a:fillRect/>
          </a:stretch>
        </p:blipFill>
        <p:spPr>
          <a:xfrm>
            <a:off x="780178" y="1998581"/>
            <a:ext cx="10519881" cy="38124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2656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117</TotalTime>
  <Words>796</Words>
  <Application>Microsoft Office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Arial MT</vt:lpstr>
      <vt:lpstr>Bell MT</vt:lpstr>
      <vt:lpstr>Calibri</vt:lpstr>
      <vt:lpstr>Tw Cen MT</vt:lpstr>
      <vt:lpstr>Wingdings</vt:lpstr>
      <vt:lpstr>Circuit</vt:lpstr>
      <vt:lpstr>Swiggy analyzing</vt:lpstr>
      <vt:lpstr>content</vt:lpstr>
      <vt:lpstr>introduction</vt:lpstr>
      <vt:lpstr>Objective</vt:lpstr>
      <vt:lpstr>Problem statement</vt:lpstr>
      <vt:lpstr>Data transformation</vt:lpstr>
      <vt:lpstr>Data transformation</vt:lpstr>
      <vt:lpstr>Data transformation</vt:lpstr>
      <vt:lpstr>Data transformation</vt:lpstr>
      <vt:lpstr>Data transformation</vt:lpstr>
      <vt:lpstr>Data loading</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analyzing</dc:title>
  <dc:creator>Jaimin</dc:creator>
  <cp:lastModifiedBy>Jaimin</cp:lastModifiedBy>
  <cp:revision>4</cp:revision>
  <dcterms:created xsi:type="dcterms:W3CDTF">2023-03-24T12:24:31Z</dcterms:created>
  <dcterms:modified xsi:type="dcterms:W3CDTF">2023-03-24T14:28:24Z</dcterms:modified>
</cp:coreProperties>
</file>