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59" r:id="rId5"/>
    <p:sldId id="258" r:id="rId6"/>
    <p:sldId id="265" r:id="rId7"/>
    <p:sldId id="266" r:id="rId8"/>
    <p:sldId id="263" r:id="rId9"/>
    <p:sldId id="260"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78" d="100"/>
          <a:sy n="78"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20F0FCE-A26B-43EE-B15C-0034338ABE6F}" type="datetimeFigureOut">
              <a:rPr lang="en-US" smtClean="0"/>
              <a:t>6/23/2021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1624787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F0FCE-A26B-43EE-B15C-0034338ABE6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827589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F0FCE-A26B-43EE-B15C-0034338ABE6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1332911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F0FCE-A26B-43EE-B15C-0034338ABE6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FBB6-C946-4BD8-98B4-062E5F3FD40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1336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F0FCE-A26B-43EE-B15C-0034338ABE6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2480903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0F0FCE-A26B-43EE-B15C-0034338ABE6F}"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367340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0F0FCE-A26B-43EE-B15C-0034338ABE6F}"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4094403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F0FCE-A26B-43EE-B15C-0034338ABE6F}"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3090852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F0FCE-A26B-43EE-B15C-0034338ABE6F}"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624477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F0FCE-A26B-43EE-B15C-0034338ABE6F}"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2548488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F0FCE-A26B-43EE-B15C-0034338ABE6F}"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1119576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F0FCE-A26B-43EE-B15C-0034338ABE6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733544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F0FCE-A26B-43EE-B15C-0034338ABE6F}" type="datetimeFigureOut">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2132178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F0FCE-A26B-43EE-B15C-0034338ABE6F}"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2078058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F0FCE-A26B-43EE-B15C-0034338ABE6F}" type="datetimeFigureOut">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1776485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F0FCE-A26B-43EE-B15C-0034338ABE6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4205187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F0FCE-A26B-43EE-B15C-0034338ABE6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FBB6-C946-4BD8-98B4-062E5F3FD409}" type="slidenum">
              <a:rPr lang="en-US" smtClean="0"/>
              <a:t>‹#›</a:t>
            </a:fld>
            <a:endParaRPr lang="en-US"/>
          </a:p>
        </p:txBody>
      </p:sp>
    </p:spTree>
    <p:extLst>
      <p:ext uri="{BB962C8B-B14F-4D97-AF65-F5344CB8AC3E}">
        <p14:creationId xmlns:p14="http://schemas.microsoft.com/office/powerpoint/2010/main" val="3744757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0F0FCE-A26B-43EE-B15C-0034338ABE6F}" type="datetimeFigureOut">
              <a:rPr lang="en-US" smtClean="0"/>
              <a:t>6/23/2021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96FBB6-C946-4BD8-98B4-062E5F3FD409}" type="slidenum">
              <a:rPr lang="en-US" smtClean="0"/>
              <a:t>‹#›</a:t>
            </a:fld>
            <a:endParaRPr lang="en-US"/>
          </a:p>
        </p:txBody>
      </p:sp>
    </p:spTree>
    <p:extLst>
      <p:ext uri="{BB962C8B-B14F-4D97-AF65-F5344CB8AC3E}">
        <p14:creationId xmlns:p14="http://schemas.microsoft.com/office/powerpoint/2010/main" val="354842570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C599-5EF2-4C46-B933-F2FF69FF07A0}"/>
              </a:ext>
            </a:extLst>
          </p:cNvPr>
          <p:cNvSpPr>
            <a:spLocks noGrp="1"/>
          </p:cNvSpPr>
          <p:nvPr>
            <p:ph type="ctrTitle"/>
          </p:nvPr>
        </p:nvSpPr>
        <p:spPr/>
        <p:txBody>
          <a:bodyPr>
            <a:normAutofit/>
          </a:bodyPr>
          <a:lstStyle/>
          <a:p>
            <a:r>
              <a:rPr lang="en-US" sz="6600" dirty="0">
                <a:effectLst/>
                <a:latin typeface="Century Gothic" panose="020B0502020202020204" pitchFamily="34" charset="0"/>
                <a:ea typeface="Times New Roman" panose="02020603050405020304" pitchFamily="18" charset="0"/>
                <a:cs typeface="Times New Roman" panose="02020603050405020304" pitchFamily="18" charset="0"/>
              </a:rPr>
              <a:t>File Management</a:t>
            </a:r>
            <a:endParaRPr lang="en-US" sz="6600" dirty="0"/>
          </a:p>
        </p:txBody>
      </p:sp>
      <p:sp>
        <p:nvSpPr>
          <p:cNvPr id="3" name="Subtitle 2">
            <a:extLst>
              <a:ext uri="{FF2B5EF4-FFF2-40B4-BE49-F238E27FC236}">
                <a16:creationId xmlns:a16="http://schemas.microsoft.com/office/drawing/2014/main" id="{82EF35DB-D6BC-425E-9BE7-789352B4D188}"/>
              </a:ext>
            </a:extLst>
          </p:cNvPr>
          <p:cNvSpPr>
            <a:spLocks noGrp="1"/>
          </p:cNvSpPr>
          <p:nvPr>
            <p:ph type="subTitle" idx="1"/>
          </p:nvPr>
        </p:nvSpPr>
        <p:spPr/>
        <p:txBody>
          <a:bodyPr>
            <a:normAutofit fontScale="92500" lnSpcReduction="20000"/>
          </a:bodyPr>
          <a:lstStyle/>
          <a:p>
            <a:r>
              <a:rPr lang="en-US" dirty="0"/>
              <a:t>Name: Jaimin Baurasi -202001403</a:t>
            </a:r>
          </a:p>
          <a:p>
            <a:r>
              <a:rPr lang="en-US" dirty="0"/>
              <a:t>           </a:t>
            </a:r>
            <a:r>
              <a:rPr lang="en-US" dirty="0" err="1"/>
              <a:t>sarvagn</a:t>
            </a:r>
            <a:r>
              <a:rPr lang="en-US" dirty="0"/>
              <a:t> </a:t>
            </a:r>
            <a:r>
              <a:rPr lang="en-US" dirty="0" err="1"/>
              <a:t>pathak</a:t>
            </a:r>
            <a:r>
              <a:rPr lang="en-US" dirty="0"/>
              <a:t> - 202001258</a:t>
            </a:r>
          </a:p>
          <a:p>
            <a:r>
              <a:rPr lang="en-US" dirty="0"/>
              <a:t>Course: IT206</a:t>
            </a:r>
          </a:p>
          <a:p>
            <a:r>
              <a:rPr lang="en-US" dirty="0"/>
              <a:t>Course instructor: </a:t>
            </a:r>
            <a:r>
              <a:rPr lang="en-US" dirty="0" err="1"/>
              <a:t>archana</a:t>
            </a:r>
            <a:r>
              <a:rPr lang="en-US" dirty="0"/>
              <a:t> </a:t>
            </a:r>
            <a:r>
              <a:rPr lang="en-US" dirty="0" err="1"/>
              <a:t>nigam</a:t>
            </a:r>
            <a:endParaRPr lang="en-US" dirty="0"/>
          </a:p>
        </p:txBody>
      </p:sp>
    </p:spTree>
    <p:extLst>
      <p:ext uri="{BB962C8B-B14F-4D97-AF65-F5344CB8AC3E}">
        <p14:creationId xmlns:p14="http://schemas.microsoft.com/office/powerpoint/2010/main" val="3480804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B949A0-E2AA-4283-8184-AB853713712E}"/>
              </a:ext>
            </a:extLst>
          </p:cNvPr>
          <p:cNvPicPr>
            <a:picLocks noChangeAspect="1"/>
          </p:cNvPicPr>
          <p:nvPr/>
        </p:nvPicPr>
        <p:blipFill>
          <a:blip r:embed="rId2"/>
          <a:stretch>
            <a:fillRect/>
          </a:stretch>
        </p:blipFill>
        <p:spPr>
          <a:xfrm>
            <a:off x="4182569" y="1877987"/>
            <a:ext cx="3531465" cy="3919150"/>
          </a:xfrm>
          <a:prstGeom prst="rect">
            <a:avLst/>
          </a:prstGeom>
        </p:spPr>
      </p:pic>
      <p:sp>
        <p:nvSpPr>
          <p:cNvPr id="4" name="TextBox 3">
            <a:extLst>
              <a:ext uri="{FF2B5EF4-FFF2-40B4-BE49-F238E27FC236}">
                <a16:creationId xmlns:a16="http://schemas.microsoft.com/office/drawing/2014/main" id="{F29EE0AD-9D9F-4D02-BF7A-C7EE031DAFFF}"/>
              </a:ext>
            </a:extLst>
          </p:cNvPr>
          <p:cNvSpPr txBox="1"/>
          <p:nvPr/>
        </p:nvSpPr>
        <p:spPr>
          <a:xfrm>
            <a:off x="2052537" y="677658"/>
            <a:ext cx="7417339" cy="1200329"/>
          </a:xfrm>
          <a:prstGeom prst="rect">
            <a:avLst/>
          </a:prstGeom>
          <a:noFill/>
        </p:spPr>
        <p:txBody>
          <a:bodyPr wrap="square">
            <a:spAutoFit/>
          </a:bodyPr>
          <a:lstStyle/>
          <a:p>
            <a:r>
              <a:rPr lang="en-US" sz="1800" b="0" i="0" dirty="0">
                <a:effectLst/>
                <a:latin typeface="Century Gothic" panose="020B0502020202020204" pitchFamily="34" charset="0"/>
              </a:rPr>
              <a:t>The borders are not transparent, but you can have a one or two line box frame, with or without shadows, with this program. Hopefully, you can use the parts you need you create your own program.</a:t>
            </a:r>
          </a:p>
        </p:txBody>
      </p:sp>
    </p:spTree>
    <p:extLst>
      <p:ext uri="{BB962C8B-B14F-4D97-AF65-F5344CB8AC3E}">
        <p14:creationId xmlns:p14="http://schemas.microsoft.com/office/powerpoint/2010/main" val="753719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0A8F-C229-42A3-AAED-45004B0C1942}"/>
              </a:ext>
            </a:extLst>
          </p:cNvPr>
          <p:cNvSpPr>
            <a:spLocks noGrp="1"/>
          </p:cNvSpPr>
          <p:nvPr>
            <p:ph type="title"/>
          </p:nvPr>
        </p:nvSpPr>
        <p:spPr>
          <a:xfrm>
            <a:off x="1143001" y="2689715"/>
            <a:ext cx="9905998" cy="1478570"/>
          </a:xfrm>
        </p:spPr>
        <p:txBody>
          <a:bodyPr>
            <a:normAutofit/>
          </a:bodyPr>
          <a:lstStyle/>
          <a:p>
            <a:pPr algn="ctr"/>
            <a:r>
              <a:rPr lang="en-US" sz="9600" dirty="0"/>
              <a:t>demo</a:t>
            </a:r>
          </a:p>
        </p:txBody>
      </p:sp>
    </p:spTree>
    <p:extLst>
      <p:ext uri="{BB962C8B-B14F-4D97-AF65-F5344CB8AC3E}">
        <p14:creationId xmlns:p14="http://schemas.microsoft.com/office/powerpoint/2010/main" val="3611654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7E919-7741-484C-BB62-FBBE911A4C1E}"/>
              </a:ext>
            </a:extLst>
          </p:cNvPr>
          <p:cNvSpPr txBox="1"/>
          <p:nvPr/>
        </p:nvSpPr>
        <p:spPr>
          <a:xfrm>
            <a:off x="1139757" y="204612"/>
            <a:ext cx="9912485" cy="6242030"/>
          </a:xfrm>
          <a:prstGeom prst="rect">
            <a:avLst/>
          </a:prstGeom>
          <a:noFill/>
        </p:spPr>
        <p:txBody>
          <a:bodyPr wrap="square">
            <a:spAutoFit/>
          </a:bodyPr>
          <a:lstStyle/>
          <a:p>
            <a:pPr marL="0" marR="0" algn="ctr">
              <a:lnSpc>
                <a:spcPct val="115000"/>
              </a:lnSpc>
              <a:spcBef>
                <a:spcPts val="0"/>
              </a:spcBef>
              <a:spcAft>
                <a:spcPts val="0"/>
              </a:spcAft>
            </a:pPr>
            <a:r>
              <a:rPr lang="en-US" sz="3200" cap="all" spc="50" dirty="0">
                <a:solidFill>
                  <a:srgbClr val="1CADE4"/>
                </a:solidFill>
                <a:effectLst/>
                <a:latin typeface="Century Gothic" panose="020B0502020202020204" pitchFamily="34" charset="0"/>
                <a:ea typeface="Times New Roman" panose="02020603050405020304" pitchFamily="18" charset="0"/>
                <a:cs typeface="Times New Roman" panose="02020603050405020304" pitchFamily="18" charset="0"/>
              </a:rPr>
              <a:t>Problem statement:</a:t>
            </a:r>
          </a:p>
          <a:p>
            <a:pPr marL="0" marR="0">
              <a:lnSpc>
                <a:spcPct val="115000"/>
              </a:lnSpc>
              <a:spcBef>
                <a:spcPts val="500"/>
              </a:spcBef>
              <a:spcAft>
                <a:spcPts val="1000"/>
              </a:spcAf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File Handling is the storing of data in a file using a program. In </a:t>
            </a:r>
            <a:r>
              <a:rPr lang="en-US" sz="1800" dirty="0" err="1">
                <a:effectLst/>
                <a:latin typeface="Century Gothic" panose="020B0502020202020204" pitchFamily="34" charset="0"/>
                <a:ea typeface="Times New Roman" panose="02020603050405020304" pitchFamily="18" charset="0"/>
                <a:cs typeface="Arial" panose="020B0604020202020204" pitchFamily="34" charset="0"/>
              </a:rPr>
              <a:t>Cpp</a:t>
            </a:r>
            <a:r>
              <a:rPr lang="en-US" sz="1800" dirty="0">
                <a:effectLst/>
                <a:latin typeface="Century Gothic" panose="020B0502020202020204" pitchFamily="34" charset="0"/>
                <a:ea typeface="Times New Roman" panose="02020603050405020304" pitchFamily="18" charset="0"/>
                <a:cs typeface="Arial" panose="020B0604020202020204" pitchFamily="34" charset="0"/>
              </a:rPr>
              <a:t> programming language, the programs store results, and other data of the program to a file using file handling in </a:t>
            </a:r>
            <a:r>
              <a:rPr lang="en-US" sz="1800" dirty="0" err="1">
                <a:effectLst/>
                <a:latin typeface="Century Gothic" panose="020B0502020202020204" pitchFamily="34" charset="0"/>
                <a:ea typeface="Times New Roman" panose="02020603050405020304" pitchFamily="18" charset="0"/>
                <a:cs typeface="Arial" panose="020B0604020202020204" pitchFamily="34" charset="0"/>
              </a:rPr>
              <a:t>Cpp</a:t>
            </a:r>
            <a:r>
              <a:rPr lang="en-US" sz="1800" dirty="0">
                <a:effectLst/>
                <a:latin typeface="Century Gothic" panose="020B0502020202020204" pitchFamily="34" charset="0"/>
                <a:ea typeface="Times New Roman" panose="02020603050405020304" pitchFamily="18" charset="0"/>
                <a:cs typeface="Arial" panose="020B0604020202020204" pitchFamily="34" charset="0"/>
              </a:rPr>
              <a:t>. Also, we can extract/fetch data from a file to work with it in the program.</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nSpc>
                <a:spcPct val="115000"/>
              </a:lnSpc>
              <a:spcBef>
                <a:spcPts val="500"/>
              </a:spcBef>
              <a:spcAft>
                <a:spcPts val="1000"/>
              </a:spcAft>
            </a:pP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File handling in our day to day life can be used in many ways in programming like:</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500"/>
              </a:spcBef>
              <a:spcAft>
                <a:spcPts val="0"/>
              </a:spcAft>
              <a:buFont typeface="Symbol" panose="05050102010706020507" pitchFamily="18" charset="2"/>
              <a:buChar char=""/>
            </a:pP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Student management</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Shop market management</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Bus management</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Hotel management</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Railway management</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Hospital management</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nSpc>
                <a:spcPct val="115000"/>
              </a:lnSpc>
              <a:spcBef>
                <a:spcPts val="500"/>
              </a:spcBef>
              <a:spcAft>
                <a:spcPts val="1000"/>
              </a:spcAft>
            </a:pP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Thus, in every aspects of management we use file handling.</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nSpc>
                <a:spcPct val="115000"/>
              </a:lnSpc>
              <a:spcBef>
                <a:spcPts val="500"/>
              </a:spcBef>
              <a:spcAft>
                <a:spcPts val="1000"/>
              </a:spcAft>
            </a:pP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Here we have used file handling in shop market management to quickly calculate work seamlessly and efficiently so we would be using shop market management as an example of file handling.</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648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F2FD33-AB46-4A2A-887D-BB7F134189AF}"/>
              </a:ext>
            </a:extLst>
          </p:cNvPr>
          <p:cNvSpPr txBox="1"/>
          <p:nvPr/>
        </p:nvSpPr>
        <p:spPr>
          <a:xfrm>
            <a:off x="1196502" y="379379"/>
            <a:ext cx="9280187" cy="6061083"/>
          </a:xfrm>
          <a:prstGeom prst="rect">
            <a:avLst/>
          </a:prstGeom>
          <a:noFill/>
        </p:spPr>
        <p:txBody>
          <a:bodyPr wrap="square">
            <a:spAutoFit/>
          </a:bodyPr>
          <a:lstStyle/>
          <a:p>
            <a:pPr marL="0" marR="0" algn="ctr">
              <a:lnSpc>
                <a:spcPct val="115000"/>
              </a:lnSpc>
              <a:spcBef>
                <a:spcPts val="0"/>
              </a:spcBef>
              <a:spcAft>
                <a:spcPts val="0"/>
              </a:spcAft>
            </a:pPr>
            <a:r>
              <a:rPr lang="en-US" sz="3200" cap="all" spc="50" dirty="0">
                <a:solidFill>
                  <a:srgbClr val="1CADE4"/>
                </a:solidFill>
                <a:effectLst/>
                <a:latin typeface="Century Gothic" panose="020B0502020202020204" pitchFamily="34" charset="0"/>
                <a:ea typeface="Times New Roman" panose="02020603050405020304" pitchFamily="18" charset="0"/>
                <a:cs typeface="Times New Roman" panose="02020603050405020304" pitchFamily="18" charset="0"/>
              </a:rPr>
              <a:t>Problem we faced:</a:t>
            </a:r>
          </a:p>
          <a:p>
            <a:pPr marL="0" marR="0">
              <a:lnSpc>
                <a:spcPct val="115000"/>
              </a:lnSpc>
              <a:spcBef>
                <a:spcPts val="500"/>
              </a:spcBef>
              <a:spcAft>
                <a:spcPts val="1000"/>
              </a:spcAf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It was very hard to carry out research.</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nSpc>
                <a:spcPct val="115000"/>
              </a:lnSpc>
              <a:spcBef>
                <a:spcPts val="500"/>
              </a:spcBef>
              <a:spcAft>
                <a:spcPts val="1000"/>
              </a:spcAf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We were getting problem to use data structure in file management because file management is a topic of input-output programs in </a:t>
            </a:r>
            <a:r>
              <a:rPr lang="en-US" sz="1800" dirty="0" err="1">
                <a:effectLst/>
                <a:latin typeface="Century Gothic" panose="020B0502020202020204" pitchFamily="34" charset="0"/>
                <a:ea typeface="Times New Roman" panose="02020603050405020304" pitchFamily="18" charset="0"/>
                <a:cs typeface="Arial" panose="020B0604020202020204" pitchFamily="34" charset="0"/>
              </a:rPr>
              <a:t>cpp</a:t>
            </a:r>
            <a:r>
              <a:rPr lang="en-US" sz="1800" dirty="0">
                <a:effectLst/>
                <a:latin typeface="Century Gothic" panose="020B0502020202020204" pitchFamily="34" charset="0"/>
                <a:ea typeface="Times New Roman" panose="02020603050405020304" pitchFamily="18" charset="0"/>
                <a:cs typeface="Arial" panose="020B0604020202020204" pitchFamily="34" charset="0"/>
              </a:rPr>
              <a:t> as they minimize the usage of array, stacks, linked list, queue, etc.</a:t>
            </a: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nSpc>
                <a:spcPct val="115000"/>
              </a:lnSpc>
              <a:spcBef>
                <a:spcPts val="500"/>
              </a:spcBef>
              <a:spcAft>
                <a:spcPts val="1000"/>
              </a:spcAf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As there are many number of functions used in the program we faced difficulties calling out a functions in a decent manner.</a:t>
            </a:r>
          </a:p>
          <a:p>
            <a:pPr marL="0" marR="0">
              <a:lnSpc>
                <a:spcPct val="115000"/>
              </a:lnSpc>
              <a:spcBef>
                <a:spcPts val="500"/>
              </a:spcBef>
              <a:spcAft>
                <a:spcPts val="1000"/>
              </a:spcAf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We know that we were having some disadvantages of Linked list and we have to come up with the solution for the them</a:t>
            </a:r>
          </a:p>
          <a:p>
            <a:pPr marL="0" marR="0">
              <a:lnSpc>
                <a:spcPct val="115000"/>
              </a:lnSpc>
              <a:spcBef>
                <a:spcPts val="500"/>
              </a:spcBef>
              <a:spcAft>
                <a:spcPts val="1000"/>
              </a:spcAft>
            </a:pPr>
            <a:r>
              <a:rPr lang="en-US" dirty="0">
                <a:latin typeface="Century Gothic" panose="020B0502020202020204" pitchFamily="34" charset="0"/>
                <a:ea typeface="Times New Roman" panose="02020603050405020304" pitchFamily="18" charset="0"/>
                <a:cs typeface="Arial" panose="020B0604020202020204" pitchFamily="34" charset="0"/>
              </a:rPr>
              <a:t>It requires more memory .</a:t>
            </a:r>
          </a:p>
          <a:p>
            <a:pPr marL="0" marR="0">
              <a:lnSpc>
                <a:spcPct val="115000"/>
              </a:lnSpc>
              <a:spcBef>
                <a:spcPts val="500"/>
              </a:spcBef>
              <a:spcAft>
                <a:spcPts val="1000"/>
              </a:spcAft>
            </a:pPr>
            <a:r>
              <a:rPr lang="en-US" sz="1800" dirty="0">
                <a:effectLst/>
                <a:latin typeface="Century Gothic" panose="020B0502020202020204" pitchFamily="34" charset="0"/>
                <a:ea typeface="Times New Roman" panose="02020603050405020304" pitchFamily="18" charset="0"/>
                <a:cs typeface="Arial" panose="020B0604020202020204" pitchFamily="34" charset="0"/>
              </a:rPr>
              <a:t>It was more time consuming as for accessing mode</a:t>
            </a:r>
            <a:r>
              <a:rPr lang="en-US" dirty="0">
                <a:latin typeface="Century Gothic" panose="020B0502020202020204" pitchFamily="34" charset="0"/>
                <a:ea typeface="Times New Roman" panose="02020603050405020304" pitchFamily="18" charset="0"/>
                <a:cs typeface="Arial" panose="020B0604020202020204" pitchFamily="34" charset="0"/>
              </a:rPr>
              <a:t> at any positions one has to traverse all the nodes before it.</a:t>
            </a:r>
          </a:p>
          <a:p>
            <a:pPr marL="0" marR="0">
              <a:lnSpc>
                <a:spcPct val="115000"/>
              </a:lnSpc>
              <a:spcBef>
                <a:spcPts val="500"/>
              </a:spcBef>
              <a:spcAft>
                <a:spcPts val="1000"/>
              </a:spcAft>
            </a:pPr>
            <a:r>
              <a:rPr lang="en-US" dirty="0">
                <a:latin typeface="Century Gothic" panose="020B0502020202020204" pitchFamily="34" charset="0"/>
                <a:ea typeface="Times New Roman" panose="02020603050405020304" pitchFamily="18" charset="0"/>
                <a:cs typeface="Arial" panose="020B0604020202020204" pitchFamily="34" charset="0"/>
              </a:rPr>
              <a:t>It was more difficult to use random access linked list due to dynamic allocation.</a:t>
            </a:r>
            <a:endParaRPr lang="en-US" sz="1800" dirty="0">
              <a:effectLst/>
              <a:latin typeface="Century Gothic" panose="020B0502020202020204" pitchFamily="34" charset="0"/>
              <a:ea typeface="Times New Roman" panose="02020603050405020304" pitchFamily="18" charset="0"/>
              <a:cs typeface="Arial" panose="020B0604020202020204" pitchFamily="34" charset="0"/>
            </a:endParaRPr>
          </a:p>
          <a:p>
            <a:pPr marL="0" marR="0">
              <a:lnSpc>
                <a:spcPct val="115000"/>
              </a:lnSpc>
              <a:spcBef>
                <a:spcPts val="500"/>
              </a:spcBef>
              <a:spcAft>
                <a:spcPts val="1000"/>
              </a:spcAft>
            </a:pPr>
            <a:endParaRPr lang="en-US" sz="105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711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A15909-35E4-4D03-B48D-C427DB8CB314}"/>
              </a:ext>
            </a:extLst>
          </p:cNvPr>
          <p:cNvSpPr txBox="1"/>
          <p:nvPr/>
        </p:nvSpPr>
        <p:spPr>
          <a:xfrm>
            <a:off x="1866900" y="319424"/>
            <a:ext cx="8458199" cy="6000297"/>
          </a:xfrm>
          <a:prstGeom prst="rect">
            <a:avLst/>
          </a:prstGeom>
          <a:noFill/>
        </p:spPr>
        <p:txBody>
          <a:bodyPr wrap="square">
            <a:spAutoFit/>
          </a:bodyPr>
          <a:lstStyle/>
          <a:p>
            <a:pPr marL="0" marR="0" algn="ctr">
              <a:lnSpc>
                <a:spcPct val="115000"/>
              </a:lnSpc>
              <a:spcBef>
                <a:spcPts val="0"/>
              </a:spcBef>
              <a:spcAft>
                <a:spcPts val="0"/>
              </a:spcAft>
            </a:pPr>
            <a:r>
              <a:rPr lang="en-US" sz="3200" cap="all" spc="50" dirty="0">
                <a:solidFill>
                  <a:srgbClr val="1CADE4"/>
                </a:solidFill>
                <a:effectLst/>
                <a:latin typeface="Century Gothic" panose="020B0502020202020204" pitchFamily="34" charset="0"/>
                <a:ea typeface="Times New Roman" panose="02020603050405020304" pitchFamily="18" charset="0"/>
                <a:cs typeface="Times New Roman" panose="02020603050405020304" pitchFamily="18" charset="0"/>
              </a:rPr>
              <a:t>Approach:</a:t>
            </a:r>
          </a:p>
          <a:p>
            <a:pPr marL="342900" marR="0" lvl="0" indent="-342900">
              <a:lnSpc>
                <a:spcPct val="115000"/>
              </a:lnSpc>
              <a:spcBef>
                <a:spcPts val="500"/>
              </a:spcBef>
              <a:spcAft>
                <a:spcPts val="0"/>
              </a:spcAft>
              <a:buFont typeface="Symbol" panose="05050102010706020507" pitchFamily="18" charset="2"/>
              <a:buChar char=""/>
            </a:pPr>
            <a:r>
              <a:rPr lang="en-US" sz="2000" dirty="0">
                <a:effectLst/>
                <a:latin typeface="Century Gothic" panose="020B0502020202020204" pitchFamily="34" charset="0"/>
                <a:ea typeface="Times New Roman" panose="02020603050405020304" pitchFamily="18" charset="0"/>
                <a:cs typeface="Times New Roman" panose="02020603050405020304" pitchFamily="18" charset="0"/>
              </a:rPr>
              <a:t>We used linked list as data structure to handle every data entered. It also regulates every product available in the shop or store which gives a much ease to the shop keeper managing products.</a:t>
            </a:r>
          </a:p>
          <a:p>
            <a:pPr marL="342900" marR="0" lvl="0" indent="-342900">
              <a:lnSpc>
                <a:spcPct val="115000"/>
              </a:lnSpc>
              <a:spcBef>
                <a:spcPts val="0"/>
              </a:spcBef>
              <a:spcAft>
                <a:spcPts val="0"/>
              </a:spcAft>
              <a:buFont typeface="Symbol" panose="05050102010706020507" pitchFamily="18" charset="2"/>
              <a:buChar char=""/>
            </a:pPr>
            <a:r>
              <a:rPr lang="en-US" sz="2000" dirty="0">
                <a:effectLst/>
                <a:latin typeface="Century Gothic" panose="020B0502020202020204" pitchFamily="34" charset="0"/>
                <a:ea typeface="Times New Roman" panose="02020603050405020304" pitchFamily="18" charset="0"/>
                <a:cs typeface="Times New Roman" panose="02020603050405020304" pitchFamily="18" charset="0"/>
              </a:rPr>
              <a:t>We have used Input-Output function in </a:t>
            </a:r>
            <a:r>
              <a:rPr lang="en-US" sz="2000" dirty="0" err="1">
                <a:effectLst/>
                <a:latin typeface="Century Gothic" panose="020B0502020202020204" pitchFamily="34" charset="0"/>
                <a:ea typeface="Times New Roman" panose="02020603050405020304" pitchFamily="18" charset="0"/>
                <a:cs typeface="Times New Roman" panose="02020603050405020304" pitchFamily="18" charset="0"/>
              </a:rPr>
              <a:t>cpp</a:t>
            </a:r>
            <a:r>
              <a:rPr lang="en-US" sz="2000" dirty="0">
                <a:effectLst/>
                <a:latin typeface="Century Gothic" panose="020B0502020202020204" pitchFamily="34" charset="0"/>
                <a:ea typeface="Times New Roman" panose="02020603050405020304" pitchFamily="18" charset="0"/>
                <a:cs typeface="Times New Roman" panose="02020603050405020304" pitchFamily="18" charset="0"/>
              </a:rPr>
              <a:t> which plays a crucial role in file handling.</a:t>
            </a:r>
          </a:p>
          <a:p>
            <a:pPr marL="342900" marR="0" lvl="0" indent="-342900">
              <a:lnSpc>
                <a:spcPct val="115000"/>
              </a:lnSpc>
              <a:spcBef>
                <a:spcPts val="0"/>
              </a:spcBef>
              <a:spcAft>
                <a:spcPts val="0"/>
              </a:spcAft>
              <a:buFont typeface="Symbol" panose="05050102010706020507" pitchFamily="18" charset="2"/>
              <a:buChar char=""/>
            </a:pPr>
            <a:r>
              <a:rPr lang="en-US" sz="2000" dirty="0">
                <a:effectLst/>
                <a:latin typeface="Century Gothic" panose="020B0502020202020204" pitchFamily="34" charset="0"/>
                <a:ea typeface="Times New Roman" panose="02020603050405020304" pitchFamily="18" charset="0"/>
                <a:cs typeface="Times New Roman" panose="02020603050405020304" pitchFamily="18" charset="0"/>
              </a:rPr>
              <a:t>We have used header files such as iostream, string, </a:t>
            </a:r>
            <a:r>
              <a:rPr lang="en-US" sz="2000" dirty="0" err="1">
                <a:effectLst/>
                <a:latin typeface="Century Gothic" panose="020B0502020202020204" pitchFamily="34" charset="0"/>
                <a:ea typeface="Times New Roman" panose="02020603050405020304" pitchFamily="18" charset="0"/>
                <a:cs typeface="Times New Roman" panose="02020603050405020304" pitchFamily="18" charset="0"/>
              </a:rPr>
              <a:t>fstream</a:t>
            </a:r>
            <a:r>
              <a:rPr lang="en-US" sz="2000"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000" dirty="0" err="1">
                <a:effectLst/>
                <a:latin typeface="Century Gothic" panose="020B0502020202020204" pitchFamily="34" charset="0"/>
                <a:ea typeface="Times New Roman" panose="02020603050405020304" pitchFamily="18" charset="0"/>
                <a:cs typeface="Times New Roman" panose="02020603050405020304" pitchFamily="18" charset="0"/>
              </a:rPr>
              <a:t>sstream</a:t>
            </a:r>
            <a:r>
              <a:rPr lang="en-US" sz="2000" dirty="0">
                <a:effectLst/>
                <a:latin typeface="Century Gothic" panose="020B0502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2000" dirty="0">
                <a:effectLst/>
                <a:latin typeface="Century Gothic" panose="020B0502020202020204" pitchFamily="34" charset="0"/>
                <a:ea typeface="Times New Roman" panose="02020603050405020304" pitchFamily="18" charset="0"/>
                <a:cs typeface="Times New Roman" panose="02020603050405020304" pitchFamily="18" charset="0"/>
              </a:rPr>
              <a:t>We have tried to keep it as minimal as possible so that it doesn’t seem bulky and confusing to use.</a:t>
            </a:r>
          </a:p>
          <a:p>
            <a:pPr marL="342900" marR="0" lvl="0" indent="-342900">
              <a:lnSpc>
                <a:spcPct val="115000"/>
              </a:lnSpc>
              <a:spcBef>
                <a:spcPts val="0"/>
              </a:spcBef>
              <a:spcAft>
                <a:spcPts val="0"/>
              </a:spcAft>
              <a:buFont typeface="Symbol" panose="05050102010706020507" pitchFamily="18" charset="2"/>
              <a:buChar char=""/>
            </a:pPr>
            <a:r>
              <a:rPr lang="en-US" sz="2000" dirty="0">
                <a:effectLst/>
                <a:latin typeface="Century Gothic" panose="020B0502020202020204" pitchFamily="34" charset="0"/>
                <a:ea typeface="Times New Roman" panose="02020603050405020304" pitchFamily="18" charset="0"/>
                <a:cs typeface="Arial" panose="020B0604020202020204" pitchFamily="34" charset="0"/>
              </a:rPr>
              <a:t>Creating a new file Opening an existing file Reading data from an existing file</a:t>
            </a:r>
            <a:endParaRPr lang="en-US" sz="20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a:effectLst/>
                <a:latin typeface="Century Gothic" panose="020B0502020202020204" pitchFamily="34" charset="0"/>
                <a:ea typeface="Times New Roman" panose="02020603050405020304" pitchFamily="18" charset="0"/>
                <a:cs typeface="Arial" panose="020B0604020202020204" pitchFamily="34" charset="0"/>
              </a:rPr>
              <a:t>Writing data to a file Moving data to a specific location on the file </a:t>
            </a:r>
            <a:endParaRPr lang="en-US" sz="20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entury Gothic" panose="020B0502020202020204" pitchFamily="34" charset="0"/>
                <a:ea typeface="Times New Roman" panose="02020603050405020304" pitchFamily="18" charset="0"/>
                <a:cs typeface="Arial" panose="020B0604020202020204" pitchFamily="34" charset="0"/>
              </a:rPr>
              <a:t>Closing the file</a:t>
            </a:r>
            <a:endParaRPr lang="en-US" sz="20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95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63A664-00F0-4FD1-BA79-61C809D605B1}"/>
              </a:ext>
            </a:extLst>
          </p:cNvPr>
          <p:cNvSpPr txBox="1"/>
          <p:nvPr/>
        </p:nvSpPr>
        <p:spPr>
          <a:xfrm>
            <a:off x="1215958" y="419167"/>
            <a:ext cx="9494196" cy="3293209"/>
          </a:xfrm>
          <a:prstGeom prst="rect">
            <a:avLst/>
          </a:prstGeom>
          <a:noFill/>
        </p:spPr>
        <p:txBody>
          <a:bodyPr wrap="square">
            <a:spAutoFit/>
          </a:bodyPr>
          <a:lstStyle/>
          <a:p>
            <a:pPr algn="just"/>
            <a:r>
              <a:rPr lang="en-US" sz="3200" b="0" i="0" dirty="0">
                <a:solidFill>
                  <a:schemeClr val="accent2"/>
                </a:solidFill>
                <a:effectLst/>
                <a:latin typeface="Century Gothic" panose="020B0502020202020204" pitchFamily="34" charset="0"/>
              </a:rPr>
              <a:t>Data Structure we </a:t>
            </a:r>
            <a:r>
              <a:rPr lang="en-US" sz="3200" dirty="0">
                <a:solidFill>
                  <a:schemeClr val="accent2"/>
                </a:solidFill>
                <a:latin typeface="Century Gothic" panose="020B0502020202020204" pitchFamily="34" charset="0"/>
              </a:rPr>
              <a:t>used : </a:t>
            </a:r>
            <a:r>
              <a:rPr lang="en-US" sz="3200" b="0" i="0" dirty="0">
                <a:solidFill>
                  <a:schemeClr val="accent2"/>
                </a:solidFill>
                <a:effectLst/>
                <a:latin typeface="Century Gothic" panose="020B0502020202020204" pitchFamily="34" charset="0"/>
              </a:rPr>
              <a:t>Linked List</a:t>
            </a:r>
          </a:p>
          <a:p>
            <a:pPr marL="457200" indent="-457200" algn="just">
              <a:buFont typeface="Arial" panose="020B0604020202020204" pitchFamily="34" charset="0"/>
              <a:buChar char="•"/>
            </a:pPr>
            <a:endParaRPr lang="en-US" sz="3200" b="0" i="0" dirty="0">
              <a:solidFill>
                <a:schemeClr val="accent2"/>
              </a:solidFill>
              <a:effectLst/>
              <a:latin typeface="Century Gothic" panose="020B0502020202020204" pitchFamily="34" charset="0"/>
            </a:endParaRPr>
          </a:p>
          <a:p>
            <a:pPr marL="342900" indent="-342900">
              <a:buFont typeface="Arial" panose="020B0604020202020204" pitchFamily="34" charset="0"/>
              <a:buChar char="•"/>
            </a:pPr>
            <a:r>
              <a:rPr lang="en-US" sz="2400" b="0" i="0" dirty="0">
                <a:effectLst/>
                <a:latin typeface="Century Gothic" panose="020B0502020202020204" pitchFamily="34" charset="0"/>
              </a:rPr>
              <a:t>Linked List can be defined as collection of objects                called </a:t>
            </a:r>
            <a:r>
              <a:rPr lang="en-US" sz="2400" b="1" i="0" dirty="0">
                <a:effectLst/>
                <a:latin typeface="Century Gothic" panose="020B0502020202020204" pitchFamily="34" charset="0"/>
              </a:rPr>
              <a:t>nodes</a:t>
            </a:r>
            <a:r>
              <a:rPr lang="en-US" sz="2400" b="0" i="0" dirty="0">
                <a:effectLst/>
                <a:latin typeface="Century Gothic" panose="020B0502020202020204" pitchFamily="34" charset="0"/>
              </a:rPr>
              <a:t> that are randomly stored in the memory.</a:t>
            </a:r>
          </a:p>
          <a:p>
            <a:pPr marL="342900" indent="-342900">
              <a:buFont typeface="Arial" panose="020B0604020202020204" pitchFamily="34" charset="0"/>
              <a:buChar char="•"/>
            </a:pPr>
            <a:r>
              <a:rPr lang="en-US" sz="2400" b="0" i="0" dirty="0">
                <a:effectLst/>
                <a:latin typeface="Century Gothic" panose="020B0502020202020204" pitchFamily="34" charset="0"/>
              </a:rPr>
              <a:t>A node contains two fields i.e. data stored at that particular address and the pointer which contains the address of the next node in the memory.</a:t>
            </a:r>
          </a:p>
          <a:p>
            <a:pPr marL="342900" indent="-342900">
              <a:buFont typeface="Arial" panose="020B0604020202020204" pitchFamily="34" charset="0"/>
              <a:buChar char="•"/>
            </a:pPr>
            <a:r>
              <a:rPr lang="en-US" sz="2400" b="0" i="0" dirty="0">
                <a:effectLst/>
                <a:latin typeface="Century Gothic" panose="020B0502020202020204" pitchFamily="34" charset="0"/>
              </a:rPr>
              <a:t>The last node of the list contains pointer to the null.</a:t>
            </a:r>
          </a:p>
        </p:txBody>
      </p:sp>
      <p:pic>
        <p:nvPicPr>
          <p:cNvPr id="4" name="Picture 3">
            <a:extLst>
              <a:ext uri="{FF2B5EF4-FFF2-40B4-BE49-F238E27FC236}">
                <a16:creationId xmlns:a16="http://schemas.microsoft.com/office/drawing/2014/main" id="{AD0C19A1-601D-46AC-BA11-6DAB8AF41E8E}"/>
              </a:ext>
            </a:extLst>
          </p:cNvPr>
          <p:cNvPicPr>
            <a:picLocks noChangeAspect="1"/>
          </p:cNvPicPr>
          <p:nvPr/>
        </p:nvPicPr>
        <p:blipFill>
          <a:blip r:embed="rId2"/>
          <a:stretch>
            <a:fillRect/>
          </a:stretch>
        </p:blipFill>
        <p:spPr>
          <a:xfrm>
            <a:off x="3609569" y="4361740"/>
            <a:ext cx="4019550" cy="1266825"/>
          </a:xfrm>
          <a:prstGeom prst="rect">
            <a:avLst/>
          </a:prstGeom>
        </p:spPr>
      </p:pic>
    </p:spTree>
    <p:extLst>
      <p:ext uri="{BB962C8B-B14F-4D97-AF65-F5344CB8AC3E}">
        <p14:creationId xmlns:p14="http://schemas.microsoft.com/office/powerpoint/2010/main" val="2561105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B4DA-B06B-492D-B962-5704AB87D4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FA18831-113A-4D17-869E-7361818E035C}"/>
              </a:ext>
            </a:extLst>
          </p:cNvPr>
          <p:cNvSpPr>
            <a:spLocks noGrp="1"/>
          </p:cNvSpPr>
          <p:nvPr>
            <p:ph idx="1"/>
          </p:nvPr>
        </p:nvSpPr>
        <p:spPr>
          <a:xfrm>
            <a:off x="877128" y="951689"/>
            <a:ext cx="10893341" cy="4954622"/>
          </a:xfrm>
        </p:spPr>
        <p:txBody>
          <a:bodyPr>
            <a:noAutofit/>
          </a:bodyPr>
          <a:lstStyle/>
          <a:p>
            <a:r>
              <a:rPr lang="en-US" sz="2000" dirty="0"/>
              <a:t>We have used linked list data structure for saving the product id, name, quantity </a:t>
            </a:r>
            <a:r>
              <a:rPr lang="en-US" sz="2000" dirty="0" err="1"/>
              <a:t>etc</a:t>
            </a:r>
            <a:r>
              <a:rPr lang="en-US" sz="2000" dirty="0"/>
              <a:t> to store its values and we have used this data structure to make the time complexity less. With the advantage of linked list we can store as many as products and we can call the products for an immediate of time.</a:t>
            </a:r>
          </a:p>
          <a:p>
            <a:r>
              <a:rPr lang="en-US" sz="2000" dirty="0"/>
              <a:t>We have also used methods and algorithms for searching the elements, modifying the elements and placing the elements on the same node where it was replaced and operations like Insertion and deletion of the node which helps us to manage the file. We also have discount by using mathematical formulas to give discount or the developer can code for taxes also.</a:t>
            </a:r>
          </a:p>
          <a:p>
            <a:r>
              <a:rPr lang="en-US" sz="2000" dirty="0"/>
              <a:t>Linked list is a linear data structure where operation like insertion and deletion are easier than any other data structures. Also there is no wastage of memory as it uses dynamic memory allocation. </a:t>
            </a:r>
          </a:p>
          <a:p>
            <a:r>
              <a:rPr lang="en-US" sz="2000" dirty="0"/>
              <a:t>Also a disadvantage of linked is its traversal but here we are using the product id of the product for searching the element so that the compiler does not have to check each and every element. </a:t>
            </a:r>
          </a:p>
          <a:p>
            <a:r>
              <a:rPr lang="en-US" sz="2000" dirty="0"/>
              <a:t>We have used input output concept for saving it in a file.</a:t>
            </a:r>
          </a:p>
          <a:p>
            <a:endParaRPr lang="en-US" dirty="0"/>
          </a:p>
        </p:txBody>
      </p:sp>
    </p:spTree>
    <p:extLst>
      <p:ext uri="{BB962C8B-B14F-4D97-AF65-F5344CB8AC3E}">
        <p14:creationId xmlns:p14="http://schemas.microsoft.com/office/powerpoint/2010/main" val="2288078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85828B-012D-4911-9742-8786EE7767D1}"/>
              </a:ext>
            </a:extLst>
          </p:cNvPr>
          <p:cNvPicPr>
            <a:picLocks noChangeAspect="1"/>
          </p:cNvPicPr>
          <p:nvPr/>
        </p:nvPicPr>
        <p:blipFill>
          <a:blip r:embed="rId2"/>
          <a:stretch>
            <a:fillRect/>
          </a:stretch>
        </p:blipFill>
        <p:spPr>
          <a:xfrm>
            <a:off x="953311" y="1639024"/>
            <a:ext cx="4412020" cy="4922958"/>
          </a:xfrm>
          <a:prstGeom prst="rect">
            <a:avLst/>
          </a:prstGeom>
        </p:spPr>
      </p:pic>
      <p:pic>
        <p:nvPicPr>
          <p:cNvPr id="5" name="Picture 4">
            <a:extLst>
              <a:ext uri="{FF2B5EF4-FFF2-40B4-BE49-F238E27FC236}">
                <a16:creationId xmlns:a16="http://schemas.microsoft.com/office/drawing/2014/main" id="{6E80F388-CFF1-47AE-9429-F37957E1C080}"/>
              </a:ext>
            </a:extLst>
          </p:cNvPr>
          <p:cNvPicPr>
            <a:picLocks noChangeAspect="1"/>
          </p:cNvPicPr>
          <p:nvPr/>
        </p:nvPicPr>
        <p:blipFill>
          <a:blip r:embed="rId3"/>
          <a:stretch>
            <a:fillRect/>
          </a:stretch>
        </p:blipFill>
        <p:spPr>
          <a:xfrm>
            <a:off x="8232396" y="840252"/>
            <a:ext cx="3089908" cy="2299212"/>
          </a:xfrm>
          <a:prstGeom prst="rect">
            <a:avLst/>
          </a:prstGeom>
        </p:spPr>
      </p:pic>
      <p:pic>
        <p:nvPicPr>
          <p:cNvPr id="7" name="Picture 6">
            <a:extLst>
              <a:ext uri="{FF2B5EF4-FFF2-40B4-BE49-F238E27FC236}">
                <a16:creationId xmlns:a16="http://schemas.microsoft.com/office/drawing/2014/main" id="{8B57F56C-646F-4D47-8A08-ACB43DFBBE62}"/>
              </a:ext>
            </a:extLst>
          </p:cNvPr>
          <p:cNvPicPr>
            <a:picLocks noChangeAspect="1"/>
          </p:cNvPicPr>
          <p:nvPr/>
        </p:nvPicPr>
        <p:blipFill>
          <a:blip r:embed="rId4"/>
          <a:stretch>
            <a:fillRect/>
          </a:stretch>
        </p:blipFill>
        <p:spPr>
          <a:xfrm>
            <a:off x="5993308" y="840252"/>
            <a:ext cx="1958510" cy="2301439"/>
          </a:xfrm>
          <a:prstGeom prst="rect">
            <a:avLst/>
          </a:prstGeom>
        </p:spPr>
      </p:pic>
      <p:pic>
        <p:nvPicPr>
          <p:cNvPr id="9" name="Picture 8">
            <a:extLst>
              <a:ext uri="{FF2B5EF4-FFF2-40B4-BE49-F238E27FC236}">
                <a16:creationId xmlns:a16="http://schemas.microsoft.com/office/drawing/2014/main" id="{C2168AE4-65A7-4517-909D-949F4B16F739}"/>
              </a:ext>
            </a:extLst>
          </p:cNvPr>
          <p:cNvPicPr>
            <a:picLocks noChangeAspect="1"/>
          </p:cNvPicPr>
          <p:nvPr/>
        </p:nvPicPr>
        <p:blipFill>
          <a:blip r:embed="rId5"/>
          <a:stretch>
            <a:fillRect/>
          </a:stretch>
        </p:blipFill>
        <p:spPr>
          <a:xfrm>
            <a:off x="5582589" y="3362950"/>
            <a:ext cx="4738458" cy="3132982"/>
          </a:xfrm>
          <a:prstGeom prst="rect">
            <a:avLst/>
          </a:prstGeom>
        </p:spPr>
      </p:pic>
      <p:sp>
        <p:nvSpPr>
          <p:cNvPr id="10" name="Title 9">
            <a:extLst>
              <a:ext uri="{FF2B5EF4-FFF2-40B4-BE49-F238E27FC236}">
                <a16:creationId xmlns:a16="http://schemas.microsoft.com/office/drawing/2014/main" id="{DBF0DDB2-E914-4D9A-80B3-9EAC4FF4EDEF}"/>
              </a:ext>
            </a:extLst>
          </p:cNvPr>
          <p:cNvSpPr>
            <a:spLocks noGrp="1"/>
          </p:cNvSpPr>
          <p:nvPr>
            <p:ph type="title"/>
          </p:nvPr>
        </p:nvSpPr>
        <p:spPr>
          <a:xfrm>
            <a:off x="1245142" y="-122519"/>
            <a:ext cx="9905998" cy="1478570"/>
          </a:xfrm>
        </p:spPr>
        <p:txBody>
          <a:bodyPr/>
          <a:lstStyle/>
          <a:p>
            <a:r>
              <a:rPr lang="en-US" dirty="0">
                <a:solidFill>
                  <a:schemeClr val="accent2"/>
                </a:solidFill>
              </a:rPr>
              <a:t>Some snippets of our code</a:t>
            </a:r>
          </a:p>
        </p:txBody>
      </p:sp>
    </p:spTree>
    <p:extLst>
      <p:ext uri="{BB962C8B-B14F-4D97-AF65-F5344CB8AC3E}">
        <p14:creationId xmlns:p14="http://schemas.microsoft.com/office/powerpoint/2010/main" val="3592516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3A406B-70CD-471E-9AEA-9E70600A8051}"/>
              </a:ext>
            </a:extLst>
          </p:cNvPr>
          <p:cNvSpPr txBox="1"/>
          <p:nvPr/>
        </p:nvSpPr>
        <p:spPr>
          <a:xfrm>
            <a:off x="1420238" y="980433"/>
            <a:ext cx="9182909" cy="4241354"/>
          </a:xfrm>
          <a:prstGeom prst="rect">
            <a:avLst/>
          </a:prstGeom>
          <a:noFill/>
        </p:spPr>
        <p:txBody>
          <a:bodyPr wrap="square">
            <a:spAutoFit/>
          </a:bodyPr>
          <a:lstStyle/>
          <a:p>
            <a:pPr marL="0" marR="0" algn="ctr">
              <a:lnSpc>
                <a:spcPct val="115000"/>
              </a:lnSpc>
              <a:spcBef>
                <a:spcPts val="0"/>
              </a:spcBef>
              <a:spcAft>
                <a:spcPts val="0"/>
              </a:spcAft>
            </a:pPr>
            <a:r>
              <a:rPr lang="en-US" sz="4000" cap="all" spc="50" dirty="0">
                <a:solidFill>
                  <a:srgbClr val="1CADE4"/>
                </a:solidFill>
                <a:effectLst/>
                <a:latin typeface="Century Gothic" panose="020B0502020202020204" pitchFamily="34" charset="0"/>
                <a:ea typeface="Times New Roman" panose="02020603050405020304" pitchFamily="18" charset="0"/>
                <a:cs typeface="Times New Roman" panose="02020603050405020304" pitchFamily="18" charset="0"/>
              </a:rPr>
              <a:t>Limitations:</a:t>
            </a:r>
          </a:p>
          <a:p>
            <a:pPr marL="285750" marR="0" indent="-285750">
              <a:lnSpc>
                <a:spcPct val="115000"/>
              </a:lnSpc>
              <a:spcBef>
                <a:spcPts val="500"/>
              </a:spcBef>
              <a:spcAft>
                <a:spcPts val="1000"/>
              </a:spcAft>
              <a:buFont typeface="Arial" panose="020B0604020202020204" pitchFamily="34" charset="0"/>
              <a:buChar char="•"/>
            </a:pPr>
            <a:r>
              <a:rPr lang="en-US" sz="2000" dirty="0">
                <a:effectLst/>
                <a:latin typeface="Century Gothic" panose="020B0502020202020204" pitchFamily="34" charset="0"/>
                <a:ea typeface="Times New Roman" panose="02020603050405020304" pitchFamily="18" charset="0"/>
                <a:cs typeface="Arial" panose="020B0604020202020204" pitchFamily="34" charset="0"/>
              </a:rPr>
              <a:t>On using different language could have made program more user friendly as well as more efficient.</a:t>
            </a:r>
            <a:endParaRPr lang="en-US" sz="20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285750" marR="0" indent="-285750">
              <a:lnSpc>
                <a:spcPct val="115000"/>
              </a:lnSpc>
              <a:spcBef>
                <a:spcPts val="500"/>
              </a:spcBef>
              <a:spcAft>
                <a:spcPts val="1000"/>
              </a:spcAft>
              <a:buFont typeface="Arial" panose="020B0604020202020204" pitchFamily="34" charset="0"/>
              <a:buChar char="•"/>
            </a:pPr>
            <a:r>
              <a:rPr lang="en-US" sz="2000" dirty="0">
                <a:effectLst/>
                <a:latin typeface="Century Gothic" panose="020B0502020202020204" pitchFamily="34" charset="0"/>
                <a:ea typeface="Times New Roman" panose="02020603050405020304" pitchFamily="18" charset="0"/>
                <a:cs typeface="Arial" panose="020B0604020202020204" pitchFamily="34" charset="0"/>
              </a:rPr>
              <a:t>It becomes hard for the customer to make changes in the program due lack of knowledge (user can’t even change the desired color of choice without knowing enough of programming).</a:t>
            </a:r>
            <a:endParaRPr lang="en-US" sz="20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285750" marR="0" indent="-285750">
              <a:lnSpc>
                <a:spcPct val="115000"/>
              </a:lnSpc>
              <a:spcBef>
                <a:spcPts val="500"/>
              </a:spcBef>
              <a:spcAft>
                <a:spcPts val="1000"/>
              </a:spcAft>
              <a:buFont typeface="Arial" panose="020B0604020202020204" pitchFamily="34" charset="0"/>
              <a:buChar char="•"/>
            </a:pPr>
            <a:r>
              <a:rPr lang="en-US" sz="2000" dirty="0">
                <a:effectLst/>
                <a:latin typeface="Century Gothic" panose="020B0502020202020204" pitchFamily="34" charset="0"/>
                <a:ea typeface="Times New Roman" panose="02020603050405020304" pitchFamily="18" charset="0"/>
                <a:cs typeface="Arial" panose="020B0604020202020204" pitchFamily="34" charset="0"/>
              </a:rPr>
              <a:t>It is very hard to keep up the maintenance.</a:t>
            </a:r>
            <a:endParaRPr lang="en-US" sz="20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285750" marR="0" indent="-285750">
              <a:lnSpc>
                <a:spcPct val="115000"/>
              </a:lnSpc>
              <a:spcBef>
                <a:spcPts val="500"/>
              </a:spcBef>
              <a:spcAft>
                <a:spcPts val="1000"/>
              </a:spcAft>
              <a:buFont typeface="Arial" panose="020B0604020202020204" pitchFamily="34" charset="0"/>
              <a:buChar char="•"/>
            </a:pPr>
            <a:r>
              <a:rPr lang="en-US" sz="2000" dirty="0">
                <a:effectLst/>
                <a:latin typeface="Century Gothic" panose="020B0502020202020204" pitchFamily="34" charset="0"/>
                <a:ea typeface="Times New Roman" panose="02020603050405020304" pitchFamily="18" charset="0"/>
                <a:cs typeface="Arial" panose="020B0604020202020204" pitchFamily="34" charset="0"/>
              </a:rPr>
              <a:t>It requires more and more complex algorithm for making it more efficient.</a:t>
            </a:r>
            <a:endParaRPr lang="en-US" sz="20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567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89C857-9E92-4D9F-ABE3-1BC3858A60D4}"/>
              </a:ext>
            </a:extLst>
          </p:cNvPr>
          <p:cNvSpPr>
            <a:spLocks noGrp="1"/>
          </p:cNvSpPr>
          <p:nvPr>
            <p:ph type="title"/>
          </p:nvPr>
        </p:nvSpPr>
        <p:spPr>
          <a:xfrm>
            <a:off x="1005224" y="781458"/>
            <a:ext cx="9905998" cy="1478570"/>
          </a:xfrm>
        </p:spPr>
        <p:txBody>
          <a:bodyPr/>
          <a:lstStyle/>
          <a:p>
            <a:r>
              <a:rPr lang="en-US" dirty="0">
                <a:solidFill>
                  <a:schemeClr val="accent2"/>
                </a:solidFill>
              </a:rPr>
              <a:t>Learning</a:t>
            </a:r>
            <a:br>
              <a:rPr lang="en-US" dirty="0"/>
            </a:br>
            <a:endParaRPr lang="en-US" dirty="0"/>
          </a:p>
        </p:txBody>
      </p:sp>
      <p:sp>
        <p:nvSpPr>
          <p:cNvPr id="4" name="Content Placeholder 3">
            <a:extLst>
              <a:ext uri="{FF2B5EF4-FFF2-40B4-BE49-F238E27FC236}">
                <a16:creationId xmlns:a16="http://schemas.microsoft.com/office/drawing/2014/main" id="{20FA12DE-1DFD-46F3-ADEC-95AF5FA0A770}"/>
              </a:ext>
            </a:extLst>
          </p:cNvPr>
          <p:cNvSpPr>
            <a:spLocks noGrp="1"/>
          </p:cNvSpPr>
          <p:nvPr>
            <p:ph idx="1"/>
          </p:nvPr>
        </p:nvSpPr>
        <p:spPr>
          <a:xfrm>
            <a:off x="899838" y="1822283"/>
            <a:ext cx="10389141" cy="4405746"/>
          </a:xfrm>
        </p:spPr>
        <p:txBody>
          <a:bodyPr>
            <a:normAutofit/>
          </a:bodyPr>
          <a:lstStyle/>
          <a:p>
            <a:r>
              <a:rPr lang="en-US" dirty="0"/>
              <a:t>We learnt about color scheming which increases the aesthetics of the user interface. </a:t>
            </a:r>
          </a:p>
          <a:p>
            <a:r>
              <a:rPr lang="en-US" dirty="0"/>
              <a:t>Importance of color pallets</a:t>
            </a:r>
          </a:p>
          <a:p>
            <a:endParaRPr lang="en-US" dirty="0"/>
          </a:p>
          <a:p>
            <a:endParaRPr lang="en-US" dirty="0"/>
          </a:p>
          <a:p>
            <a:endParaRPr lang="en-US" sz="1900" dirty="0">
              <a:latin typeface="Century Gothic" panose="020B0502020202020204" pitchFamily="34" charset="0"/>
            </a:endParaRPr>
          </a:p>
          <a:p>
            <a:endParaRPr lang="en-US" sz="1900" b="0" i="0" dirty="0">
              <a:effectLst/>
              <a:latin typeface="Century Gothic" panose="020B0502020202020204" pitchFamily="34" charset="0"/>
            </a:endParaRPr>
          </a:p>
          <a:p>
            <a:endParaRPr lang="en-US" sz="1900" dirty="0">
              <a:latin typeface="Century Gothic" panose="020B0502020202020204" pitchFamily="34" charset="0"/>
            </a:endParaRPr>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5E9D9E32-81FD-4436-BD62-DF9B13CDE2C2}"/>
              </a:ext>
            </a:extLst>
          </p:cNvPr>
          <p:cNvGraphicFramePr>
            <a:graphicFrameLocks noGrp="1"/>
          </p:cNvGraphicFramePr>
          <p:nvPr>
            <p:extLst>
              <p:ext uri="{D42A27DB-BD31-4B8C-83A1-F6EECF244321}">
                <p14:modId xmlns:p14="http://schemas.microsoft.com/office/powerpoint/2010/main" val="2196868453"/>
              </p:ext>
            </p:extLst>
          </p:nvPr>
        </p:nvGraphicFramePr>
        <p:xfrm>
          <a:off x="1141409" y="3429000"/>
          <a:ext cx="9906000" cy="1828800"/>
        </p:xfrm>
        <a:graphic>
          <a:graphicData uri="http://schemas.openxmlformats.org/drawingml/2006/table">
            <a:tbl>
              <a:tblPr>
                <a:tableStyleId>{8A107856-5554-42FB-B03E-39F5DBC370BA}</a:tableStyleId>
              </a:tblPr>
              <a:tblGrid>
                <a:gridCol w="2476500">
                  <a:extLst>
                    <a:ext uri="{9D8B030D-6E8A-4147-A177-3AD203B41FA5}">
                      <a16:colId xmlns:a16="http://schemas.microsoft.com/office/drawing/2014/main" val="2428621073"/>
                    </a:ext>
                  </a:extLst>
                </a:gridCol>
                <a:gridCol w="2476500">
                  <a:extLst>
                    <a:ext uri="{9D8B030D-6E8A-4147-A177-3AD203B41FA5}">
                      <a16:colId xmlns:a16="http://schemas.microsoft.com/office/drawing/2014/main" val="128516315"/>
                    </a:ext>
                  </a:extLst>
                </a:gridCol>
                <a:gridCol w="2476500">
                  <a:extLst>
                    <a:ext uri="{9D8B030D-6E8A-4147-A177-3AD203B41FA5}">
                      <a16:colId xmlns:a16="http://schemas.microsoft.com/office/drawing/2014/main" val="3083012267"/>
                    </a:ext>
                  </a:extLst>
                </a:gridCol>
                <a:gridCol w="2476500">
                  <a:extLst>
                    <a:ext uri="{9D8B030D-6E8A-4147-A177-3AD203B41FA5}">
                      <a16:colId xmlns:a16="http://schemas.microsoft.com/office/drawing/2014/main" val="3118236682"/>
                    </a:ext>
                  </a:extLst>
                </a:gridCol>
              </a:tblGrid>
              <a:tr h="0">
                <a:tc>
                  <a:txBody>
                    <a:bodyPr/>
                    <a:lstStyle/>
                    <a:p>
                      <a:pPr algn="ctr"/>
                      <a:r>
                        <a:rPr lang="en-US" b="1" dirty="0"/>
                        <a:t>Palette Number   </a:t>
                      </a:r>
                      <a:endParaRPr lang="en-US" dirty="0"/>
                    </a:p>
                  </a:txBody>
                  <a:tcPr anchor="ctr"/>
                </a:tc>
                <a:tc gridSpan="3">
                  <a:txBody>
                    <a:bodyPr/>
                    <a:lstStyle/>
                    <a:p>
                      <a:pPr algn="ctr"/>
                      <a:r>
                        <a:rPr lang="en-US" b="1" dirty="0"/>
                        <a:t>Three Colors</a:t>
                      </a:r>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66883211"/>
                  </a:ext>
                </a:extLst>
              </a:tr>
              <a:tr h="0">
                <a:tc>
                  <a:txBody>
                    <a:bodyPr/>
                    <a:lstStyle/>
                    <a:p>
                      <a:r>
                        <a:rPr lang="en-US"/>
                        <a:t>0</a:t>
                      </a:r>
                    </a:p>
                  </a:txBody>
                  <a:tcPr anchor="ctr"/>
                </a:tc>
                <a:tc>
                  <a:txBody>
                    <a:bodyPr/>
                    <a:lstStyle/>
                    <a:p>
                      <a:r>
                        <a:rPr lang="en-US" dirty="0"/>
                        <a:t>LIGHTGREEN  </a:t>
                      </a:r>
                    </a:p>
                  </a:txBody>
                  <a:tcPr anchor="ctr"/>
                </a:tc>
                <a:tc>
                  <a:txBody>
                    <a:bodyPr/>
                    <a:lstStyle/>
                    <a:p>
                      <a:r>
                        <a:rPr lang="en-US"/>
                        <a:t>LIGHTRED</a:t>
                      </a:r>
                    </a:p>
                  </a:txBody>
                  <a:tcPr anchor="ctr"/>
                </a:tc>
                <a:tc>
                  <a:txBody>
                    <a:bodyPr/>
                    <a:lstStyle/>
                    <a:p>
                      <a:r>
                        <a:rPr lang="en-US"/>
                        <a:t>YELLOW</a:t>
                      </a:r>
                    </a:p>
                  </a:txBody>
                  <a:tcPr anchor="ctr"/>
                </a:tc>
                <a:extLst>
                  <a:ext uri="{0D108BD9-81ED-4DB2-BD59-A6C34878D82A}">
                    <a16:rowId xmlns:a16="http://schemas.microsoft.com/office/drawing/2014/main" val="4006485682"/>
                  </a:ext>
                </a:extLst>
              </a:tr>
              <a:tr h="0">
                <a:tc>
                  <a:txBody>
                    <a:bodyPr/>
                    <a:lstStyle/>
                    <a:p>
                      <a:r>
                        <a:rPr lang="en-US"/>
                        <a:t>1</a:t>
                      </a:r>
                    </a:p>
                  </a:txBody>
                  <a:tcPr anchor="ctr"/>
                </a:tc>
                <a:tc>
                  <a:txBody>
                    <a:bodyPr/>
                    <a:lstStyle/>
                    <a:p>
                      <a:r>
                        <a:rPr lang="en-US"/>
                        <a:t>LIGHTCYAN</a:t>
                      </a:r>
                    </a:p>
                  </a:txBody>
                  <a:tcPr anchor="ctr"/>
                </a:tc>
                <a:tc>
                  <a:txBody>
                    <a:bodyPr/>
                    <a:lstStyle/>
                    <a:p>
                      <a:r>
                        <a:rPr lang="en-US"/>
                        <a:t>LIGHTMAGENTA  </a:t>
                      </a:r>
                    </a:p>
                  </a:txBody>
                  <a:tcPr anchor="ctr"/>
                </a:tc>
                <a:tc>
                  <a:txBody>
                    <a:bodyPr/>
                    <a:lstStyle/>
                    <a:p>
                      <a:r>
                        <a:rPr lang="en-US"/>
                        <a:t>WHITE</a:t>
                      </a:r>
                    </a:p>
                  </a:txBody>
                  <a:tcPr anchor="ctr"/>
                </a:tc>
                <a:extLst>
                  <a:ext uri="{0D108BD9-81ED-4DB2-BD59-A6C34878D82A}">
                    <a16:rowId xmlns:a16="http://schemas.microsoft.com/office/drawing/2014/main" val="2921200855"/>
                  </a:ext>
                </a:extLst>
              </a:tr>
              <a:tr h="0">
                <a:tc>
                  <a:txBody>
                    <a:bodyPr/>
                    <a:lstStyle/>
                    <a:p>
                      <a:r>
                        <a:rPr lang="en-US"/>
                        <a:t>2</a:t>
                      </a:r>
                    </a:p>
                  </a:txBody>
                  <a:tcPr anchor="ctr"/>
                </a:tc>
                <a:tc>
                  <a:txBody>
                    <a:bodyPr/>
                    <a:lstStyle/>
                    <a:p>
                      <a:r>
                        <a:rPr lang="en-US"/>
                        <a:t>GREEN</a:t>
                      </a:r>
                    </a:p>
                  </a:txBody>
                  <a:tcPr anchor="ctr"/>
                </a:tc>
                <a:tc>
                  <a:txBody>
                    <a:bodyPr/>
                    <a:lstStyle/>
                    <a:p>
                      <a:r>
                        <a:rPr lang="en-US"/>
                        <a:t>RED</a:t>
                      </a:r>
                    </a:p>
                  </a:txBody>
                  <a:tcPr anchor="ctr"/>
                </a:tc>
                <a:tc>
                  <a:txBody>
                    <a:bodyPr/>
                    <a:lstStyle/>
                    <a:p>
                      <a:r>
                        <a:rPr lang="en-US"/>
                        <a:t>BROWN</a:t>
                      </a:r>
                    </a:p>
                  </a:txBody>
                  <a:tcPr anchor="ctr"/>
                </a:tc>
                <a:extLst>
                  <a:ext uri="{0D108BD9-81ED-4DB2-BD59-A6C34878D82A}">
                    <a16:rowId xmlns:a16="http://schemas.microsoft.com/office/drawing/2014/main" val="2949488837"/>
                  </a:ext>
                </a:extLst>
              </a:tr>
              <a:tr h="0">
                <a:tc>
                  <a:txBody>
                    <a:bodyPr/>
                    <a:lstStyle/>
                    <a:p>
                      <a:r>
                        <a:rPr lang="en-US"/>
                        <a:t>3</a:t>
                      </a:r>
                    </a:p>
                  </a:txBody>
                  <a:tcPr anchor="ctr"/>
                </a:tc>
                <a:tc>
                  <a:txBody>
                    <a:bodyPr/>
                    <a:lstStyle/>
                    <a:p>
                      <a:r>
                        <a:rPr lang="en-US"/>
                        <a:t>CYAN</a:t>
                      </a:r>
                    </a:p>
                  </a:txBody>
                  <a:tcPr anchor="ctr"/>
                </a:tc>
                <a:tc>
                  <a:txBody>
                    <a:bodyPr/>
                    <a:lstStyle/>
                    <a:p>
                      <a:r>
                        <a:rPr lang="en-US"/>
                        <a:t>MAGENTA</a:t>
                      </a:r>
                    </a:p>
                  </a:txBody>
                  <a:tcPr anchor="ctr"/>
                </a:tc>
                <a:tc>
                  <a:txBody>
                    <a:bodyPr/>
                    <a:lstStyle/>
                    <a:p>
                      <a:r>
                        <a:rPr lang="en-US" dirty="0"/>
                        <a:t>LIGHTGRAY</a:t>
                      </a:r>
                    </a:p>
                  </a:txBody>
                  <a:tcPr anchor="ctr"/>
                </a:tc>
                <a:extLst>
                  <a:ext uri="{0D108BD9-81ED-4DB2-BD59-A6C34878D82A}">
                    <a16:rowId xmlns:a16="http://schemas.microsoft.com/office/drawing/2014/main" val="981864890"/>
                  </a:ext>
                </a:extLst>
              </a:tr>
            </a:tbl>
          </a:graphicData>
        </a:graphic>
      </p:graphicFrame>
    </p:spTree>
    <p:extLst>
      <p:ext uri="{BB962C8B-B14F-4D97-AF65-F5344CB8AC3E}">
        <p14:creationId xmlns:p14="http://schemas.microsoft.com/office/powerpoint/2010/main" val="1478717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169</TotalTime>
  <Words>857</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Symbol</vt:lpstr>
      <vt:lpstr>Tw Cen MT</vt:lpstr>
      <vt:lpstr>Circuit</vt:lpstr>
      <vt:lpstr>File Management</vt:lpstr>
      <vt:lpstr>PowerPoint Presentation</vt:lpstr>
      <vt:lpstr>PowerPoint Presentation</vt:lpstr>
      <vt:lpstr>PowerPoint Presentation</vt:lpstr>
      <vt:lpstr>PowerPoint Presentation</vt:lpstr>
      <vt:lpstr>PowerPoint Presentation</vt:lpstr>
      <vt:lpstr>Some snippets of our code</vt:lpstr>
      <vt:lpstr>PowerPoint Presentation</vt:lpstr>
      <vt:lpstr>Learning </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Jaimin Baurasi</dc:creator>
  <cp:lastModifiedBy>Jaimin Baurasi</cp:lastModifiedBy>
  <cp:revision>15</cp:revision>
  <dcterms:created xsi:type="dcterms:W3CDTF">2021-06-23T05:37:04Z</dcterms:created>
  <dcterms:modified xsi:type="dcterms:W3CDTF">2021-06-23T12:48:27Z</dcterms:modified>
</cp:coreProperties>
</file>