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9" r:id="rId4"/>
    <p:sldId id="300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9BBB59"/>
    <a:srgbClr val="39B0D4"/>
    <a:srgbClr val="727272"/>
    <a:srgbClr val="010000"/>
    <a:srgbClr val="FFA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370" y="3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84C9C-B4E4-40EE-B89F-ED3F04C088EF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11B6177-BDFF-4147-8ED4-4B78190FC9E8}">
      <dgm:prSet phldrT="[Text]"/>
      <dgm:spPr/>
      <dgm:t>
        <a:bodyPr/>
        <a:lstStyle/>
        <a:p>
          <a:r>
            <a:rPr lang="en-IN" dirty="0"/>
            <a:t>Analysis of the feasibility</a:t>
          </a:r>
        </a:p>
      </dgm:t>
    </dgm:pt>
    <dgm:pt modelId="{596B38F2-A715-4D5C-A8B8-E689DAB61208}" type="parTrans" cxnId="{9D0A44A9-09F8-4F9F-8E12-98E254DD0338}">
      <dgm:prSet/>
      <dgm:spPr/>
      <dgm:t>
        <a:bodyPr/>
        <a:lstStyle/>
        <a:p>
          <a:endParaRPr lang="en-IN"/>
        </a:p>
      </dgm:t>
    </dgm:pt>
    <dgm:pt modelId="{49F48528-C413-4B54-BA28-E501189E767E}" type="sibTrans" cxnId="{9D0A44A9-09F8-4F9F-8E12-98E254DD0338}">
      <dgm:prSet/>
      <dgm:spPr/>
      <dgm:t>
        <a:bodyPr/>
        <a:lstStyle/>
        <a:p>
          <a:endParaRPr lang="en-IN"/>
        </a:p>
      </dgm:t>
    </dgm:pt>
    <dgm:pt modelId="{0737D8FB-7ED2-449C-B844-4B6B7AD62C4D}">
      <dgm:prSet phldrT="[Text]" custT="1"/>
      <dgm:spPr/>
      <dgm:t>
        <a:bodyPr/>
        <a:lstStyle/>
        <a:p>
          <a:r>
            <a:rPr lang="en-US" sz="1400" dirty="0"/>
            <a:t>The project is </a:t>
          </a:r>
          <a:r>
            <a:rPr lang="en-US" sz="1400" b="1" dirty="0"/>
            <a:t>technically  and operationally </a:t>
          </a:r>
          <a:r>
            <a:rPr lang="en-US" sz="1400" dirty="0"/>
            <a:t>feasible. </a:t>
          </a:r>
          <a:endParaRPr lang="en-IN" sz="1400" dirty="0"/>
        </a:p>
      </dgm:t>
    </dgm:pt>
    <dgm:pt modelId="{FEFD71E9-ECA3-4F97-86AE-A03F796C659C}" type="parTrans" cxnId="{774005C6-89D2-4B76-A488-937C9048F874}">
      <dgm:prSet/>
      <dgm:spPr/>
      <dgm:t>
        <a:bodyPr/>
        <a:lstStyle/>
        <a:p>
          <a:endParaRPr lang="en-IN"/>
        </a:p>
      </dgm:t>
    </dgm:pt>
    <dgm:pt modelId="{E06B84F4-A67B-4EC8-8E68-CB3455BFF658}" type="sibTrans" cxnId="{774005C6-89D2-4B76-A488-937C9048F874}">
      <dgm:prSet/>
      <dgm:spPr/>
      <dgm:t>
        <a:bodyPr/>
        <a:lstStyle/>
        <a:p>
          <a:endParaRPr lang="en-IN"/>
        </a:p>
      </dgm:t>
    </dgm:pt>
    <dgm:pt modelId="{9C5921BD-350B-4C8F-AA00-08C9EFE1C007}">
      <dgm:prSet phldrT="[Text]"/>
      <dgm:spPr/>
      <dgm:t>
        <a:bodyPr/>
        <a:lstStyle/>
        <a:p>
          <a:r>
            <a:rPr lang="en-IN" dirty="0"/>
            <a:t>Challenges and risks</a:t>
          </a:r>
        </a:p>
      </dgm:t>
    </dgm:pt>
    <dgm:pt modelId="{7DEE443F-E611-4BC8-9A41-B09BCDFED129}" type="parTrans" cxnId="{BE1A0D37-4E80-4C0E-8BA4-47B8C5F81FEE}">
      <dgm:prSet/>
      <dgm:spPr/>
      <dgm:t>
        <a:bodyPr/>
        <a:lstStyle/>
        <a:p>
          <a:endParaRPr lang="en-IN"/>
        </a:p>
      </dgm:t>
    </dgm:pt>
    <dgm:pt modelId="{BAB165A6-4468-486B-9A44-AB7A14EB8278}" type="sibTrans" cxnId="{BE1A0D37-4E80-4C0E-8BA4-47B8C5F81FEE}">
      <dgm:prSet/>
      <dgm:spPr/>
      <dgm:t>
        <a:bodyPr/>
        <a:lstStyle/>
        <a:p>
          <a:endParaRPr lang="en-IN"/>
        </a:p>
      </dgm:t>
    </dgm:pt>
    <dgm:pt modelId="{90ACDFBC-81C9-4585-824F-BE9C0D9D235C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q"/>
          </a:pPr>
          <a:r>
            <a:rPr lang="en-US" sz="1400" dirty="0"/>
            <a:t>Noise Reduction from the image captured by OHRC.</a:t>
          </a:r>
        </a:p>
        <a:p>
          <a:pPr algn="l">
            <a:buFont typeface="Wingdings" panose="05000000000000000000" pitchFamily="2" charset="2"/>
            <a:buChar char="q"/>
          </a:pPr>
          <a:r>
            <a:rPr lang="en-US" sz="1400" dirty="0"/>
            <a:t>Finding the Depth of </a:t>
          </a:r>
          <a:r>
            <a:rPr lang="en-US" sz="1400" b="1" dirty="0"/>
            <a:t>Lunar Crater </a:t>
          </a:r>
          <a:r>
            <a:rPr lang="en-US" sz="1400" dirty="0"/>
            <a:t>for 3D Modelling accurately.</a:t>
          </a:r>
        </a:p>
        <a:p>
          <a:pPr algn="l">
            <a:buFont typeface="Wingdings" panose="05000000000000000000" pitchFamily="2" charset="2"/>
            <a:buChar char="q"/>
          </a:pPr>
          <a:endParaRPr lang="en-IN" sz="1400" dirty="0"/>
        </a:p>
      </dgm:t>
    </dgm:pt>
    <dgm:pt modelId="{FA2C6B01-BBD3-4FDF-BE7D-9960E07A9EF0}" type="parTrans" cxnId="{82CFFCD4-58C5-444B-9C2F-BB0576B635FC}">
      <dgm:prSet/>
      <dgm:spPr/>
      <dgm:t>
        <a:bodyPr/>
        <a:lstStyle/>
        <a:p>
          <a:endParaRPr lang="en-IN"/>
        </a:p>
      </dgm:t>
    </dgm:pt>
    <dgm:pt modelId="{A732D279-B27E-429E-A0F0-F3CD9342C6E2}" type="sibTrans" cxnId="{82CFFCD4-58C5-444B-9C2F-BB0576B635FC}">
      <dgm:prSet/>
      <dgm:spPr/>
      <dgm:t>
        <a:bodyPr/>
        <a:lstStyle/>
        <a:p>
          <a:endParaRPr lang="en-IN"/>
        </a:p>
      </dgm:t>
    </dgm:pt>
    <dgm:pt modelId="{675AFE02-C16F-4A03-9708-18A7AF075799}">
      <dgm:prSet phldrT="[Text]"/>
      <dgm:spPr/>
      <dgm:t>
        <a:bodyPr/>
        <a:lstStyle/>
        <a:p>
          <a:r>
            <a:rPr lang="en-IN" dirty="0"/>
            <a:t>Strategies to overcome</a:t>
          </a:r>
        </a:p>
      </dgm:t>
    </dgm:pt>
    <dgm:pt modelId="{C7A45098-55A9-41A0-A7F2-5FBFC4B3EA3E}" type="parTrans" cxnId="{CDE43EAA-EB43-4D61-B90F-A12798ECB304}">
      <dgm:prSet/>
      <dgm:spPr/>
      <dgm:t>
        <a:bodyPr/>
        <a:lstStyle/>
        <a:p>
          <a:endParaRPr lang="en-IN"/>
        </a:p>
      </dgm:t>
    </dgm:pt>
    <dgm:pt modelId="{6B50D703-8D64-4383-802F-91BC543788EF}" type="sibTrans" cxnId="{CDE43EAA-EB43-4D61-B90F-A12798ECB304}">
      <dgm:prSet/>
      <dgm:spPr/>
      <dgm:t>
        <a:bodyPr/>
        <a:lstStyle/>
        <a:p>
          <a:endParaRPr lang="en-IN"/>
        </a:p>
      </dgm:t>
    </dgm:pt>
    <dgm:pt modelId="{E5E7778B-BEB6-4F04-854E-B3E05A2A72B8}">
      <dgm:prSet phldrT="[Text]" custT="1"/>
      <dgm:spPr/>
      <dgm:t>
        <a:bodyPr/>
        <a:lstStyle/>
        <a:p>
          <a:r>
            <a:rPr lang="en-US" sz="1400" dirty="0"/>
            <a:t>Use </a:t>
          </a:r>
          <a:r>
            <a:rPr lang="en-US" sz="1400" b="1" dirty="0"/>
            <a:t>advanced noise reduction algorithms</a:t>
          </a:r>
          <a:r>
            <a:rPr lang="en-US" sz="1400" dirty="0"/>
            <a:t> and robust machine learning training for accuracy.</a:t>
          </a:r>
          <a:endParaRPr lang="en-IN" sz="1400" dirty="0"/>
        </a:p>
      </dgm:t>
    </dgm:pt>
    <dgm:pt modelId="{6B023238-64E1-4C55-B3DB-F656B5CB85AF}" type="parTrans" cxnId="{4FA6D107-E25E-4985-BE05-9681D0DE7143}">
      <dgm:prSet/>
      <dgm:spPr/>
      <dgm:t>
        <a:bodyPr/>
        <a:lstStyle/>
        <a:p>
          <a:endParaRPr lang="en-IN"/>
        </a:p>
      </dgm:t>
    </dgm:pt>
    <dgm:pt modelId="{04B93356-1439-452C-8765-F95158E8C17D}" type="sibTrans" cxnId="{4FA6D107-E25E-4985-BE05-9681D0DE7143}">
      <dgm:prSet/>
      <dgm:spPr/>
      <dgm:t>
        <a:bodyPr/>
        <a:lstStyle/>
        <a:p>
          <a:endParaRPr lang="en-IN"/>
        </a:p>
      </dgm:t>
    </dgm:pt>
    <dgm:pt modelId="{F0DC5CCF-AB40-4E85-B2B1-69A992108AEC}" type="pres">
      <dgm:prSet presAssocID="{D9684C9C-B4E4-40EE-B89F-ED3F04C088EF}" presName="Name0" presStyleCnt="0">
        <dgm:presLayoutVars>
          <dgm:chMax/>
          <dgm:chPref/>
          <dgm:dir/>
          <dgm:animLvl val="lvl"/>
        </dgm:presLayoutVars>
      </dgm:prSet>
      <dgm:spPr/>
    </dgm:pt>
    <dgm:pt modelId="{09673DC7-0E01-453D-946B-09BE44A43537}" type="pres">
      <dgm:prSet presAssocID="{911B6177-BDFF-4147-8ED4-4B78190FC9E8}" presName="composite" presStyleCnt="0"/>
      <dgm:spPr/>
    </dgm:pt>
    <dgm:pt modelId="{CD234ABF-C208-4D4D-9D01-BD404FE15854}" type="pres">
      <dgm:prSet presAssocID="{911B6177-BDFF-4147-8ED4-4B78190FC9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BAC52C0-1E8D-4A40-B76C-7C0042E66C43}" type="pres">
      <dgm:prSet presAssocID="{911B6177-BDFF-4147-8ED4-4B78190FC9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C6EC9B3-DB48-4B4A-A7C1-388B7E2D53BB}" type="pres">
      <dgm:prSet presAssocID="{911B6177-BDFF-4147-8ED4-4B78190FC9E8}" presName="BalanceSpacing" presStyleCnt="0"/>
      <dgm:spPr/>
    </dgm:pt>
    <dgm:pt modelId="{D9043439-3863-483C-A58F-F27EAF07CAF1}" type="pres">
      <dgm:prSet presAssocID="{911B6177-BDFF-4147-8ED4-4B78190FC9E8}" presName="BalanceSpacing1" presStyleCnt="0"/>
      <dgm:spPr/>
    </dgm:pt>
    <dgm:pt modelId="{783B739B-95AC-4270-9DCC-B1D8154121FC}" type="pres">
      <dgm:prSet presAssocID="{49F48528-C413-4B54-BA28-E501189E767E}" presName="Accent1Text" presStyleLbl="node1" presStyleIdx="1" presStyleCnt="6"/>
      <dgm:spPr/>
    </dgm:pt>
    <dgm:pt modelId="{05388106-B84B-44FF-9C72-A25B2FDE2005}" type="pres">
      <dgm:prSet presAssocID="{49F48528-C413-4B54-BA28-E501189E767E}" presName="spaceBetweenRectangles" presStyleCnt="0"/>
      <dgm:spPr/>
    </dgm:pt>
    <dgm:pt modelId="{5535F38F-BC78-4134-B734-49EF79BDF87C}" type="pres">
      <dgm:prSet presAssocID="{9C5921BD-350B-4C8F-AA00-08C9EFE1C007}" presName="composite" presStyleCnt="0"/>
      <dgm:spPr/>
    </dgm:pt>
    <dgm:pt modelId="{2868041F-5417-4A5E-AD02-C6CDA9460626}" type="pres">
      <dgm:prSet presAssocID="{9C5921BD-350B-4C8F-AA00-08C9EFE1C00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CAE6FEC8-0F27-434F-B7BF-1387D0161E04}" type="pres">
      <dgm:prSet presAssocID="{9C5921BD-350B-4C8F-AA00-08C9EFE1C007}" presName="Childtext1" presStyleLbl="revTx" presStyleIdx="1" presStyleCnt="3" custScaleX="106485" custScaleY="131388">
        <dgm:presLayoutVars>
          <dgm:chMax val="0"/>
          <dgm:chPref val="0"/>
          <dgm:bulletEnabled val="1"/>
        </dgm:presLayoutVars>
      </dgm:prSet>
      <dgm:spPr/>
    </dgm:pt>
    <dgm:pt modelId="{FECCE1BE-0CCB-4B6D-93CF-6EB1FCDCB34F}" type="pres">
      <dgm:prSet presAssocID="{9C5921BD-350B-4C8F-AA00-08C9EFE1C007}" presName="BalanceSpacing" presStyleCnt="0"/>
      <dgm:spPr/>
    </dgm:pt>
    <dgm:pt modelId="{44E3C892-726B-43A2-B516-A8EDEB87EB6B}" type="pres">
      <dgm:prSet presAssocID="{9C5921BD-350B-4C8F-AA00-08C9EFE1C007}" presName="BalanceSpacing1" presStyleCnt="0"/>
      <dgm:spPr/>
    </dgm:pt>
    <dgm:pt modelId="{E21D508E-722C-4937-BC8E-091D0347275D}" type="pres">
      <dgm:prSet presAssocID="{BAB165A6-4468-486B-9A44-AB7A14EB8278}" presName="Accent1Text" presStyleLbl="node1" presStyleIdx="3" presStyleCnt="6"/>
      <dgm:spPr/>
    </dgm:pt>
    <dgm:pt modelId="{5948B2AE-34BD-4CE0-952B-C0433AD9F087}" type="pres">
      <dgm:prSet presAssocID="{BAB165A6-4468-486B-9A44-AB7A14EB8278}" presName="spaceBetweenRectangles" presStyleCnt="0"/>
      <dgm:spPr/>
    </dgm:pt>
    <dgm:pt modelId="{6D8E6339-F7B9-47B8-881E-893A03C32855}" type="pres">
      <dgm:prSet presAssocID="{675AFE02-C16F-4A03-9708-18A7AF075799}" presName="composite" presStyleCnt="0"/>
      <dgm:spPr/>
    </dgm:pt>
    <dgm:pt modelId="{1B5DA90F-3B4B-4B09-846C-82329161C11F}" type="pres">
      <dgm:prSet presAssocID="{675AFE02-C16F-4A03-9708-18A7AF07579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90DEB8B-2E08-4546-8BA1-9EFED42C90D0}" type="pres">
      <dgm:prSet presAssocID="{675AFE02-C16F-4A03-9708-18A7AF07579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9E2EF26-7C72-45EC-B85A-4E8BEBF1979F}" type="pres">
      <dgm:prSet presAssocID="{675AFE02-C16F-4A03-9708-18A7AF075799}" presName="BalanceSpacing" presStyleCnt="0"/>
      <dgm:spPr/>
    </dgm:pt>
    <dgm:pt modelId="{CED0F2D6-2339-4630-9399-CEA62962BCDF}" type="pres">
      <dgm:prSet presAssocID="{675AFE02-C16F-4A03-9708-18A7AF075799}" presName="BalanceSpacing1" presStyleCnt="0"/>
      <dgm:spPr/>
    </dgm:pt>
    <dgm:pt modelId="{D38681E9-4011-46EC-9464-4C4F8A493C10}" type="pres">
      <dgm:prSet presAssocID="{6B50D703-8D64-4383-802F-91BC543788EF}" presName="Accent1Text" presStyleLbl="node1" presStyleIdx="5" presStyleCnt="6"/>
      <dgm:spPr/>
    </dgm:pt>
  </dgm:ptLst>
  <dgm:cxnLst>
    <dgm:cxn modelId="{EEA8AA01-4AAC-4999-AA38-489DD7910F2F}" type="presOf" srcId="{D9684C9C-B4E4-40EE-B89F-ED3F04C088EF}" destId="{F0DC5CCF-AB40-4E85-B2B1-69A992108AEC}" srcOrd="0" destOrd="0" presId="urn:microsoft.com/office/officeart/2008/layout/AlternatingHexagons"/>
    <dgm:cxn modelId="{4FA6D107-E25E-4985-BE05-9681D0DE7143}" srcId="{675AFE02-C16F-4A03-9708-18A7AF075799}" destId="{E5E7778B-BEB6-4F04-854E-B3E05A2A72B8}" srcOrd="0" destOrd="0" parTransId="{6B023238-64E1-4C55-B3DB-F656B5CB85AF}" sibTransId="{04B93356-1439-452C-8765-F95158E8C17D}"/>
    <dgm:cxn modelId="{9A86D511-C5D1-4307-8949-A429B8B8FC26}" type="presOf" srcId="{E5E7778B-BEB6-4F04-854E-B3E05A2A72B8}" destId="{790DEB8B-2E08-4546-8BA1-9EFED42C90D0}" srcOrd="0" destOrd="0" presId="urn:microsoft.com/office/officeart/2008/layout/AlternatingHexagons"/>
    <dgm:cxn modelId="{89F4642A-D19B-41A3-A452-19A9511AB209}" type="presOf" srcId="{6B50D703-8D64-4383-802F-91BC543788EF}" destId="{D38681E9-4011-46EC-9464-4C4F8A493C10}" srcOrd="0" destOrd="0" presId="urn:microsoft.com/office/officeart/2008/layout/AlternatingHexagons"/>
    <dgm:cxn modelId="{BE1A0D37-4E80-4C0E-8BA4-47B8C5F81FEE}" srcId="{D9684C9C-B4E4-40EE-B89F-ED3F04C088EF}" destId="{9C5921BD-350B-4C8F-AA00-08C9EFE1C007}" srcOrd="1" destOrd="0" parTransId="{7DEE443F-E611-4BC8-9A41-B09BCDFED129}" sibTransId="{BAB165A6-4468-486B-9A44-AB7A14EB8278}"/>
    <dgm:cxn modelId="{2666C16E-9246-4903-893D-58DB92BEF75A}" type="presOf" srcId="{9C5921BD-350B-4C8F-AA00-08C9EFE1C007}" destId="{2868041F-5417-4A5E-AD02-C6CDA9460626}" srcOrd="0" destOrd="0" presId="urn:microsoft.com/office/officeart/2008/layout/AlternatingHexagons"/>
    <dgm:cxn modelId="{2DF00480-7624-45B9-8426-7EC9D073E2E5}" type="presOf" srcId="{675AFE02-C16F-4A03-9708-18A7AF075799}" destId="{1B5DA90F-3B4B-4B09-846C-82329161C11F}" srcOrd="0" destOrd="0" presId="urn:microsoft.com/office/officeart/2008/layout/AlternatingHexagons"/>
    <dgm:cxn modelId="{527C88A1-9846-4749-A654-938BD07E07BE}" type="presOf" srcId="{911B6177-BDFF-4147-8ED4-4B78190FC9E8}" destId="{CD234ABF-C208-4D4D-9D01-BD404FE15854}" srcOrd="0" destOrd="0" presId="urn:microsoft.com/office/officeart/2008/layout/AlternatingHexagons"/>
    <dgm:cxn modelId="{24C2AFA1-5850-4475-B541-12366165701A}" type="presOf" srcId="{0737D8FB-7ED2-449C-B844-4B6B7AD62C4D}" destId="{CBAC52C0-1E8D-4A40-B76C-7C0042E66C43}" srcOrd="0" destOrd="0" presId="urn:microsoft.com/office/officeart/2008/layout/AlternatingHexagons"/>
    <dgm:cxn modelId="{767B15A9-A147-4359-AF15-ED1B891B56FB}" type="presOf" srcId="{90ACDFBC-81C9-4585-824F-BE9C0D9D235C}" destId="{CAE6FEC8-0F27-434F-B7BF-1387D0161E04}" srcOrd="0" destOrd="0" presId="urn:microsoft.com/office/officeart/2008/layout/AlternatingHexagons"/>
    <dgm:cxn modelId="{9D0A44A9-09F8-4F9F-8E12-98E254DD0338}" srcId="{D9684C9C-B4E4-40EE-B89F-ED3F04C088EF}" destId="{911B6177-BDFF-4147-8ED4-4B78190FC9E8}" srcOrd="0" destOrd="0" parTransId="{596B38F2-A715-4D5C-A8B8-E689DAB61208}" sibTransId="{49F48528-C413-4B54-BA28-E501189E767E}"/>
    <dgm:cxn modelId="{CDE43EAA-EB43-4D61-B90F-A12798ECB304}" srcId="{D9684C9C-B4E4-40EE-B89F-ED3F04C088EF}" destId="{675AFE02-C16F-4A03-9708-18A7AF075799}" srcOrd="2" destOrd="0" parTransId="{C7A45098-55A9-41A0-A7F2-5FBFC4B3EA3E}" sibTransId="{6B50D703-8D64-4383-802F-91BC543788EF}"/>
    <dgm:cxn modelId="{774005C6-89D2-4B76-A488-937C9048F874}" srcId="{911B6177-BDFF-4147-8ED4-4B78190FC9E8}" destId="{0737D8FB-7ED2-449C-B844-4B6B7AD62C4D}" srcOrd="0" destOrd="0" parTransId="{FEFD71E9-ECA3-4F97-86AE-A03F796C659C}" sibTransId="{E06B84F4-A67B-4EC8-8E68-CB3455BFF658}"/>
    <dgm:cxn modelId="{82CFFCD4-58C5-444B-9C2F-BB0576B635FC}" srcId="{9C5921BD-350B-4C8F-AA00-08C9EFE1C007}" destId="{90ACDFBC-81C9-4585-824F-BE9C0D9D235C}" srcOrd="0" destOrd="0" parTransId="{FA2C6B01-BBD3-4FDF-BE7D-9960E07A9EF0}" sibTransId="{A732D279-B27E-429E-A0F0-F3CD9342C6E2}"/>
    <dgm:cxn modelId="{E9153CDD-3C87-48E9-9A9B-EFACD0853175}" type="presOf" srcId="{BAB165A6-4468-486B-9A44-AB7A14EB8278}" destId="{E21D508E-722C-4937-BC8E-091D0347275D}" srcOrd="0" destOrd="0" presId="urn:microsoft.com/office/officeart/2008/layout/AlternatingHexagons"/>
    <dgm:cxn modelId="{381278F8-0FAE-4611-8178-602D19FCEDEB}" type="presOf" srcId="{49F48528-C413-4B54-BA28-E501189E767E}" destId="{783B739B-95AC-4270-9DCC-B1D8154121FC}" srcOrd="0" destOrd="0" presId="urn:microsoft.com/office/officeart/2008/layout/AlternatingHexagons"/>
    <dgm:cxn modelId="{621B041E-CB94-4966-8BAE-BC94F2B90278}" type="presParOf" srcId="{F0DC5CCF-AB40-4E85-B2B1-69A992108AEC}" destId="{09673DC7-0E01-453D-946B-09BE44A43537}" srcOrd="0" destOrd="0" presId="urn:microsoft.com/office/officeart/2008/layout/AlternatingHexagons"/>
    <dgm:cxn modelId="{B760883F-6C31-47C0-9BD8-DC0CDDA38FBB}" type="presParOf" srcId="{09673DC7-0E01-453D-946B-09BE44A43537}" destId="{CD234ABF-C208-4D4D-9D01-BD404FE15854}" srcOrd="0" destOrd="0" presId="urn:microsoft.com/office/officeart/2008/layout/AlternatingHexagons"/>
    <dgm:cxn modelId="{52CF12ED-CD51-4A2D-97BB-E6CD6F573ECB}" type="presParOf" srcId="{09673DC7-0E01-453D-946B-09BE44A43537}" destId="{CBAC52C0-1E8D-4A40-B76C-7C0042E66C43}" srcOrd="1" destOrd="0" presId="urn:microsoft.com/office/officeart/2008/layout/AlternatingHexagons"/>
    <dgm:cxn modelId="{08158189-7078-4D19-89E0-7DF17252C95B}" type="presParOf" srcId="{09673DC7-0E01-453D-946B-09BE44A43537}" destId="{7C6EC9B3-DB48-4B4A-A7C1-388B7E2D53BB}" srcOrd="2" destOrd="0" presId="urn:microsoft.com/office/officeart/2008/layout/AlternatingHexagons"/>
    <dgm:cxn modelId="{6813C249-6AFA-4156-AE61-B13E85AE7CE4}" type="presParOf" srcId="{09673DC7-0E01-453D-946B-09BE44A43537}" destId="{D9043439-3863-483C-A58F-F27EAF07CAF1}" srcOrd="3" destOrd="0" presId="urn:microsoft.com/office/officeart/2008/layout/AlternatingHexagons"/>
    <dgm:cxn modelId="{3F7448BE-A29A-4F3E-9005-4D6ED9FE89C0}" type="presParOf" srcId="{09673DC7-0E01-453D-946B-09BE44A43537}" destId="{783B739B-95AC-4270-9DCC-B1D8154121FC}" srcOrd="4" destOrd="0" presId="urn:microsoft.com/office/officeart/2008/layout/AlternatingHexagons"/>
    <dgm:cxn modelId="{1779FFD2-5AD2-43A1-B19B-5FD909711CD8}" type="presParOf" srcId="{F0DC5CCF-AB40-4E85-B2B1-69A992108AEC}" destId="{05388106-B84B-44FF-9C72-A25B2FDE2005}" srcOrd="1" destOrd="0" presId="urn:microsoft.com/office/officeart/2008/layout/AlternatingHexagons"/>
    <dgm:cxn modelId="{2BF19612-6815-42E9-878C-7B5AD23B716E}" type="presParOf" srcId="{F0DC5CCF-AB40-4E85-B2B1-69A992108AEC}" destId="{5535F38F-BC78-4134-B734-49EF79BDF87C}" srcOrd="2" destOrd="0" presId="urn:microsoft.com/office/officeart/2008/layout/AlternatingHexagons"/>
    <dgm:cxn modelId="{669D02DE-0850-4AB5-A309-2B80075363EE}" type="presParOf" srcId="{5535F38F-BC78-4134-B734-49EF79BDF87C}" destId="{2868041F-5417-4A5E-AD02-C6CDA9460626}" srcOrd="0" destOrd="0" presId="urn:microsoft.com/office/officeart/2008/layout/AlternatingHexagons"/>
    <dgm:cxn modelId="{F22D6CC1-CC3B-4B46-B55C-963FDE8E91E2}" type="presParOf" srcId="{5535F38F-BC78-4134-B734-49EF79BDF87C}" destId="{CAE6FEC8-0F27-434F-B7BF-1387D0161E04}" srcOrd="1" destOrd="0" presId="urn:microsoft.com/office/officeart/2008/layout/AlternatingHexagons"/>
    <dgm:cxn modelId="{FF436BB1-7370-4D93-9F31-0948A424D5CC}" type="presParOf" srcId="{5535F38F-BC78-4134-B734-49EF79BDF87C}" destId="{FECCE1BE-0CCB-4B6D-93CF-6EB1FCDCB34F}" srcOrd="2" destOrd="0" presId="urn:microsoft.com/office/officeart/2008/layout/AlternatingHexagons"/>
    <dgm:cxn modelId="{44DB6C9D-C510-438C-9073-D420E493613B}" type="presParOf" srcId="{5535F38F-BC78-4134-B734-49EF79BDF87C}" destId="{44E3C892-726B-43A2-B516-A8EDEB87EB6B}" srcOrd="3" destOrd="0" presId="urn:microsoft.com/office/officeart/2008/layout/AlternatingHexagons"/>
    <dgm:cxn modelId="{7D8301C7-891D-49ED-8FC9-444C5F8B3C05}" type="presParOf" srcId="{5535F38F-BC78-4134-B734-49EF79BDF87C}" destId="{E21D508E-722C-4937-BC8E-091D0347275D}" srcOrd="4" destOrd="0" presId="urn:microsoft.com/office/officeart/2008/layout/AlternatingHexagons"/>
    <dgm:cxn modelId="{54D825EA-2EAD-4007-83D5-1DA0FBCC81B2}" type="presParOf" srcId="{F0DC5CCF-AB40-4E85-B2B1-69A992108AEC}" destId="{5948B2AE-34BD-4CE0-952B-C0433AD9F087}" srcOrd="3" destOrd="0" presId="urn:microsoft.com/office/officeart/2008/layout/AlternatingHexagons"/>
    <dgm:cxn modelId="{FEA925FE-66B6-45DD-9D5A-573D7B4E65CB}" type="presParOf" srcId="{F0DC5CCF-AB40-4E85-B2B1-69A992108AEC}" destId="{6D8E6339-F7B9-47B8-881E-893A03C32855}" srcOrd="4" destOrd="0" presId="urn:microsoft.com/office/officeart/2008/layout/AlternatingHexagons"/>
    <dgm:cxn modelId="{79E0810F-8C6A-4F08-ABC2-8C5EF42B6A8E}" type="presParOf" srcId="{6D8E6339-F7B9-47B8-881E-893A03C32855}" destId="{1B5DA90F-3B4B-4B09-846C-82329161C11F}" srcOrd="0" destOrd="0" presId="urn:microsoft.com/office/officeart/2008/layout/AlternatingHexagons"/>
    <dgm:cxn modelId="{8C08F69D-9E5F-4D67-91D3-D387FF1D65F4}" type="presParOf" srcId="{6D8E6339-F7B9-47B8-881E-893A03C32855}" destId="{790DEB8B-2E08-4546-8BA1-9EFED42C90D0}" srcOrd="1" destOrd="0" presId="urn:microsoft.com/office/officeart/2008/layout/AlternatingHexagons"/>
    <dgm:cxn modelId="{75A297C1-FA20-4D8E-88E7-DE870C4E89D2}" type="presParOf" srcId="{6D8E6339-F7B9-47B8-881E-893A03C32855}" destId="{29E2EF26-7C72-45EC-B85A-4E8BEBF1979F}" srcOrd="2" destOrd="0" presId="urn:microsoft.com/office/officeart/2008/layout/AlternatingHexagons"/>
    <dgm:cxn modelId="{DEF48552-39C3-49DC-9193-73BE203EBDA5}" type="presParOf" srcId="{6D8E6339-F7B9-47B8-881E-893A03C32855}" destId="{CED0F2D6-2339-4630-9399-CEA62962BCDF}" srcOrd="3" destOrd="0" presId="urn:microsoft.com/office/officeart/2008/layout/AlternatingHexagons"/>
    <dgm:cxn modelId="{4021A492-2581-47F5-B692-D26B94767CE5}" type="presParOf" srcId="{6D8E6339-F7B9-47B8-881E-893A03C32855}" destId="{D38681E9-4011-46EC-9464-4C4F8A493C1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34ABF-C208-4D4D-9D01-BD404FE15854}">
      <dsp:nvSpPr>
        <dsp:cNvPr id="0" name=""/>
        <dsp:cNvSpPr/>
      </dsp:nvSpPr>
      <dsp:spPr>
        <a:xfrm rot="5400000">
          <a:off x="3526378" y="127402"/>
          <a:ext cx="1938072" cy="168612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Analysis of the feasibility</a:t>
          </a:r>
        </a:p>
      </dsp:txBody>
      <dsp:txXfrm rot="-5400000">
        <a:off x="3915106" y="303444"/>
        <a:ext cx="1160615" cy="1334040"/>
      </dsp:txXfrm>
    </dsp:sp>
    <dsp:sp modelId="{CBAC52C0-1E8D-4A40-B76C-7C0042E66C43}">
      <dsp:nvSpPr>
        <dsp:cNvPr id="0" name=""/>
        <dsp:cNvSpPr/>
      </dsp:nvSpPr>
      <dsp:spPr>
        <a:xfrm>
          <a:off x="5389641" y="389042"/>
          <a:ext cx="2162889" cy="116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project is </a:t>
          </a:r>
          <a:r>
            <a:rPr lang="en-US" sz="1400" b="1" kern="1200" dirty="0"/>
            <a:t>technically  and operationally </a:t>
          </a:r>
          <a:r>
            <a:rPr lang="en-US" sz="1400" kern="1200" dirty="0"/>
            <a:t>feasible. </a:t>
          </a:r>
          <a:endParaRPr lang="en-IN" sz="1400" kern="1200" dirty="0"/>
        </a:p>
      </dsp:txBody>
      <dsp:txXfrm>
        <a:off x="5389641" y="389042"/>
        <a:ext cx="2162889" cy="1162843"/>
      </dsp:txXfrm>
    </dsp:sp>
    <dsp:sp modelId="{783B739B-95AC-4270-9DCC-B1D8154121FC}">
      <dsp:nvSpPr>
        <dsp:cNvPr id="0" name=""/>
        <dsp:cNvSpPr/>
      </dsp:nvSpPr>
      <dsp:spPr>
        <a:xfrm rot="5400000">
          <a:off x="1705365" y="127402"/>
          <a:ext cx="1938072" cy="168612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094093" y="303444"/>
        <a:ext cx="1160615" cy="1334040"/>
      </dsp:txXfrm>
    </dsp:sp>
    <dsp:sp modelId="{2868041F-5417-4A5E-AD02-C6CDA9460626}">
      <dsp:nvSpPr>
        <dsp:cNvPr id="0" name=""/>
        <dsp:cNvSpPr/>
      </dsp:nvSpPr>
      <dsp:spPr>
        <a:xfrm rot="5400000">
          <a:off x="2646318" y="1772438"/>
          <a:ext cx="1938072" cy="168612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Challenges and risks</a:t>
          </a:r>
        </a:p>
      </dsp:txBody>
      <dsp:txXfrm rot="-5400000">
        <a:off x="3035046" y="1948480"/>
        <a:ext cx="1160615" cy="1334040"/>
      </dsp:txXfrm>
    </dsp:sp>
    <dsp:sp modelId="{CAE6FEC8-0F27-434F-B7BF-1387D0161E04}">
      <dsp:nvSpPr>
        <dsp:cNvPr id="0" name=""/>
        <dsp:cNvSpPr/>
      </dsp:nvSpPr>
      <dsp:spPr>
        <a:xfrm>
          <a:off x="541534" y="1851581"/>
          <a:ext cx="2228857" cy="1527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/>
            <a:t>Noise Reduction from the image captured by OHRC.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/>
            <a:t>Finding the Depth of </a:t>
          </a:r>
          <a:r>
            <a:rPr lang="en-US" sz="1400" b="1" kern="1200" dirty="0"/>
            <a:t>Lunar Crater </a:t>
          </a:r>
          <a:r>
            <a:rPr lang="en-US" sz="1400" kern="1200" dirty="0"/>
            <a:t>for 3D Modelling accurately.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IN" sz="1400" kern="1200" dirty="0"/>
        </a:p>
      </dsp:txBody>
      <dsp:txXfrm>
        <a:off x="541534" y="1851581"/>
        <a:ext cx="2228857" cy="1527837"/>
      </dsp:txXfrm>
    </dsp:sp>
    <dsp:sp modelId="{E21D508E-722C-4937-BC8E-091D0347275D}">
      <dsp:nvSpPr>
        <dsp:cNvPr id="0" name=""/>
        <dsp:cNvSpPr/>
      </dsp:nvSpPr>
      <dsp:spPr>
        <a:xfrm rot="5400000">
          <a:off x="4467331" y="1772438"/>
          <a:ext cx="1938072" cy="168612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4856059" y="1948480"/>
        <a:ext cx="1160615" cy="1334040"/>
      </dsp:txXfrm>
    </dsp:sp>
    <dsp:sp modelId="{1B5DA90F-3B4B-4B09-846C-82329161C11F}">
      <dsp:nvSpPr>
        <dsp:cNvPr id="0" name=""/>
        <dsp:cNvSpPr/>
      </dsp:nvSpPr>
      <dsp:spPr>
        <a:xfrm rot="5400000">
          <a:off x="3526378" y="3417475"/>
          <a:ext cx="1938072" cy="168612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Strategies to overcome</a:t>
          </a:r>
        </a:p>
      </dsp:txBody>
      <dsp:txXfrm rot="-5400000">
        <a:off x="3915106" y="3593517"/>
        <a:ext cx="1160615" cy="1334040"/>
      </dsp:txXfrm>
    </dsp:sp>
    <dsp:sp modelId="{790DEB8B-2E08-4546-8BA1-9EFED42C90D0}">
      <dsp:nvSpPr>
        <dsp:cNvPr id="0" name=""/>
        <dsp:cNvSpPr/>
      </dsp:nvSpPr>
      <dsp:spPr>
        <a:xfrm>
          <a:off x="5389641" y="3679114"/>
          <a:ext cx="2162889" cy="116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</a:t>
          </a:r>
          <a:r>
            <a:rPr lang="en-US" sz="1400" b="1" kern="1200" dirty="0"/>
            <a:t>advanced noise reduction algorithms</a:t>
          </a:r>
          <a:r>
            <a:rPr lang="en-US" sz="1400" kern="1200" dirty="0"/>
            <a:t> and robust machine learning training for accuracy.</a:t>
          </a:r>
          <a:endParaRPr lang="en-IN" sz="1400" kern="1200" dirty="0"/>
        </a:p>
      </dsp:txBody>
      <dsp:txXfrm>
        <a:off x="5389641" y="3679114"/>
        <a:ext cx="2162889" cy="1162843"/>
      </dsp:txXfrm>
    </dsp:sp>
    <dsp:sp modelId="{D38681E9-4011-46EC-9464-4C4F8A493C10}">
      <dsp:nvSpPr>
        <dsp:cNvPr id="0" name=""/>
        <dsp:cNvSpPr/>
      </dsp:nvSpPr>
      <dsp:spPr>
        <a:xfrm rot="5400000">
          <a:off x="1705365" y="3417475"/>
          <a:ext cx="1938072" cy="168612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094093" y="3593517"/>
        <a:ext cx="1160615" cy="1334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1T14:56:07.4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24575,'0'656'0,"3"-617"0,1 0 0,3-1 0,15 56 0,-6-30 0,-7-32 0,24 58 0,-20-60 0,-2 0 0,8 33 0,17 62 0,-25-92 0,-1 0 0,-1 1 0,-2 0 0,4 62 0,-11-81 0,0 0 0,2 0 0,-1 0 0,2 0 0,0 0 0,1-1 0,0 1 0,10 19 0,-7-15 0,0 0 0,4 23 0,9 25 0,-12-45 0,-2 1 0,-1 1 0,0-1 0,-2 1 0,1 38 0,-1-21 0,12 60 0,-4-38 0,16 102 0,-18-98 0,0-6 0,1 84 0,-10-118 0,0-13 0,-2-38 0,-8-47 0,-3 1 0,-3 1 0,-34-92 0,47 153 0,-48-154 0,-51-256 0,12 37 0,83 354 0,1 0 0,-4-49 0,10 72 0,-9-34 0,2 30 0,2 25 0,-1 61 0,7 110 0,2-73 0,-3 361 0,1-449 0,2 1 0,7 30 0,-5-28 0,3 46 0,-9 36 0,2 48 0,9-106 0,-7-43 0,-1 1 0,0 0 0,-1 0 0,0 21 0,-8 56 0,-6 127 0,14 354 0,-1-557 0,2 0 0,0 0 0,0 0 0,1 0 0,0-1 0,2 1 0,6 16 0,2 2 0,3 36 0,-14-53 0,1-1 0,0 1 0,1-1 0,8 19 0,-6-18 0,-1 1 0,0-1 0,-1 2 0,-1-1 0,0 0 0,-2 0 0,1 18 0,9 53 0,22 84 0,-29-152 0,6 21 0,-1 0 0,-3 1 0,3 57 0,-9-78 0,-1-7 0,1 1 0,0-1 0,1 0 0,0 0 0,1 0 0,1 0 0,0-1 0,8 23 0,-2-13 0,10 38 0,-12-36 0,14 34 0,-14-40 0,-1 1 0,-1-1 0,-1 1 0,0 0 0,-1 0 0,-1 1 0,-1 19 0,5 32 0,-6-68 0,0-1 0,0 0 0,0 1 0,0-1 0,0 0 0,0 1 0,0-1 0,0 0 0,0 1 0,-1-1 0,1 0 0,-1 1 0,1-1 0,-1 0 0,1 0 0,-1 1 0,0-1 0,0 0 0,0 0 0,1 0 0,-1 0 0,0 0 0,0 0 0,0 0 0,0 0 0,-1-1 0,1 1 0,0 0 0,0-1 0,0 1 0,-1-1 0,1 1 0,0-1 0,-1 1 0,1-1 0,0 0 0,-3 0 0,-6 2 0,0-2 0,0 1 0,-1-2 0,-11-1 0,4 1 0,6 1 0,1-1 0,0 0 0,0 0 0,-1-1 0,1-1 0,0 0 0,1 0 0,-1-1 0,0 0 0,-16-11 0,1 2 0,22 12 0,1 0 0,0-1 0,-1 1 0,1-1 0,0 0 0,0 1 0,0-1 0,0-1 0,1 1 0,-1 0 0,1-1 0,-1 1 0,1-1 0,0 0 0,0 0 0,0 0 0,0 0 0,0 0 0,1 0 0,-1 0 0,1-1 0,0 1 0,-1-7 0,-2-25 0,2 0 0,1 0 0,4-40 0,1-7 0,-6-45 0,4-112 0,1 221 0,1-1 0,0 1 0,1 1 0,1-1 0,1 1 0,14-26 0,-12 23 0,-4 7-170,0 0-1,-2 0 0,1-1 1,-2 1-1,1-1 0,-2 0 1,0-21-1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1T14:56:18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1 302 24575,'31'8'0,"-8"0"0,190 44 0,-115-27 0,-63-17 0,49 2 0,-59-8 0,1 1 0,-1 2 0,0 0 0,31 11 0,-39-11 0,0 0 0,1-1 0,-1-1 0,1-1 0,30 1 0,-5-1 0,-29 0 0,-1 1 0,0 0 0,0 1 0,0 1 0,-1 0 0,23 12 0,-22-10 0,-1-1 0,1 0 0,0-1 0,1 0 0,-1-1 0,18 2 0,-5-2 0,1 1 0,-1 2 0,0 0 0,0 2 0,44 21 0,-55-25 0,1 0 0,0-1 0,-1 0 0,1-1 0,0-1 0,1-1 0,28-1 0,-21 1 0,1 0 0,31 6 0,15 10 0,-45-9 0,0-2 0,0-1 0,43 3 0,112-9 0,-195-8 0,-15-4 0,-11 3 0,0 1 0,-81-7 0,70 11 0,-67-15 0,63 9 0,-1 3 0,0 2 0,-1 3 0,-57 4 0,109-1 0,-2 0 0,1 0 0,-1 0 0,1-1 0,-1 1 0,-7-3 0,13 3 0,0-1 0,0 1 0,1 0 0,-1-1 0,0 1 0,1 0 0,-1-1 0,0 1 0,1-1 0,-1 1 0,1-1 0,-1 1 0,1-1 0,-1 1 0,1-1 0,-1 1 0,1-1 0,0 0 0,-1 1 0,1-1 0,-1-1 0,1 1 0,0 0 0,0 0 0,0-1 0,0 1 0,1 0 0,-1-1 0,0 1 0,1 0 0,-1 0 0,0 0 0,1-1 0,0 1 0,-1 0 0,1 0 0,0 0 0,-1 0 0,2-1 0,9-11 0,0 1 0,1 0 0,0 0 0,1 2 0,22-16 0,-18 15 0,-1-1 0,-1-1 0,25-25 0,-9-1 0,38-42 0,-25 40 0,70-51 0,-38 32 0,-65 52 0,0 1 0,0 0 0,0 0 0,1 1 0,1 1 0,-1 0 0,1 0 0,-1 2 0,1-1 0,0 2 0,0 0 0,1 0 0,19 1 0,-30 1 0,-1 0 0,0 0 0,1 1 0,-1-1 0,0 1 0,0 0 0,1-1 0,-1 1 0,0 0 0,0 0 0,0 0 0,0 1 0,0-1 0,0 0 0,-1 1 0,1 0 0,0-1 0,-1 1 0,1 0 0,-1 0 0,0-1 0,2 4 0,-2-4 0,-1 1 0,1-1 0,-1 1 0,0-1 0,0 1 0,1-1 0,-1 1 0,0-1 0,0 1 0,0-1 0,-1 1 0,1-1 0,0 1 0,0-1 0,-1 1 0,1-1 0,-1 0 0,0 1 0,1-1 0,-1 1 0,0-1 0,0 0 0,1 0 0,-1 1 0,0-1 0,0 0 0,-1 0 0,1 0 0,0 0 0,0 0 0,0-1 0,-1 1 0,1 0 0,-2 1 0,-15 7 0,-1 0 0,1-1 0,-1-1 0,0 0 0,-1-2 0,0 0 0,-31 3 0,-10-3 0,-72-4 0,73-2 0,38-1 0,1-1 0,0-1 0,0 0 0,0-2 0,0 0 0,1-2 0,-33-16 0,18 8 0,-39-11 0,46 21 0,0 2 0,-1 0 0,1 2 0,-1 2 0,-38 3 0,5-1 0,27-2 0,-23 1 0,42-1 0,15 0 0,4 0 0,68 4 0,113 20 0,13 1 0,267-20 0,-248-7 0,-143 2 0,105 16 0,-13-1 0,-12-2 0,-40-4 0,184-6 0,-145-5 0,-138 1 0,0 1 0,0 1 0,0 0 0,0 1 0,0 0 0,0 1 0,-1 1 0,0 0 0,0 1 0,0 1 0,24 12 0,-27-12 0,0-1 0,1-1 0,0 0 0,18 5 0,17 6 0,-45-15 0,0 0 0,0 0 0,-1 0 0,1 1 0,0-1 0,0 0 0,-1 1 0,1-1 0,0 1 0,-1-1 0,1 0 0,0 1 0,-1 0 0,1-1 0,-1 1 0,1-1 0,-1 1 0,1 0 0,-1-1 0,1 1 0,-1 0 0,0-1 0,1 1 0,-1 0 0,0 0 0,0-1 0,0 1 0,1 1 0,-2-1 0,1 0 0,-1 0 0,1 1 0,-1-1 0,0 0 0,1 0 0,-1 0 0,0 0 0,0-1 0,1 1 0,-1 0 0,0 0 0,0 0 0,0-1 0,0 1 0,-2 0 0,-5 4 0,-1 0 0,0-1 0,-13 4 0,-13 0 0,0-1 0,0-1 0,-44 0 0,-13 3 0,-83 20 0,100-14 0,0-3 0,-91 1 0,-520-15 0,658 0 0,1 0 0,-34-9 0,-28-2 0,438 16 0,-177-5 0,547 2 0,-683 2 0,1 2 0,-2 2 0,1 1 0,52 17 0,44 10 0,-44-24 0,-65-8 0,1 0 0,-1 2 0,37 10 0,-22-1 0,-12-3 0,1-2 0,-1 0 0,55 7 0,-55-14 0,-1 1 0,-1 2 0,1 0 0,0 2 0,-1 0 0,0 2 0,26 12 0,-44-17 0,9 5 0,0-1 0,1 0 0,17 5 0,-28-10 0,-1-1 0,1 0 0,0 0 0,0-1 0,0 0 0,-1 1 0,1-2 0,0 1 0,0 0 0,0-1 0,0 0 0,-1 0 0,1-1 0,-1 1 0,8-4 0,2-3 0,1 0 0,-1-2 0,-1 1 0,0-2 0,0 0 0,-1 0 0,-1-1 0,0 0 0,0-1 0,11-19 0,-18 26 0,1 0 0,0 0 0,0 0 0,0 0 0,1 1 0,0 0 0,0 0 0,0 0 0,1 1 0,0 0 0,0 0 0,0 1 0,0 0 0,0 0 0,0 0 0,1 1 0,14-2 0,8 0 0,0 2 0,1 1 0,40 4 0,-6 0 0,334-3 0,-412-7 0,-16-2 0,-196-18 0,147 21 0,-153-32 0,64-2 0,140 35 0,-1 1 0,0 2 0,0 0 0,0 2 0,-36 5 0,-2 8 0,49-9 0,0 0 0,-22 1 0,-41-3-1365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1T14:56:24.7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112 0 24575,'-1'23'0,"-2"-1"0,0 0 0,-1 0 0,-1 0 0,-9 23 0,0 1 0,8-18 0,2-1 0,1 1 0,1-1 0,2 1 0,2 30 0,0-27 0,-1-1 0,-2 1 0,-9 55 0,-9 47 0,5-21 0,6-49 0,3-1 0,5 113 0,3-65 0,-3-74 0,3 0 0,10 56 0,-8-55 0,-2 1 0,-1 66 0,0 17 0,10-35 0,-6-57 0,2 47 0,-6-24 0,12 88 0,-6-76 0,-2 1 0,-7 124 0,-1-70 0,3-88 0,12 61 0,-7-60 0,2 57 0,6 58 0,-8-98 0,1 57 0,-8 1014 0,-1-1094 0,-1 1 0,-2-1 0,-1 0 0,-16 49 0,5-34 320,-4 15-2005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1T14:56:34.8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1914 1 24575,'-876'0'0,"865"1"0,1 0 0,-1 1 0,0 1 0,1 0 0,0 0 0,0 1 0,0 0 0,0 1 0,-13 8 0,8-5 0,-1 0 0,-28 9 0,-33 9 0,57-17 0,-2-2 0,1 0 0,-1-2 0,0 0 0,-40 3 0,35-7 0,-39 5 0,56-4 0,0 0 0,1 1 0,0 0 0,-1 0 0,1 1 0,0 0 0,-13 8 0,8-3 0,0-1 0,-1-1 0,1-1 0,-2 0 0,1-1 0,-17 4 0,-102 14 0,50-11 0,3-3-1365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1T14:56:40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3838 1 24575,'-1448'0'0,"1420"1"0,1 2 0,-32 7 0,30-5 0,-47 3 0,-21-8 0,60-2 0,0 2 0,0 1 0,-55 10 0,53-4 0,1-3 0,-1-1 0,-43-3 0,-47 4 0,16 21 0,35-11 0,54-9 0,0 0 0,-38 1 0,14-5 0,11-1 0,0 1 0,-38 7 0,-17 3 0,-1-3 0,-143-8 0,94-2 0,101-1 0,0-2 0,0-2 0,1-1 0,-77-27 0,25 8 0,75 22-273,0-1 0,0 0 0,0-1 0,-26-16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04-Sep-24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6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04-Sep-24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04-Sep-24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04-Sep-24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04-Sep-24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04-Sep-24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04-Sep-24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6.png"/><Relationship Id="rId18" Type="http://schemas.openxmlformats.org/officeDocument/2006/relationships/customXml" Target="../ink/ink4.xml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12" Type="http://schemas.openxmlformats.org/officeDocument/2006/relationships/customXml" Target="../ink/ink1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3.xml"/><Relationship Id="rId20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jpg"/><Relationship Id="rId5" Type="http://schemas.openxmlformats.org/officeDocument/2006/relationships/diagramLayout" Target="../diagrams/layout1.xml"/><Relationship Id="rId15" Type="http://schemas.openxmlformats.org/officeDocument/2006/relationships/image" Target="../media/image7.png"/><Relationship Id="rId10" Type="http://schemas.openxmlformats.org/officeDocument/2006/relationships/image" Target="../media/image5.jpeg"/><Relationship Id="rId19" Type="http://schemas.openxmlformats.org/officeDocument/2006/relationships/image" Target="../media/image9.png"/><Relationship Id="rId4" Type="http://schemas.openxmlformats.org/officeDocument/2006/relationships/diagramData" Target="../diagrams/data1.xml"/><Relationship Id="rId9" Type="http://schemas.openxmlformats.org/officeDocument/2006/relationships/image" Target="../media/image4.jpg"/><Relationship Id="rId1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ccess.thecvf.com/content/CVPR2021/supplemental/Moseley_Extreme_Low-Light_Environment-Driven_CVPR_2021_supplemental.pdf" TargetMode="External"/><Relationship Id="rId5" Type="http://schemas.openxmlformats.org/officeDocument/2006/relationships/hyperlink" Target="https://scienceandtechnology.jpl.nasa.gov/sites/default/files/posters/2023/R23225.pdf" TargetMode="External"/><Relationship Id="rId4" Type="http://schemas.openxmlformats.org/officeDocument/2006/relationships/hyperlink" Target="https://pradan.issdc.gov.in/ch2/protected/browse.xhtml?id=ohr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641317"/>
            <a:ext cx="9579194" cy="532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1732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Enhancement of Permanently </a:t>
            </a:r>
          </a:p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     Shadowed Regions (PSR) of Lunar Craters Captured by OHRC of </a:t>
            </a:r>
          </a:p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     Chandrayaan-2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montserratregular"/>
                <a:cs typeface="Arial" panose="020B0604020202020204" pitchFamily="34" charset="0"/>
              </a:rPr>
              <a:t>S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pace Technology</a:t>
            </a:r>
            <a:endParaRPr lang="en-US" b="1" dirty="0">
              <a:latin typeface="montserratregular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dirty="0">
                <a:latin typeface="montserratregular"/>
                <a:cs typeface="Arial" panose="020B0604020202020204" pitchFamily="34" charset="0"/>
              </a:rPr>
              <a:t>Software</a:t>
            </a:r>
            <a:endParaRPr lang="en-US" b="1" dirty="0">
              <a:latin typeface="montserratregular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 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1732</a:t>
            </a:r>
            <a:endParaRPr lang="en-US" b="1" dirty="0">
              <a:latin typeface="montserratregular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 </a:t>
            </a:r>
            <a:r>
              <a:rPr lang="en-US" dirty="0">
                <a:latin typeface="montserratregular"/>
                <a:cs typeface="Arial" panose="020B0604020202020204" pitchFamily="34" charset="0"/>
              </a:rPr>
              <a:t>Team ChandraKriti</a:t>
            </a:r>
            <a:endParaRPr lang="en-IN" b="1" dirty="0">
              <a:latin typeface="montserratregular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03798" y="257931"/>
            <a:ext cx="8656202" cy="807335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 of PSR Lunar Imagery </a:t>
            </a:r>
            <a:br>
              <a:rPr lang="en-IN" sz="1400" dirty="0"/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67833"/>
            <a:ext cx="193813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4"/>
                </a:solidFill>
                <a:latin typeface="montserratregular"/>
                <a:cs typeface="Arial" panose="020B0604020202020204" pitchFamily="34" charset="0"/>
              </a:rPr>
              <a:t>ChandraKriti</a:t>
            </a:r>
            <a:endParaRPr lang="en-IN" b="1" dirty="0">
              <a:solidFill>
                <a:schemeClr val="accent4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1232FD-7EDC-59F5-3515-C66292F7E425}"/>
              </a:ext>
            </a:extLst>
          </p:cNvPr>
          <p:cNvSpPr/>
          <p:nvPr/>
        </p:nvSpPr>
        <p:spPr>
          <a:xfrm>
            <a:off x="692121" y="1221319"/>
            <a:ext cx="5456903" cy="49534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70C0"/>
                </a:solidFill>
              </a:rPr>
              <a:t>IDEA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Development of a web application that serves to reduce noise from PDS Lunar Images captured by the OHRC of Chandrayaan-2 and generates a 3-Dimensional Image Map of Moon's terrain with enhanced vertices-density.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Intuitive Frontend</a:t>
            </a:r>
            <a:r>
              <a:rPr lang="en-US" sz="1600" dirty="0">
                <a:solidFill>
                  <a:schemeClr val="tx1"/>
                </a:solidFill>
              </a:rPr>
              <a:t>: Designed with a </a:t>
            </a:r>
            <a:r>
              <a:rPr lang="en-US" sz="1600" b="1" dirty="0">
                <a:solidFill>
                  <a:schemeClr val="tx1"/>
                </a:solidFill>
              </a:rPr>
              <a:t>user-friendly interface </a:t>
            </a:r>
            <a:r>
              <a:rPr lang="en-US" sz="1600" dirty="0">
                <a:solidFill>
                  <a:schemeClr val="tx1"/>
                </a:solidFill>
              </a:rPr>
              <a:t>that allows </a:t>
            </a:r>
            <a:r>
              <a:rPr lang="en-US" sz="1600" b="1" dirty="0">
                <a:solidFill>
                  <a:schemeClr val="tx1"/>
                </a:solidFill>
              </a:rPr>
              <a:t>seamless input </a:t>
            </a:r>
            <a:r>
              <a:rPr lang="en-US" sz="1600" dirty="0">
                <a:solidFill>
                  <a:schemeClr val="tx1"/>
                </a:solidFill>
              </a:rPr>
              <a:t>of sample images from the Moon’s Permanently Shadowed Regions (PSR) for 3D visualization.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Image Analysis</a:t>
            </a:r>
            <a:r>
              <a:rPr lang="en-US" sz="1600" dirty="0">
                <a:solidFill>
                  <a:schemeClr val="tx1"/>
                </a:solidFill>
              </a:rPr>
              <a:t>: Extracts grey values from the input image to generate </a:t>
            </a:r>
            <a:r>
              <a:rPr lang="en-US" sz="1600" b="1" dirty="0">
                <a:solidFill>
                  <a:schemeClr val="tx1"/>
                </a:solidFill>
              </a:rPr>
              <a:t>NumPy arrays</a:t>
            </a:r>
            <a:r>
              <a:rPr lang="en-US" sz="1600" dirty="0">
                <a:solidFill>
                  <a:schemeClr val="tx1"/>
                </a:solidFill>
              </a:rPr>
              <a:t>, forming the basis for </a:t>
            </a:r>
            <a:r>
              <a:rPr lang="en-US" sz="1600" b="1" dirty="0">
                <a:solidFill>
                  <a:schemeClr val="tx1"/>
                </a:solidFill>
              </a:rPr>
              <a:t>3D plotting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Flask Integration</a:t>
            </a:r>
            <a:r>
              <a:rPr lang="en-US" sz="1600" dirty="0">
                <a:solidFill>
                  <a:schemeClr val="tx1"/>
                </a:solidFill>
              </a:rPr>
              <a:t>: Created a Flask app that utilizes NumPy to generate and </a:t>
            </a:r>
            <a:r>
              <a:rPr lang="en-US" sz="1600" b="1" dirty="0">
                <a:solidFill>
                  <a:schemeClr val="tx1"/>
                </a:solidFill>
              </a:rPr>
              <a:t>plot high-density 3D terrain maps</a:t>
            </a:r>
            <a:r>
              <a:rPr lang="en-US" sz="1600" dirty="0">
                <a:solidFill>
                  <a:schemeClr val="tx1"/>
                </a:solidFill>
              </a:rPr>
              <a:t>, enhancing the detail and accuracy of the resulting images and meshes.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Machine Learning Integration</a:t>
            </a:r>
            <a:r>
              <a:rPr lang="en-US" sz="1600" dirty="0">
                <a:solidFill>
                  <a:schemeClr val="tx1"/>
                </a:solidFill>
              </a:rPr>
              <a:t>: Implemented machine learning to detect craters from the input image, predict their depths </a:t>
            </a:r>
            <a:r>
              <a:rPr lang="en-IN" sz="16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 </a:t>
            </a:r>
            <a:r>
              <a:rPr lang="en-IN" sz="16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determine safer landing zones.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9DEC54-0457-1C0A-4D47-E2E43E363148}"/>
              </a:ext>
            </a:extLst>
          </p:cNvPr>
          <p:cNvSpPr/>
          <p:nvPr/>
        </p:nvSpPr>
        <p:spPr>
          <a:xfrm>
            <a:off x="6312310" y="1215928"/>
            <a:ext cx="5574890" cy="219695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70C0"/>
                </a:solidFill>
              </a:rPr>
              <a:t>SOLUTION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Developed a </a:t>
            </a:r>
            <a:r>
              <a:rPr lang="en-US" sz="1600" b="1" dirty="0">
                <a:solidFill>
                  <a:schemeClr val="tx1"/>
                </a:solidFill>
              </a:rPr>
              <a:t>3D map </a:t>
            </a:r>
            <a:r>
              <a:rPr lang="en-US" sz="1600" dirty="0">
                <a:solidFill>
                  <a:schemeClr val="tx1"/>
                </a:solidFill>
              </a:rPr>
              <a:t>of the Moon’s Permanently Shadowed Regions </a:t>
            </a:r>
            <a:r>
              <a:rPr lang="en-US" sz="1600" b="1" dirty="0">
                <a:solidFill>
                  <a:schemeClr val="tx1"/>
                </a:solidFill>
              </a:rPr>
              <a:t>(PSR) </a:t>
            </a:r>
            <a:r>
              <a:rPr lang="en-US" sz="1600" dirty="0">
                <a:solidFill>
                  <a:schemeClr val="tx1"/>
                </a:solidFill>
              </a:rPr>
              <a:t>using enhanced and denoised </a:t>
            </a:r>
            <a:r>
              <a:rPr lang="en-US" sz="1600" b="1" dirty="0">
                <a:solidFill>
                  <a:schemeClr val="tx1"/>
                </a:solidFill>
              </a:rPr>
              <a:t>PDS lunar images</a:t>
            </a:r>
            <a:r>
              <a:rPr lang="en-US" sz="1600" dirty="0">
                <a:solidFill>
                  <a:schemeClr val="tx1"/>
                </a:solidFill>
              </a:rPr>
              <a:t>, providing detailed and accurate terrain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Utilized technologies like NumPy to achieve </a:t>
            </a:r>
            <a:r>
              <a:rPr lang="en-US" sz="1600" b="1" dirty="0">
                <a:solidFill>
                  <a:schemeClr val="tx1"/>
                </a:solidFill>
              </a:rPr>
              <a:t>high pixel density </a:t>
            </a:r>
            <a:r>
              <a:rPr lang="en-US" sz="1600" dirty="0">
                <a:solidFill>
                  <a:schemeClr val="tx1"/>
                </a:solidFill>
              </a:rPr>
              <a:t>in 3D plotting, significantly </a:t>
            </a:r>
            <a:r>
              <a:rPr lang="en-US" sz="1600" b="1" dirty="0">
                <a:solidFill>
                  <a:schemeClr val="tx1"/>
                </a:solidFill>
              </a:rPr>
              <a:t>enhancing the quality and detail </a:t>
            </a:r>
            <a:r>
              <a:rPr lang="en-US" sz="1600" dirty="0">
                <a:solidFill>
                  <a:schemeClr val="tx1"/>
                </a:solidFill>
              </a:rPr>
              <a:t>of the input images.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F7696-1AB0-2356-BCB5-5FD19D583E2A}"/>
              </a:ext>
            </a:extLst>
          </p:cNvPr>
          <p:cNvSpPr/>
          <p:nvPr/>
        </p:nvSpPr>
        <p:spPr>
          <a:xfrm>
            <a:off x="6312310" y="3599871"/>
            <a:ext cx="5574890" cy="25840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70C0"/>
                </a:solidFill>
              </a:rPr>
              <a:t>UNIQUE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VALUE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PROPOSITIONS</a:t>
            </a:r>
            <a:r>
              <a:rPr lang="en-US" sz="1600" dirty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High-Resolution 3D Lunar Map: </a:t>
            </a:r>
            <a:r>
              <a:rPr lang="en-US" sz="1600" dirty="0">
                <a:solidFill>
                  <a:schemeClr val="tx1"/>
                </a:solidFill>
              </a:rPr>
              <a:t>Developed the first of its kind web app delivering optimized, high-resolution outputs with no need for manual adjustments.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Advanced Techniques for Lunar Analysis: </a:t>
            </a:r>
            <a:r>
              <a:rPr lang="en-US" sz="1600" dirty="0">
                <a:solidFill>
                  <a:schemeClr val="tx1"/>
                </a:solidFill>
              </a:rPr>
              <a:t>Output models can be used to run trajectory simulations, while the 3D development and enhancement of low-light images offer an improved method for studying the Moon's topography.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5CFF6912-FC4F-446F-9248-2B871DAE50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67833"/>
            <a:ext cx="193813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4"/>
                </a:solidFill>
                <a:latin typeface="montserratregular"/>
                <a:cs typeface="Arial" panose="020B0604020202020204" pitchFamily="34" charset="0"/>
              </a:rPr>
              <a:t>ChandraKriti</a:t>
            </a:r>
            <a:endParaRPr lang="en-IN" b="1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E00CF-D8A6-290D-FAEF-46C4B4C900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232" b="2447"/>
          <a:stretch/>
        </p:blipFill>
        <p:spPr>
          <a:xfrm>
            <a:off x="427144" y="1036579"/>
            <a:ext cx="11337709" cy="51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4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1ADAFCB-C40E-F0B7-1CDD-4A6106553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2084"/>
              </p:ext>
            </p:extLst>
          </p:nvPr>
        </p:nvGraphicFramePr>
        <p:xfrm>
          <a:off x="2032000" y="907332"/>
          <a:ext cx="8128000" cy="523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8ED4E49-5CF2-29FF-B4C7-818ECE6139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0839" y="871718"/>
            <a:ext cx="2025446" cy="1910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50E50D-0CF5-E1C5-C390-C76565F0CF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46661" y="2571749"/>
            <a:ext cx="1714500" cy="171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775571-CC21-157A-A362-A5AD7AB8D4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6312" y="4339768"/>
            <a:ext cx="1714500" cy="16465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F61DB94-E34A-7EAA-1298-B68B907B125D}"/>
                  </a:ext>
                </a:extLst>
              </p14:cNvPr>
              <p14:cNvContentPartPr/>
              <p14:nvPr/>
            </p14:nvContentPartPr>
            <p14:xfrm>
              <a:off x="1592570" y="4286748"/>
              <a:ext cx="148680" cy="1812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F61DB94-E34A-7EAA-1298-B68B907B12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29570" y="4224108"/>
                <a:ext cx="274320" cy="19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14473A-9B63-8958-E937-EB9044F3824A}"/>
                  </a:ext>
                </a:extLst>
              </p14:cNvPr>
              <p14:cNvContentPartPr/>
              <p14:nvPr/>
            </p14:nvContentPartPr>
            <p14:xfrm>
              <a:off x="1681130" y="4119348"/>
              <a:ext cx="1756800" cy="246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14473A-9B63-8958-E937-EB9044F382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18490" y="4056708"/>
                <a:ext cx="18824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18C750-F649-453B-3497-010CF4757A1E}"/>
                  </a:ext>
                </a:extLst>
              </p14:cNvPr>
              <p14:cNvContentPartPr/>
              <p14:nvPr/>
            </p14:nvContentPartPr>
            <p14:xfrm>
              <a:off x="3489410" y="4345788"/>
              <a:ext cx="50400" cy="1604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18C750-F649-453B-3497-010CF4757A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26770" y="4282788"/>
                <a:ext cx="176040" cy="17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804B63-A09C-0075-C72D-24BA5A1246E9}"/>
                  </a:ext>
                </a:extLst>
              </p14:cNvPr>
              <p14:cNvContentPartPr/>
              <p14:nvPr/>
            </p14:nvContentPartPr>
            <p14:xfrm>
              <a:off x="2821250" y="6085668"/>
              <a:ext cx="689040" cy="98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804B63-A09C-0075-C72D-24BA5A1246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8610" y="6023028"/>
                <a:ext cx="8146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139D6B-DE2D-5C52-D8F1-88AD986E3C92}"/>
                  </a:ext>
                </a:extLst>
              </p14:cNvPr>
              <p14:cNvContentPartPr/>
              <p14:nvPr/>
            </p14:nvContentPartPr>
            <p14:xfrm>
              <a:off x="1626770" y="6066228"/>
              <a:ext cx="1382040" cy="50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139D6B-DE2D-5C52-D8F1-88AD986E3C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63770" y="6003588"/>
                <a:ext cx="1507680" cy="1760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31D75B34-E2CC-88D8-942F-7DCF890AED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67833"/>
            <a:ext cx="193813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4"/>
                </a:solidFill>
                <a:latin typeface="montserratregular"/>
                <a:cs typeface="Arial" panose="020B0604020202020204" pitchFamily="34" charset="0"/>
              </a:rPr>
              <a:t>ChandraKriti</a:t>
            </a:r>
            <a:endParaRPr lang="en-IN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5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9A292884-ED79-BF6C-04B8-2FD96C93DC1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67833"/>
            <a:ext cx="193813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4"/>
                </a:solidFill>
                <a:latin typeface="montserratregular"/>
                <a:cs typeface="Arial" panose="020B0604020202020204" pitchFamily="34" charset="0"/>
              </a:rPr>
              <a:t>ChandraKriti</a:t>
            </a:r>
            <a:endParaRPr lang="en-IN" b="1" dirty="0">
              <a:solidFill>
                <a:schemeClr val="accent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E2D17-E842-110E-1429-06EEE846D9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748" b="3616"/>
          <a:stretch/>
        </p:blipFill>
        <p:spPr>
          <a:xfrm>
            <a:off x="1989590" y="972259"/>
            <a:ext cx="8212820" cy="53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1D335D92-8F15-B5F4-AA4D-FA86903FF3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67833"/>
            <a:ext cx="193813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4"/>
                </a:solidFill>
                <a:latin typeface="montserratregular"/>
                <a:cs typeface="Arial" panose="020B0604020202020204" pitchFamily="34" charset="0"/>
              </a:rPr>
              <a:t>ChandraKriti</a:t>
            </a:r>
            <a:endParaRPr lang="en-IN" b="1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29F41-7D55-EC35-41B9-AB53A725C773}"/>
              </a:ext>
            </a:extLst>
          </p:cNvPr>
          <p:cNvSpPr txBox="1"/>
          <p:nvPr/>
        </p:nvSpPr>
        <p:spPr>
          <a:xfrm>
            <a:off x="1110579" y="149748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https://numpy.org/doc/stable/user/basics.html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561C1-9958-5C15-82D8-C650D2ADEA56}"/>
              </a:ext>
            </a:extLst>
          </p:cNvPr>
          <p:cNvSpPr txBox="1"/>
          <p:nvPr/>
        </p:nvSpPr>
        <p:spPr>
          <a:xfrm>
            <a:off x="1110579" y="2844108"/>
            <a:ext cx="6373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https://pradan.issdc.gov.in/ch2/protected/browse.xhtml?id=ohrc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7905A-DB57-EFDA-4144-5991770FC878}"/>
              </a:ext>
            </a:extLst>
          </p:cNvPr>
          <p:cNvSpPr txBox="1"/>
          <p:nvPr/>
        </p:nvSpPr>
        <p:spPr>
          <a:xfrm>
            <a:off x="782706" y="1092939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 err="1"/>
              <a:t>Numpy</a:t>
            </a:r>
            <a:r>
              <a:rPr lang="en-US" sz="2400" b="1" u="sng" dirty="0"/>
              <a:t> Documentation</a:t>
            </a:r>
            <a:endParaRPr lang="en-IN" sz="2400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F2D017-C783-4217-19E1-788BBDE0320D}"/>
              </a:ext>
            </a:extLst>
          </p:cNvPr>
          <p:cNvSpPr txBox="1"/>
          <p:nvPr/>
        </p:nvSpPr>
        <p:spPr>
          <a:xfrm>
            <a:off x="782706" y="2417852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 err="1"/>
              <a:t>Isro</a:t>
            </a:r>
            <a:r>
              <a:rPr lang="en-IN" sz="2400" b="1" u="sng" dirty="0"/>
              <a:t>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66848-FB2F-2FFF-109C-96F3C8FFED84}"/>
              </a:ext>
            </a:extLst>
          </p:cNvPr>
          <p:cNvSpPr txBox="1"/>
          <p:nvPr/>
        </p:nvSpPr>
        <p:spPr>
          <a:xfrm>
            <a:off x="782706" y="3716309"/>
            <a:ext cx="11094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FY23 Innovative Spontaneous Concepts Research and Technology Development (ISC)</a:t>
            </a:r>
          </a:p>
        </p:txBody>
      </p:sp>
      <p:sp>
        <p:nvSpPr>
          <p:cNvPr id="14" name="TextBox 13">
            <a:hlinkClick r:id="rId5"/>
            <a:extLst>
              <a:ext uri="{FF2B5EF4-FFF2-40B4-BE49-F238E27FC236}">
                <a16:creationId xmlns:a16="http://schemas.microsoft.com/office/drawing/2014/main" id="{2560BD92-C8E2-1007-7A7C-A5BFD64D8BAB}"/>
              </a:ext>
            </a:extLst>
          </p:cNvPr>
          <p:cNvSpPr txBox="1"/>
          <p:nvPr/>
        </p:nvSpPr>
        <p:spPr>
          <a:xfrm>
            <a:off x="1110579" y="4166209"/>
            <a:ext cx="836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https://scienceandtechnology.jpl.nasa.gov/sites/default/files/posters/2023/R23225.pdf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E19297-C77A-F421-15E6-1D3200B6F460}"/>
              </a:ext>
            </a:extLst>
          </p:cNvPr>
          <p:cNvSpPr txBox="1"/>
          <p:nvPr/>
        </p:nvSpPr>
        <p:spPr>
          <a:xfrm>
            <a:off x="1017270" y="1845172"/>
            <a:ext cx="10046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IN" dirty="0" err="1"/>
              <a:t>umPy</a:t>
            </a:r>
            <a:r>
              <a:rPr lang="en-IN" dirty="0"/>
              <a:t> module is extensively used for the development of 3D Lunar imagery. Documentation makes the necessary knowledge accessible.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93F4D9-C6AE-9969-6D3C-54AFCED546C7}"/>
              </a:ext>
            </a:extLst>
          </p:cNvPr>
          <p:cNvSpPr txBox="1"/>
          <p:nvPr/>
        </p:nvSpPr>
        <p:spPr>
          <a:xfrm>
            <a:off x="931028" y="3167273"/>
            <a:ext cx="10046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hyperlink leads to all the public data captured by Chandrayaan-2 containing raw and calibrated data in Tabular, Label and Image form.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BFA35-0699-B3B4-3EF3-AEAF4B984E8B}"/>
              </a:ext>
            </a:extLst>
          </p:cNvPr>
          <p:cNvSpPr txBox="1"/>
          <p:nvPr/>
        </p:nvSpPr>
        <p:spPr>
          <a:xfrm>
            <a:off x="931028" y="4524167"/>
            <a:ext cx="10046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research article that contains details about NASA’s Deep Learning approach to denoising Lunar Imagery. 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F1241-0FC6-8A54-D86C-570E21B45923}"/>
              </a:ext>
            </a:extLst>
          </p:cNvPr>
          <p:cNvSpPr txBox="1"/>
          <p:nvPr/>
        </p:nvSpPr>
        <p:spPr>
          <a:xfrm>
            <a:off x="782706" y="4825472"/>
            <a:ext cx="11094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Studying existing denoising methods discovered like </a:t>
            </a:r>
            <a:r>
              <a:rPr lang="en-US" sz="2400" b="1" u="sng" dirty="0" err="1"/>
              <a:t>HyMiNoR</a:t>
            </a:r>
            <a:r>
              <a:rPr lang="en-US" sz="2400" b="1" u="sng" dirty="0"/>
              <a:t> and HORUS</a:t>
            </a:r>
          </a:p>
        </p:txBody>
      </p:sp>
      <p:sp>
        <p:nvSpPr>
          <p:cNvPr id="21" name="TextBox 20">
            <a:hlinkClick r:id="rId5"/>
            <a:extLst>
              <a:ext uri="{FF2B5EF4-FFF2-40B4-BE49-F238E27FC236}">
                <a16:creationId xmlns:a16="http://schemas.microsoft.com/office/drawing/2014/main" id="{B4450A6C-4CA3-1A9E-B0AB-57023C0C1C3F}"/>
              </a:ext>
            </a:extLst>
          </p:cNvPr>
          <p:cNvSpPr txBox="1"/>
          <p:nvPr/>
        </p:nvSpPr>
        <p:spPr>
          <a:xfrm>
            <a:off x="1110579" y="5265029"/>
            <a:ext cx="836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https://github.com/Anurag-Dutta/Ch-3-Denoise</a:t>
            </a:r>
          </a:p>
        </p:txBody>
      </p:sp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3B5C74B2-A369-3A0A-4C9C-885F7B8743AA}"/>
              </a:ext>
            </a:extLst>
          </p:cNvPr>
          <p:cNvSpPr txBox="1"/>
          <p:nvPr/>
        </p:nvSpPr>
        <p:spPr>
          <a:xfrm>
            <a:off x="1110579" y="5588442"/>
            <a:ext cx="8364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https://openaccess.thecvf.com/content/CVPR2021/supplemental/Moseley_Extreme_Low-Light_Environment-Driven_CVPR_2021_supplemental.pdf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Widescreen</PresentationFormat>
  <Paragraphs>67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montserratregular</vt:lpstr>
      <vt:lpstr>ＭＳ Ｐゴシック</vt:lpstr>
      <vt:lpstr>TradeGothic</vt:lpstr>
      <vt:lpstr>Arial</vt:lpstr>
      <vt:lpstr>Calibri</vt:lpstr>
      <vt:lpstr>Garamond</vt:lpstr>
      <vt:lpstr>Roboto</vt:lpstr>
      <vt:lpstr>Times New Roman</vt:lpstr>
      <vt:lpstr>Wingdings</vt:lpstr>
      <vt:lpstr>Office Theme</vt:lpstr>
      <vt:lpstr>SMART INDIA HACKATHON 2024</vt:lpstr>
      <vt:lpstr> Enhancement of PSR Lunar Imagery 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Krishiv Khambhayata</cp:lastModifiedBy>
  <cp:revision>160</cp:revision>
  <dcterms:created xsi:type="dcterms:W3CDTF">2013-12-12T18:46:50Z</dcterms:created>
  <dcterms:modified xsi:type="dcterms:W3CDTF">2024-09-04T09:27:52Z</dcterms:modified>
  <cp:category/>
</cp:coreProperties>
</file>