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98EE6D-790A-488E-8F7E-FAD6D87575CF}">
  <a:tblStyle styleId="{7A98EE6D-790A-488E-8F7E-FAD6D87575C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092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971600" y="2204864"/>
            <a:ext cx="7200799" cy="18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93A3"/>
              </a:buClr>
              <a:buFont typeface="Arial"/>
              <a:buNone/>
              <a:defRPr sz="2000" b="0" i="0" u="none" strike="noStrike" cap="none">
                <a:solidFill>
                  <a:srgbClr val="8993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93A3"/>
              </a:buClr>
              <a:buFont typeface="Arial"/>
              <a:buNone/>
              <a:defRPr sz="1800" b="0" i="0" u="none" strike="noStrike" cap="none">
                <a:solidFill>
                  <a:srgbClr val="8993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993A3"/>
              </a:buClr>
              <a:buFont typeface="Arial"/>
              <a:buNone/>
              <a:defRPr sz="1600" b="0" i="0" u="none" strike="noStrike" cap="none">
                <a:solidFill>
                  <a:srgbClr val="8993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993A3"/>
              </a:buClr>
              <a:buFont typeface="Arial"/>
              <a:buNone/>
              <a:defRPr sz="1600" b="0" i="0" u="none" strike="noStrike" cap="none">
                <a:solidFill>
                  <a:srgbClr val="8993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93A3"/>
              </a:buClr>
              <a:buFont typeface="Arial"/>
              <a:buNone/>
              <a:defRPr sz="2000" b="0" i="0" u="none" strike="noStrike" cap="none">
                <a:solidFill>
                  <a:srgbClr val="8993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93A3"/>
              </a:buClr>
              <a:buFont typeface="Arial"/>
              <a:buNone/>
              <a:defRPr sz="2000" b="0" i="0" u="none" strike="noStrike" cap="none">
                <a:solidFill>
                  <a:srgbClr val="8993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93A3"/>
              </a:buClr>
              <a:buFont typeface="Arial"/>
              <a:buNone/>
              <a:defRPr sz="2000" b="0" i="0" u="none" strike="noStrike" cap="none">
                <a:solidFill>
                  <a:srgbClr val="8993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93A3"/>
              </a:buClr>
              <a:buFont typeface="Arial"/>
              <a:buNone/>
              <a:defRPr sz="2000" b="0" i="0" u="none" strike="noStrike" cap="none">
                <a:solidFill>
                  <a:srgbClr val="8993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668342" y="6453335"/>
            <a:ext cx="141352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4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4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1880" y="5301207"/>
            <a:ext cx="1763687" cy="75444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20" name="Shape 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Shape 21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23" name="Shape 23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24" name="Shape 24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" name="Shape 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1628800"/>
            <a:ext cx="8003231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575050" y="2780926"/>
            <a:ext cx="4885380" cy="3528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" y="2780926"/>
            <a:ext cx="3008313" cy="3528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812360" y="6453335"/>
            <a:ext cx="136815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1979710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140" name="Shape 14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Shape 141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144" name="Shape 144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5" name="Shape 1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ido con título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628800"/>
            <a:ext cx="8003231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2780926"/>
            <a:ext cx="4906887" cy="3528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5436096" y="2780926"/>
            <a:ext cx="3024335" cy="3528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842384" y="6470889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2" name="Shape 152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153" name="Shape 15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Shape 154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157" name="Shape 157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8" name="Shape 1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628800"/>
            <a:ext cx="8013032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idx="2"/>
          </p:nvPr>
        </p:nvSpPr>
        <p:spPr>
          <a:xfrm>
            <a:off x="467543" y="2780926"/>
            <a:ext cx="7992887" cy="2376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3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67543" y="5301207"/>
            <a:ext cx="7992887" cy="1008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1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740352" y="6453335"/>
            <a:ext cx="141352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2051718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166" name="Shape 16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Shape 167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170" name="Shape 170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1" name="Shape 17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628800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2780926"/>
            <a:ext cx="8003231" cy="3528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812360" y="6453335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178" name="Shape 17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Shape 179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182" name="Shape 182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3" name="Shape 1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y objetos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628879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683568" y="2348880"/>
            <a:ext cx="426027" cy="24006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15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653582" y="3717032"/>
            <a:ext cx="446810" cy="24006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15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401783" y="4829151"/>
            <a:ext cx="6340430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1800" b="0" i="0" u="none" strike="noStrike" cap="small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1105162" y="5464680"/>
            <a:ext cx="6933671" cy="844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1401762" y="2780926"/>
            <a:ext cx="6340475" cy="2015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4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7740352" y="6453335"/>
            <a:ext cx="141352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2195734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3" name="Shape 193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194" name="Shape 19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Shape 195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" name="Shape 1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ítulo y objetos"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1628879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683568" y="3476614"/>
            <a:ext cx="426027" cy="24006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15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653582" y="4844767"/>
            <a:ext cx="446810" cy="24006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15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401783" y="5956885"/>
            <a:ext cx="6340430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1" i="1" u="none" strike="noStrike" cap="small">
                <a:solidFill>
                  <a:srgbClr val="003E5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755575" y="2781993"/>
            <a:ext cx="7632848" cy="844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3"/>
          </p:nvPr>
        </p:nvSpPr>
        <p:spPr>
          <a:xfrm>
            <a:off x="1401762" y="3908662"/>
            <a:ext cx="6340475" cy="2015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4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7812360" y="6453335"/>
            <a:ext cx="13415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09" name="Shape 209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210" name="Shape 2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Shape 211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214" name="Shape 214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5" name="Shape 2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ítulo y objetos"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628800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67572" y="5085182"/>
            <a:ext cx="7992831" cy="1224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000" b="0" i="0" u="none" strike="noStrike" cap="small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9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467545" y="2746160"/>
            <a:ext cx="7992887" cy="21109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4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7812360" y="6453335"/>
            <a:ext cx="13415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2195734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223" name="Shape 2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Shape 224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227" name="Shape 227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8" name="Shape 2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ítulo y objetos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1628879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68314" y="2765306"/>
            <a:ext cx="2304256" cy="125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3275857" y="2765775"/>
            <a:ext cx="2304256" cy="125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6156176" y="2765775"/>
            <a:ext cx="2304256" cy="125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4"/>
          </p:nvPr>
        </p:nvSpPr>
        <p:spPr>
          <a:xfrm>
            <a:off x="467545" y="4148607"/>
            <a:ext cx="2304256" cy="216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5"/>
          </p:nvPr>
        </p:nvSpPr>
        <p:spPr>
          <a:xfrm>
            <a:off x="3275088" y="4149080"/>
            <a:ext cx="2304256" cy="216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6"/>
          </p:nvPr>
        </p:nvSpPr>
        <p:spPr>
          <a:xfrm>
            <a:off x="6155407" y="4149080"/>
            <a:ext cx="2304256" cy="216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7" name="Shape 237"/>
          <p:cNvCxnSpPr/>
          <p:nvPr/>
        </p:nvCxnSpPr>
        <p:spPr>
          <a:xfrm>
            <a:off x="3038400" y="2765306"/>
            <a:ext cx="0" cy="3543542"/>
          </a:xfrm>
          <a:prstGeom prst="straightConnector1">
            <a:avLst/>
          </a:prstGeom>
          <a:noFill/>
          <a:ln w="9525" cap="flat" cmpd="sng">
            <a:solidFill>
              <a:srgbClr val="11365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5868144" y="2765306"/>
            <a:ext cx="0" cy="3543542"/>
          </a:xfrm>
          <a:prstGeom prst="straightConnector1">
            <a:avLst/>
          </a:prstGeom>
          <a:noFill/>
          <a:ln w="9525" cap="flat" cmpd="sng">
            <a:solidFill>
              <a:srgbClr val="11365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7812360" y="6453335"/>
            <a:ext cx="13415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2267742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41" name="Shape 241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242" name="Shape 24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Shape 243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246" name="Shape 246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7" name="Shape 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ítulo y objetos"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1628879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538783" y="4436641"/>
            <a:ext cx="2305024" cy="1872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3419103" y="4437112"/>
            <a:ext cx="2305024" cy="1872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3"/>
          </p:nvPr>
        </p:nvSpPr>
        <p:spPr>
          <a:xfrm>
            <a:off x="6227414" y="4437112"/>
            <a:ext cx="2305024" cy="1872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53" name="Shape 253"/>
          <p:cNvCxnSpPr/>
          <p:nvPr/>
        </p:nvCxnSpPr>
        <p:spPr>
          <a:xfrm>
            <a:off x="3124200" y="2779959"/>
            <a:ext cx="0" cy="3528886"/>
          </a:xfrm>
          <a:prstGeom prst="straightConnector1">
            <a:avLst/>
          </a:prstGeom>
          <a:noFill/>
          <a:ln w="9525" cap="flat" cmpd="sng">
            <a:solidFill>
              <a:srgbClr val="11365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Shape 254"/>
          <p:cNvCxnSpPr/>
          <p:nvPr/>
        </p:nvCxnSpPr>
        <p:spPr>
          <a:xfrm>
            <a:off x="5979600" y="2779959"/>
            <a:ext cx="0" cy="3528886"/>
          </a:xfrm>
          <a:prstGeom prst="straightConnector1">
            <a:avLst/>
          </a:prstGeom>
          <a:noFill/>
          <a:ln w="9525" cap="flat" cmpd="sng">
            <a:solidFill>
              <a:srgbClr val="11365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Shape 255"/>
          <p:cNvSpPr>
            <a:spLocks noGrp="1"/>
          </p:cNvSpPr>
          <p:nvPr>
            <p:ph type="pic" idx="4"/>
          </p:nvPr>
        </p:nvSpPr>
        <p:spPr>
          <a:xfrm>
            <a:off x="720006" y="2779959"/>
            <a:ext cx="2016124" cy="1584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pic" idx="5"/>
          </p:nvPr>
        </p:nvSpPr>
        <p:spPr>
          <a:xfrm>
            <a:off x="3563987" y="2780777"/>
            <a:ext cx="2016124" cy="1584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pic" idx="6"/>
          </p:nvPr>
        </p:nvSpPr>
        <p:spPr>
          <a:xfrm>
            <a:off x="6372200" y="2780308"/>
            <a:ext cx="2016124" cy="1584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7884367" y="6453335"/>
            <a:ext cx="126950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1979710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261" name="Shape 26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Shape 262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265" name="Shape 265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6" name="Shape 26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1628800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 rot="5400000">
            <a:off x="2694620" y="543507"/>
            <a:ext cx="3528390" cy="80032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740352" y="6448251"/>
            <a:ext cx="141352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>
            <a:off x="1907702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72" name="Shape 272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273" name="Shape 27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Shape 274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277" name="Shape 277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78" name="Shape 2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628879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564902"/>
            <a:ext cx="8003231" cy="3528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Font typeface="Calibri"/>
              <a:buNone/>
              <a:defRPr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81328"/>
            <a:ext cx="1010015" cy="4320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0" y="638132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497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Shape 33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34" name="Shape 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Shape 35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37" name="Shape 37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38" name="Shape 38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9" name="Shape 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628879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2780926"/>
            <a:ext cx="3610742" cy="35234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3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211960" y="2780926"/>
            <a:ext cx="4248472" cy="35234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Font typeface="Calibri"/>
              <a:buNone/>
              <a:defRPr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81328"/>
            <a:ext cx="1010015" cy="4320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hape 47"/>
          <p:cNvCxnSpPr/>
          <p:nvPr/>
        </p:nvCxnSpPr>
        <p:spPr>
          <a:xfrm>
            <a:off x="0" y="638132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497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Shape 48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49" name="Shape 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50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53" name="Shape 53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" name="Shape 5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os objetos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1628879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2780927"/>
            <a:ext cx="3970784" cy="3523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499992" y="2780927"/>
            <a:ext cx="3956246" cy="3523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56375" y="6453335"/>
            <a:ext cx="122413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123726" y="6448251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62" name="Shape 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Shape 63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66" name="Shape 66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7" name="Shape 6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628879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67543" y="2762490"/>
            <a:ext cx="3912545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57200" y="3501007"/>
            <a:ext cx="3898776" cy="2808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4582344" y="2762490"/>
            <a:ext cx="387706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4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"/>
          </p:nvPr>
        </p:nvSpPr>
        <p:spPr>
          <a:xfrm>
            <a:off x="4572000" y="3501007"/>
            <a:ext cx="3887413" cy="2808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028384" y="6453335"/>
            <a:ext cx="115212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195734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6" name="Shape 76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77" name="Shape 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Shape 78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81" name="Shape 81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2" name="Shape 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ación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628479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67543" y="2767116"/>
            <a:ext cx="3912545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57200" y="3501007"/>
            <a:ext cx="3898776" cy="2808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582344" y="2767116"/>
            <a:ext cx="387706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4"/>
          </p:nvPr>
        </p:nvSpPr>
        <p:spPr>
          <a:xfrm>
            <a:off x="4572000" y="3501007"/>
            <a:ext cx="3887413" cy="2808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812360" y="6453335"/>
            <a:ext cx="13415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195734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96" name="Shape 96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7" name="Shape 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mparación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628800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67543" y="2780926"/>
            <a:ext cx="3912545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57200" y="3467719"/>
            <a:ext cx="3898776" cy="2841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3"/>
          </p:nvPr>
        </p:nvSpPr>
        <p:spPr>
          <a:xfrm>
            <a:off x="4572000" y="2780927"/>
            <a:ext cx="3887413" cy="3528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812360" y="6453335"/>
            <a:ext cx="134151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979710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3A3"/>
              </a:buClr>
              <a:buSzPct val="25000"/>
              <a:buFont typeface="Calibri"/>
              <a:buNone/>
            </a:pPr>
            <a:r>
              <a:rPr lang="es-CO" sz="1200" b="0" i="0" u="none" strike="noStrike" cap="none">
                <a:solidFill>
                  <a:srgbClr val="8993A3"/>
                </a:solidFill>
                <a:latin typeface="Calibri"/>
                <a:ea typeface="Calibri"/>
                <a:cs typeface="Calibri"/>
                <a:sym typeface="Calibri"/>
              </a:rPr>
              <a:t> © 2016  - Universidad de Los Andes – Departamento de Sistemas y Computación   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110" name="Shape 110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1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628800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40352" y="6453335"/>
            <a:ext cx="141352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195734" y="6448251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6" name="Shape 116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121" name="Shape 121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22" name="Shape 1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7740352" y="6453335"/>
            <a:ext cx="141352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0" y="0"/>
            <a:ext cx="9180511" cy="1268758"/>
            <a:chOff x="0" y="0"/>
            <a:chExt cx="9180511" cy="1268758"/>
          </a:xfrm>
        </p:grpSpPr>
        <p:pic>
          <p:nvPicPr>
            <p:cNvPr id="127" name="Shape 1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1518" y="332656"/>
              <a:ext cx="1747698" cy="614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/>
            <p:nvPr/>
          </p:nvSpPr>
          <p:spPr>
            <a:xfrm>
              <a:off x="0" y="0"/>
              <a:ext cx="9180511" cy="126875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2B476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179510" y="332656"/>
              <a:ext cx="4248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Arquitecturas de Nueva Generación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179510" y="764704"/>
              <a:ext cx="26126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ct val="25000"/>
                <a:buFont typeface="Calibri"/>
                <a:buNone/>
              </a:pPr>
              <a:r>
                <a:rPr lang="es-CO" sz="12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Maestría en Arquitecturas de TI - MATI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>
              <a:off x="251518" y="692695"/>
              <a:ext cx="3384374" cy="0"/>
            </a:xfrm>
            <a:prstGeom prst="straightConnector1">
              <a:avLst/>
            </a:prstGeom>
            <a:noFill/>
            <a:ln w="12700" cap="flat" cmpd="sng">
              <a:solidFill>
                <a:srgbClr val="6A8E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32" name="Shape 1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0232" y="188640"/>
              <a:ext cx="892794" cy="89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88718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484783"/>
            <a:ext cx="8003231" cy="46413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  <a:defRPr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E52"/>
              </a:buClr>
              <a:buFont typeface="Arial"/>
              <a:buNone/>
              <a:defRPr sz="16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039392" y="64928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1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CO" sz="11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971600" y="6520257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ctrTitle" idx="4294967295"/>
          </p:nvPr>
        </p:nvSpPr>
        <p:spPr>
          <a:xfrm>
            <a:off x="313775" y="1578561"/>
            <a:ext cx="8516449" cy="19944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28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ARTI 4208 -  Arquitecturas de Nueva Generación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1"/>
          </p:nvPr>
        </p:nvSpPr>
        <p:spPr>
          <a:xfrm>
            <a:off x="971600" y="2924942"/>
            <a:ext cx="7200799" cy="792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r>
              <a:rPr lang="es-CO" sz="28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Grupo 6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043608" y="3717032"/>
            <a:ext cx="7200799" cy="1584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r>
              <a:rPr lang="es-CO" sz="238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Jaimir Guerrero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r>
              <a:rPr lang="es-CO" sz="238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Andres Rey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r>
              <a:rPr lang="es-CO" sz="238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Jhonatan del Chiaro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r>
              <a:rPr lang="es-CO" sz="238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Fabian Melo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rgbClr val="174970"/>
              </a:buClr>
              <a:buFont typeface="Arial"/>
              <a:buNone/>
            </a:pPr>
            <a:endParaRPr sz="187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95536" y="1268758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Experimentación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395536" y="1772816"/>
            <a:ext cx="3672406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s-CO"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Demostración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457200" y="2703441"/>
            <a:ext cx="8003231" cy="3251313"/>
            <a:chOff x="0" y="138539"/>
            <a:chExt cx="8003231" cy="3251313"/>
          </a:xfrm>
        </p:grpSpPr>
        <p:sp>
          <p:nvSpPr>
            <p:cNvPr id="417" name="Shape 417"/>
            <p:cNvSpPr/>
            <p:nvPr/>
          </p:nvSpPr>
          <p:spPr>
            <a:xfrm>
              <a:off x="0" y="138539"/>
              <a:ext cx="2501010" cy="1500606"/>
            </a:xfrm>
            <a:prstGeom prst="rect">
              <a:avLst/>
            </a:prstGeom>
            <a:gradFill>
              <a:gsLst>
                <a:gs pos="0">
                  <a:srgbClr val="BC6C16"/>
                </a:gs>
                <a:gs pos="80000">
                  <a:srgbClr val="F68E1F"/>
                </a:gs>
                <a:gs pos="100000">
                  <a:srgbClr val="FC8E1A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0" y="138539"/>
              <a:ext cx="2501010" cy="1500606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Kafka – </a:t>
              </a:r>
              <a:r>
                <a:rPr lang="es-CO" sz="26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r>
                <a:rPr lang="es-CO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&amp; Producer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751109" y="138539"/>
              <a:ext cx="2501010" cy="1500606"/>
            </a:xfrm>
            <a:prstGeom prst="rect">
              <a:avLst/>
            </a:prstGeom>
            <a:gradFill>
              <a:gsLst>
                <a:gs pos="0">
                  <a:srgbClr val="72BE1F"/>
                </a:gs>
                <a:gs pos="80000">
                  <a:srgbClr val="95F92A"/>
                </a:gs>
                <a:gs pos="100000">
                  <a:srgbClr val="97FF27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751109" y="138539"/>
              <a:ext cx="2501010" cy="1500606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MQTT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5502221" y="138539"/>
              <a:ext cx="2501010" cy="1500606"/>
            </a:xfrm>
            <a:prstGeom prst="rect">
              <a:avLst/>
            </a:prstGeom>
            <a:gradFill>
              <a:gsLst>
                <a:gs pos="0">
                  <a:srgbClr val="29BE6A"/>
                </a:gs>
                <a:gs pos="80000">
                  <a:srgbClr val="37FA8D"/>
                </a:gs>
                <a:gs pos="100000">
                  <a:srgbClr val="33FF8C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5502221" y="138539"/>
              <a:ext cx="2501010" cy="1500606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MongoDB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1375554" y="1889246"/>
              <a:ext cx="2501010" cy="1500606"/>
            </a:xfrm>
            <a:prstGeom prst="rect">
              <a:avLst/>
            </a:prstGeom>
            <a:gradFill>
              <a:gsLst>
                <a:gs pos="0">
                  <a:srgbClr val="3388BF"/>
                </a:gs>
                <a:gs pos="80000">
                  <a:srgbClr val="43B3FB"/>
                </a:gs>
                <a:gs pos="100000">
                  <a:srgbClr val="41B4FF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375554" y="1889246"/>
              <a:ext cx="2501010" cy="1500606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Microservicio NodeJS – Consumer Kafka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4126666" y="1889246"/>
              <a:ext cx="2501010" cy="1500606"/>
            </a:xfrm>
            <a:prstGeom prst="rect">
              <a:avLst/>
            </a:prstGeom>
            <a:gradFill>
              <a:gsLst>
                <a:gs pos="0">
                  <a:srgbClr val="6B3FBE"/>
                </a:gs>
                <a:gs pos="80000">
                  <a:srgbClr val="8E52FB"/>
                </a:gs>
                <a:gs pos="100000">
                  <a:srgbClr val="8C50FF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4126666" y="1889246"/>
              <a:ext cx="2501010" cy="1500606"/>
            </a:xfrm>
            <a:prstGeom prst="rect">
              <a:avLst/>
            </a:prstGeom>
            <a:noFill/>
            <a:ln>
              <a:noFill/>
            </a:ln>
          </p:spPr>
          <p:txBody>
            <a:bodyPr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CO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Microservicio NodeJS – Consumer MQTT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395536" y="1268758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Experimentación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95536" y="1772816"/>
            <a:ext cx="3672406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s-CO"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</a:p>
        </p:txBody>
      </p:sp>
      <p:sp>
        <p:nvSpPr>
          <p:cNvPr id="436" name="Shape 436"/>
          <p:cNvSpPr/>
          <p:nvPr/>
        </p:nvSpPr>
        <p:spPr>
          <a:xfrm>
            <a:off x="827725" y="3354750"/>
            <a:ext cx="1296000" cy="106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CO"/>
              <a:t>MQTT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x="205975" y="35802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8" name="Shape 438"/>
          <p:cNvCxnSpPr/>
          <p:nvPr/>
        </p:nvCxnSpPr>
        <p:spPr>
          <a:xfrm>
            <a:off x="205975" y="37326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9" name="Shape 439"/>
          <p:cNvCxnSpPr/>
          <p:nvPr/>
        </p:nvCxnSpPr>
        <p:spPr>
          <a:xfrm>
            <a:off x="205975" y="38850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205975" y="40374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1" name="Shape 441"/>
          <p:cNvCxnSpPr/>
          <p:nvPr/>
        </p:nvCxnSpPr>
        <p:spPr>
          <a:xfrm>
            <a:off x="205975" y="41898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2" name="Shape 442"/>
          <p:cNvCxnSpPr/>
          <p:nvPr/>
        </p:nvCxnSpPr>
        <p:spPr>
          <a:xfrm>
            <a:off x="2199925" y="37326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3" name="Shape 443"/>
          <p:cNvCxnSpPr/>
          <p:nvPr/>
        </p:nvCxnSpPr>
        <p:spPr>
          <a:xfrm>
            <a:off x="2199925" y="38850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4" name="Shape 444"/>
          <p:cNvCxnSpPr/>
          <p:nvPr/>
        </p:nvCxnSpPr>
        <p:spPr>
          <a:xfrm>
            <a:off x="2199925" y="40374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5" name="Shape 445"/>
          <p:cNvSpPr/>
          <p:nvPr/>
        </p:nvSpPr>
        <p:spPr>
          <a:xfrm>
            <a:off x="2872875" y="3354750"/>
            <a:ext cx="1296000" cy="106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/>
              <a:t>KAFKA</a:t>
            </a:r>
          </a:p>
        </p:txBody>
      </p:sp>
      <p:sp>
        <p:nvSpPr>
          <p:cNvPr id="446" name="Shape 446"/>
          <p:cNvSpPr/>
          <p:nvPr/>
        </p:nvSpPr>
        <p:spPr>
          <a:xfrm>
            <a:off x="3404400" y="4622075"/>
            <a:ext cx="872400" cy="36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/>
              <a:t>Topic</a:t>
            </a:r>
          </a:p>
        </p:txBody>
      </p:sp>
      <p:sp>
        <p:nvSpPr>
          <p:cNvPr id="447" name="Shape 447"/>
          <p:cNvSpPr/>
          <p:nvPr/>
        </p:nvSpPr>
        <p:spPr>
          <a:xfrm>
            <a:off x="3404400" y="5079275"/>
            <a:ext cx="872400" cy="36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/>
              <a:t>Topic</a:t>
            </a:r>
          </a:p>
        </p:txBody>
      </p:sp>
      <p:sp>
        <p:nvSpPr>
          <p:cNvPr id="448" name="Shape 448"/>
          <p:cNvSpPr/>
          <p:nvPr/>
        </p:nvSpPr>
        <p:spPr>
          <a:xfrm>
            <a:off x="3404400" y="5536475"/>
            <a:ext cx="872400" cy="36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/>
              <a:t>Topic</a:t>
            </a:r>
          </a:p>
        </p:txBody>
      </p:sp>
      <p:sp>
        <p:nvSpPr>
          <p:cNvPr id="449" name="Shape 449"/>
          <p:cNvSpPr/>
          <p:nvPr/>
        </p:nvSpPr>
        <p:spPr>
          <a:xfrm>
            <a:off x="5511200" y="3354750"/>
            <a:ext cx="1523700" cy="83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/>
              <a:t>MicroService Geolocalización</a:t>
            </a:r>
          </a:p>
        </p:txBody>
      </p:sp>
      <p:sp>
        <p:nvSpPr>
          <p:cNvPr id="450" name="Shape 450"/>
          <p:cNvSpPr/>
          <p:nvPr/>
        </p:nvSpPr>
        <p:spPr>
          <a:xfrm>
            <a:off x="5511200" y="4553925"/>
            <a:ext cx="1523700" cy="83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/>
              <a:t>MicroService Procesamiento</a:t>
            </a:r>
          </a:p>
        </p:txBody>
      </p:sp>
      <p:cxnSp>
        <p:nvCxnSpPr>
          <p:cNvPr id="451" name="Shape 451"/>
          <p:cNvCxnSpPr/>
          <p:nvPr/>
        </p:nvCxnSpPr>
        <p:spPr>
          <a:xfrm>
            <a:off x="4891700" y="35802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2" name="Shape 452"/>
          <p:cNvCxnSpPr/>
          <p:nvPr/>
        </p:nvCxnSpPr>
        <p:spPr>
          <a:xfrm>
            <a:off x="4891700" y="37326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3" name="Shape 453"/>
          <p:cNvCxnSpPr/>
          <p:nvPr/>
        </p:nvCxnSpPr>
        <p:spPr>
          <a:xfrm>
            <a:off x="4891700" y="38850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4" name="Shape 454"/>
          <p:cNvCxnSpPr/>
          <p:nvPr/>
        </p:nvCxnSpPr>
        <p:spPr>
          <a:xfrm>
            <a:off x="4891700" y="48756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5" name="Shape 455"/>
          <p:cNvCxnSpPr/>
          <p:nvPr/>
        </p:nvCxnSpPr>
        <p:spPr>
          <a:xfrm>
            <a:off x="4891700" y="50280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6" name="Shape 456"/>
          <p:cNvCxnSpPr/>
          <p:nvPr/>
        </p:nvCxnSpPr>
        <p:spPr>
          <a:xfrm>
            <a:off x="4891700" y="5180475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7" name="Shape 457"/>
          <p:cNvSpPr txBox="1"/>
          <p:nvPr/>
        </p:nvSpPr>
        <p:spPr>
          <a:xfrm>
            <a:off x="3965575" y="1541475"/>
            <a:ext cx="49269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O"/>
              <a:t>Se usa una imagen docker con kafta y los topicos de Geolocalizacion y Temperatura.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s-CO"/>
              <a:t>Se crea un consumer-producer para consumir los mensajes de Kafka. MQTT recibe el flujo de datos y lo pone en la cola de kafka correspondiente, para ser procesado en los microservicios.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369600" y="1311753"/>
            <a:ext cx="8003100" cy="68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Conclusiones y análisis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369600" y="2047075"/>
            <a:ext cx="8237100" cy="36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O" sz="1800" dirty="0"/>
              <a:t>Kafka es una herramienta segura con tolerancia a fallos. Es la manera de escalar MQTT.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s-CO" sz="1800" dirty="0"/>
              <a:t>El uso de </a:t>
            </a:r>
            <a:r>
              <a:rPr lang="es-CO" sz="1800" dirty="0" err="1"/>
              <a:t>MQTT+Kafka</a:t>
            </a:r>
            <a:r>
              <a:rPr lang="es-CO" sz="1800" dirty="0"/>
              <a:t> apoya el desacoplamiento lo que hace el sistema </a:t>
            </a:r>
            <a:r>
              <a:rPr lang="es-CO" sz="1800" dirty="0" err="1"/>
              <a:t>responsive</a:t>
            </a:r>
            <a:r>
              <a:rPr lang="es-CO" sz="1800" dirty="0"/>
              <a:t> ya que se requieren bajas latencias.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1412775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475654" y="2204864"/>
            <a:ext cx="8003231" cy="40324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100000"/>
              <a:buFont typeface="Arial"/>
              <a:buChar char="•"/>
            </a:pPr>
            <a:r>
              <a:rPr lang="es-CO"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Requerimientos de negocio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SzPct val="100000"/>
              <a:buFont typeface="Arial"/>
              <a:buChar char="•"/>
            </a:pPr>
            <a:r>
              <a:rPr lang="es-CO"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Atributos y escenarios de calidad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SzPct val="100000"/>
              <a:buFont typeface="Arial"/>
              <a:buChar char="•"/>
            </a:pPr>
            <a:r>
              <a:rPr lang="es-CO"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SzPct val="100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Funcional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SzPct val="100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Despliegue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SzPct val="100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SzPct val="100000"/>
              <a:buFont typeface="Arial"/>
              <a:buChar char="•"/>
            </a:pPr>
            <a:r>
              <a:rPr lang="es-CO"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Experimentación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SzPct val="100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Demostración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E52"/>
              </a:buClr>
              <a:buSzPct val="100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4970"/>
              </a:buClr>
              <a:buSzPct val="100000"/>
              <a:buFont typeface="Arial"/>
              <a:buChar char="•"/>
            </a:pPr>
            <a:r>
              <a:rPr lang="es-CO" sz="2200" b="0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Conclusiones y análisis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07504" y="1218900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Requerimientos de negocio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graphicFrame>
        <p:nvGraphicFramePr>
          <p:cNvPr id="303" name="Shape 303"/>
          <p:cNvGraphicFramePr/>
          <p:nvPr>
            <p:extLst>
              <p:ext uri="{D42A27DB-BD31-4B8C-83A1-F6EECF244321}">
                <p14:modId xmlns:p14="http://schemas.microsoft.com/office/powerpoint/2010/main" val="1085530509"/>
              </p:ext>
            </p:extLst>
          </p:nvPr>
        </p:nvGraphicFramePr>
        <p:xfrm>
          <a:off x="507579" y="1951840"/>
          <a:ext cx="7704850" cy="328686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B1BDD1"/>
                    </a:gs>
                    <a:gs pos="35000">
                      <a:srgbClr val="C9CFDD"/>
                    </a:gs>
                    <a:gs pos="100000">
                      <a:srgbClr val="E9ECF3"/>
                    </a:gs>
                  </a:gsLst>
                  <a:lin ang="16200000" scaled="0"/>
                </a:gradFill>
                <a:tableStyleId>{7A98EE6D-790A-488E-8F7E-FAD6D87575CF}</a:tableStyleId>
              </a:tblPr>
              <a:tblGrid>
                <a:gridCol w="226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/>
                        <a:t>ID: </a:t>
                      </a:r>
                      <a:r>
                        <a:rPr lang="es-CO" sz="1800" b="0" u="none" strike="noStrike" cap="none"/>
                        <a:t>RN01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/>
                        <a:t>Prioridad: </a:t>
                      </a:r>
                      <a:r>
                        <a:rPr lang="es-CO" sz="1800" b="0" u="none" strike="noStrike" cap="none"/>
                        <a:t>Alta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Nombre: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/>
                        <a:t>Visualización de información tiempo real de eventos y situaciones de emergencia.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Descripción: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800" u="none" strike="noStrike" cap="none"/>
                        <a:t>Mediante los datos recolectados por diferentes sensores y dispositivos poder percibir los cambios y novedades en tiempo real.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Tipo: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MX" sz="1800" u="none" strike="noStrike" cap="none" dirty="0" smtClean="0"/>
                        <a:t>Financiero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Ventajas: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s-CO" sz="1800" u="none" strike="noStrike" cap="none" dirty="0"/>
                        <a:t>Entregar valor a los clientes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s-CO" sz="1800" u="none" strike="noStrike" cap="none" dirty="0"/>
                        <a:t>Completitud y oportunidad en la información entregada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95536" y="1268758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Atributos y escenarios de calidad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graphicFrame>
        <p:nvGraphicFramePr>
          <p:cNvPr id="321" name="Shape 321"/>
          <p:cNvGraphicFramePr/>
          <p:nvPr>
            <p:extLst>
              <p:ext uri="{D42A27DB-BD31-4B8C-83A1-F6EECF244321}">
                <p14:modId xmlns:p14="http://schemas.microsoft.com/office/powerpoint/2010/main" val="861390507"/>
              </p:ext>
            </p:extLst>
          </p:nvPr>
        </p:nvGraphicFramePr>
        <p:xfrm>
          <a:off x="323528" y="2348880"/>
          <a:ext cx="8496950" cy="3765520"/>
        </p:xfrm>
        <a:graphic>
          <a:graphicData uri="http://schemas.openxmlformats.org/drawingml/2006/table">
            <a:tbl>
              <a:tblPr firstRow="1" bandRow="1">
                <a:noFill/>
                <a:tableStyleId>{7A98EE6D-790A-488E-8F7E-FAD6D87575CF}</a:tableStyleId>
              </a:tblPr>
              <a:tblGrid>
                <a:gridCol w="31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/>
                        <a:t>Escenario de calidad: </a:t>
                      </a:r>
                      <a:r>
                        <a:rPr lang="es-CO" sz="1800" b="0" u="none" strike="noStrike" cap="none" dirty="0" smtClean="0"/>
                        <a:t>QS01</a:t>
                      </a:r>
                      <a:endParaRPr lang="es-CO" sz="1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800" u="none" strike="noStrike" cap="none" dirty="0"/>
                        <a:t>Prioridad: </a:t>
                      </a:r>
                      <a:r>
                        <a:rPr lang="es-CO" sz="1800" b="0" u="none" strike="noStrike" cap="none" dirty="0" smtClean="0"/>
                        <a:t>H/H</a:t>
                      </a:r>
                      <a:endParaRPr lang="es-CO" sz="18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Atributo de calidad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/>
                        <a:t>Desempeño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Fuente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/>
                        <a:t>Dueño de </a:t>
                      </a:r>
                      <a:r>
                        <a:rPr lang="es-CO" sz="1800" u="none" strike="noStrike" cap="none" dirty="0" smtClean="0"/>
                        <a:t>mascota </a:t>
                      </a:r>
                      <a:r>
                        <a:rPr lang="es-CO" sz="1800" u="none" strike="noStrike" cap="none" dirty="0"/>
                        <a:t>desde su app móvil o web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Estímulo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/>
                        <a:t>Conocer ubicación e información de movimiento de mascota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Artefacto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800" u="none" strike="noStrike" cap="none"/>
                        <a:t>Microservicio de geolocalización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Ambiente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/>
                        <a:t>Sistema en modo normal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Respuesta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/>
                        <a:t>Conocer la ubicación en tiempo real de la mascota a través de un mapa mostrado en su dispositivo móvil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Medida de la respuesta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/>
                        <a:t>Se tiene la información real con una diferencia de máximo </a:t>
                      </a:r>
                      <a:r>
                        <a:rPr lang="es-CO" sz="1800" u="none" strike="noStrike" cap="none" dirty="0" smtClean="0"/>
                        <a:t>1 segundo</a:t>
                      </a:r>
                      <a:endParaRPr lang="es-CO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95536" y="1268758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Atributos y escenarios de calidad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graphicFrame>
        <p:nvGraphicFramePr>
          <p:cNvPr id="312" name="Shape 312"/>
          <p:cNvGraphicFramePr/>
          <p:nvPr>
            <p:extLst>
              <p:ext uri="{D42A27DB-BD31-4B8C-83A1-F6EECF244321}">
                <p14:modId xmlns:p14="http://schemas.microsoft.com/office/powerpoint/2010/main" val="1629955128"/>
              </p:ext>
            </p:extLst>
          </p:nvPr>
        </p:nvGraphicFramePr>
        <p:xfrm>
          <a:off x="323528" y="2348880"/>
          <a:ext cx="8496950" cy="3494480"/>
        </p:xfrm>
        <a:graphic>
          <a:graphicData uri="http://schemas.openxmlformats.org/drawingml/2006/table">
            <a:tbl>
              <a:tblPr firstRow="1" bandRow="1">
                <a:noFill/>
                <a:tableStyleId>{7A98EE6D-790A-488E-8F7E-FAD6D87575CF}</a:tableStyleId>
              </a:tblPr>
              <a:tblGrid>
                <a:gridCol w="31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/>
                        <a:t>Escenario de calidad: </a:t>
                      </a:r>
                      <a:r>
                        <a:rPr lang="es-CO" sz="1800" b="0" u="none" strike="noStrike" cap="none" dirty="0" smtClean="0"/>
                        <a:t>QS02</a:t>
                      </a:r>
                      <a:endParaRPr lang="es-CO" sz="1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s-CO" sz="1800" u="none" strike="noStrike" cap="none"/>
                        <a:t>Prioridad: H/H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Atributo de calidad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 smtClean="0"/>
                        <a:t>Disponibilidad </a:t>
                      </a:r>
                      <a:endParaRPr lang="es-CO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Fuente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 err="1"/>
                        <a:t>Microservicio</a:t>
                      </a:r>
                      <a:r>
                        <a:rPr lang="es-CO" sz="1800" u="none" strike="noStrike" cap="none" dirty="0"/>
                        <a:t> para procesamiento de mensajes de dispositivos y sensores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Estímulo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/>
                        <a:t>LLegada de flujo de datos con variaciones en localización de la mascota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Artefacto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 err="1"/>
                        <a:t>Microservicio</a:t>
                      </a:r>
                      <a:r>
                        <a:rPr lang="es-CO" sz="1800" u="none" strike="noStrike" cap="none" dirty="0"/>
                        <a:t> de </a:t>
                      </a:r>
                      <a:r>
                        <a:rPr lang="es-CO" sz="1800" u="none" strike="noStrike" cap="none" dirty="0" smtClean="0"/>
                        <a:t>procesamiento</a:t>
                      </a:r>
                      <a:endParaRPr lang="es-CO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Ambiente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/>
                        <a:t>Operación en modo degradado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/>
                        <a:t>Respuesta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 smtClean="0"/>
                        <a:t>Se activa una</a:t>
                      </a:r>
                      <a:r>
                        <a:rPr lang="es-CO" sz="1800" u="none" strike="noStrike" cap="none" baseline="0" dirty="0" smtClean="0"/>
                        <a:t> nueva instancia para el manejo de colas</a:t>
                      </a:r>
                      <a:endParaRPr lang="es-CO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b="1" u="none" strike="noStrike" cap="none" dirty="0"/>
                        <a:t>Medida de la respuesta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CO" sz="1800" u="none" strike="noStrike" cap="none" dirty="0" smtClean="0"/>
                        <a:t>10 </a:t>
                      </a:r>
                      <a:r>
                        <a:rPr lang="es-CO" sz="1800" u="none" strike="noStrike" cap="none" dirty="0"/>
                        <a:t>segundos para volver a modo normal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001" y="1916893"/>
            <a:ext cx="6790500" cy="47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95536" y="1268758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95536" y="1772816"/>
            <a:ext cx="3672406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s-CO"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Nivel 0</a:t>
            </a:r>
          </a:p>
        </p:txBody>
      </p:sp>
      <p:sp>
        <p:nvSpPr>
          <p:cNvPr id="333" name="Shape 333"/>
          <p:cNvSpPr/>
          <p:nvPr/>
        </p:nvSpPr>
        <p:spPr>
          <a:xfrm>
            <a:off x="4114643" y="4361967"/>
            <a:ext cx="266326" cy="288032"/>
          </a:xfrm>
          <a:prstGeom prst="star6">
            <a:avLst>
              <a:gd name="adj" fmla="val 28868"/>
              <a:gd name="hf" fmla="val 115470"/>
            </a:avLst>
          </a:prstGeom>
          <a:gradFill>
            <a:gsLst>
              <a:gs pos="0">
                <a:srgbClr val="BE6C16"/>
              </a:gs>
              <a:gs pos="80000">
                <a:srgbClr val="FA8F1E"/>
              </a:gs>
              <a:gs pos="100000">
                <a:srgbClr val="FF8F1A"/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5666727" y="3266539"/>
            <a:ext cx="266326" cy="288032"/>
          </a:xfrm>
          <a:prstGeom prst="star6">
            <a:avLst>
              <a:gd name="adj" fmla="val 28868"/>
              <a:gd name="hf" fmla="val 115470"/>
            </a:avLst>
          </a:prstGeom>
          <a:gradFill>
            <a:gsLst>
              <a:gs pos="0">
                <a:srgbClr val="BE6C16"/>
              </a:gs>
              <a:gs pos="80000">
                <a:srgbClr val="FA8F1E"/>
              </a:gs>
              <a:gs pos="100000">
                <a:srgbClr val="FF8F1A"/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95536" y="1268758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915816" y="1340848"/>
            <a:ext cx="3672406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s-CO"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</a:p>
        </p:txBody>
      </p:sp>
      <p:grpSp>
        <p:nvGrpSpPr>
          <p:cNvPr id="345" name="Shape 345"/>
          <p:cNvGrpSpPr/>
          <p:nvPr/>
        </p:nvGrpSpPr>
        <p:grpSpPr>
          <a:xfrm>
            <a:off x="230435" y="2010889"/>
            <a:ext cx="8697500" cy="4787471"/>
            <a:chOff x="230435" y="2010889"/>
            <a:chExt cx="8697500" cy="4787471"/>
          </a:xfrm>
        </p:grpSpPr>
        <p:sp>
          <p:nvSpPr>
            <p:cNvPr id="346" name="Shape 346"/>
            <p:cNvSpPr/>
            <p:nvPr/>
          </p:nvSpPr>
          <p:spPr>
            <a:xfrm>
              <a:off x="230436" y="2564902"/>
              <a:ext cx="1691640" cy="2808391"/>
            </a:xfrm>
            <a:prstGeom prst="rect">
              <a:avLst/>
            </a:prstGeom>
            <a:solidFill>
              <a:srgbClr val="91DA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1981900" y="2564902"/>
              <a:ext cx="1691640" cy="2808391"/>
            </a:xfrm>
            <a:prstGeom prst="rect">
              <a:avLst/>
            </a:prstGeom>
            <a:solidFill>
              <a:srgbClr val="58883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733366" y="2564902"/>
              <a:ext cx="1691640" cy="2808391"/>
            </a:xfrm>
            <a:prstGeom prst="rect">
              <a:avLst/>
            </a:prstGeom>
            <a:solidFill>
              <a:srgbClr val="73D4E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484830" y="2564902"/>
              <a:ext cx="1691640" cy="280839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7236295" y="2564902"/>
              <a:ext cx="1691640" cy="280839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30436" y="5445223"/>
              <a:ext cx="8691357" cy="2880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Seguridad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230436" y="5800257"/>
              <a:ext cx="8691357" cy="28803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Calidad Datos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230435" y="6155294"/>
              <a:ext cx="8691357" cy="28803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Administración de Metadata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230435" y="6510328"/>
              <a:ext cx="8691357" cy="2880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Gobierno de datos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230436" y="2016316"/>
              <a:ext cx="1691640" cy="495672"/>
            </a:xfrm>
            <a:prstGeom prst="rect">
              <a:avLst/>
            </a:prstGeom>
            <a:solidFill>
              <a:srgbClr val="91DA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Fuente de datos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1981900" y="2016316"/>
              <a:ext cx="1691640" cy="495672"/>
            </a:xfrm>
            <a:prstGeom prst="rect">
              <a:avLst/>
            </a:prstGeom>
            <a:solidFill>
              <a:srgbClr val="58883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Integración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3730292" y="2016166"/>
              <a:ext cx="1691640" cy="495672"/>
            </a:xfrm>
            <a:prstGeom prst="rect">
              <a:avLst/>
            </a:prstGeom>
            <a:solidFill>
              <a:srgbClr val="73D4E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Administración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5478685" y="2010889"/>
              <a:ext cx="1691640" cy="49567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Consultas y Reportes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7224024" y="2010889"/>
              <a:ext cx="1691640" cy="495672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Entrega de Información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264582" y="2642943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Collares Perros</a:t>
            </a:r>
          </a:p>
        </p:txBody>
      </p:sp>
      <p:sp>
        <p:nvSpPr>
          <p:cNvPr id="361" name="Shape 361"/>
          <p:cNvSpPr/>
          <p:nvPr/>
        </p:nvSpPr>
        <p:spPr>
          <a:xfrm>
            <a:off x="1097866" y="2642943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Collares Gatos</a:t>
            </a:r>
          </a:p>
        </p:txBody>
      </p:sp>
      <p:sp>
        <p:nvSpPr>
          <p:cNvPr id="362" name="Shape 362"/>
          <p:cNvSpPr/>
          <p:nvPr/>
        </p:nvSpPr>
        <p:spPr>
          <a:xfrm>
            <a:off x="264582" y="3216098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</a:p>
        </p:txBody>
      </p:sp>
      <p:sp>
        <p:nvSpPr>
          <p:cNvPr id="363" name="Shape 363"/>
          <p:cNvSpPr/>
          <p:nvPr/>
        </p:nvSpPr>
        <p:spPr>
          <a:xfrm>
            <a:off x="1103525" y="3219408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Sensores Parques</a:t>
            </a:r>
          </a:p>
        </p:txBody>
      </p:sp>
      <p:sp>
        <p:nvSpPr>
          <p:cNvPr id="364" name="Shape 364"/>
          <p:cNvSpPr/>
          <p:nvPr/>
        </p:nvSpPr>
        <p:spPr>
          <a:xfrm>
            <a:off x="1103525" y="3795873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 Mascotas</a:t>
            </a:r>
          </a:p>
        </p:txBody>
      </p:sp>
      <p:sp>
        <p:nvSpPr>
          <p:cNvPr id="365" name="Shape 365"/>
          <p:cNvSpPr/>
          <p:nvPr/>
        </p:nvSpPr>
        <p:spPr>
          <a:xfrm>
            <a:off x="264582" y="3789251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 Usuario</a:t>
            </a:r>
          </a:p>
        </p:txBody>
      </p:sp>
      <p:sp>
        <p:nvSpPr>
          <p:cNvPr id="366" name="Shape 366"/>
          <p:cNvSpPr/>
          <p:nvPr/>
        </p:nvSpPr>
        <p:spPr>
          <a:xfrm>
            <a:off x="1103525" y="4372337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 Terceros</a:t>
            </a:r>
          </a:p>
        </p:txBody>
      </p:sp>
      <p:sp>
        <p:nvSpPr>
          <p:cNvPr id="367" name="Shape 367"/>
          <p:cNvSpPr/>
          <p:nvPr/>
        </p:nvSpPr>
        <p:spPr>
          <a:xfrm>
            <a:off x="264582" y="4362403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Historia Clínica</a:t>
            </a:r>
          </a:p>
        </p:txBody>
      </p:sp>
      <p:sp>
        <p:nvSpPr>
          <p:cNvPr id="368" name="Shape 368"/>
          <p:cNvSpPr/>
          <p:nvPr/>
        </p:nvSpPr>
        <p:spPr>
          <a:xfrm>
            <a:off x="264582" y="4935555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Geolocalización</a:t>
            </a:r>
          </a:p>
        </p:txBody>
      </p:sp>
      <p:sp>
        <p:nvSpPr>
          <p:cNvPr id="369" name="Shape 369"/>
          <p:cNvSpPr/>
          <p:nvPr/>
        </p:nvSpPr>
        <p:spPr>
          <a:xfrm>
            <a:off x="1103525" y="4948801"/>
            <a:ext cx="774701" cy="360039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Redes Sociales</a:t>
            </a:r>
          </a:p>
        </p:txBody>
      </p:sp>
      <p:sp>
        <p:nvSpPr>
          <p:cNvPr id="370" name="Shape 370"/>
          <p:cNvSpPr/>
          <p:nvPr/>
        </p:nvSpPr>
        <p:spPr>
          <a:xfrm>
            <a:off x="2217176" y="2691234"/>
            <a:ext cx="914400" cy="377724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Agente Tareas Lote</a:t>
            </a:r>
            <a:endParaRPr lang="es-CO"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Shape 371"/>
          <p:cNvGrpSpPr/>
          <p:nvPr/>
        </p:nvGrpSpPr>
        <p:grpSpPr>
          <a:xfrm>
            <a:off x="2411758" y="3734586"/>
            <a:ext cx="569540" cy="284910"/>
            <a:chOff x="2483766" y="3216098"/>
            <a:chExt cx="569540" cy="284910"/>
          </a:xfrm>
        </p:grpSpPr>
        <p:grpSp>
          <p:nvGrpSpPr>
            <p:cNvPr id="372" name="Shape 372"/>
            <p:cNvGrpSpPr/>
            <p:nvPr/>
          </p:nvGrpSpPr>
          <p:grpSpPr>
            <a:xfrm>
              <a:off x="2483766" y="3216098"/>
              <a:ext cx="569540" cy="284910"/>
              <a:chOff x="2483766" y="3216098"/>
              <a:chExt cx="569540" cy="284910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2483766" y="3216098"/>
                <a:ext cx="144016" cy="284910"/>
              </a:xfrm>
              <a:prstGeom prst="rect">
                <a:avLst/>
              </a:prstGeom>
              <a:solidFill>
                <a:srgbClr val="DDDDDD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2625608" y="3216098"/>
                <a:ext cx="144016" cy="284910"/>
              </a:xfrm>
              <a:prstGeom prst="rect">
                <a:avLst/>
              </a:prstGeom>
              <a:solidFill>
                <a:srgbClr val="DDDDDD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2767450" y="3216098"/>
                <a:ext cx="144016" cy="284910"/>
              </a:xfrm>
              <a:prstGeom prst="rect">
                <a:avLst/>
              </a:prstGeom>
              <a:solidFill>
                <a:srgbClr val="DDDDDD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2909291" y="3216098"/>
                <a:ext cx="144016" cy="284910"/>
              </a:xfrm>
              <a:prstGeom prst="rect">
                <a:avLst/>
              </a:prstGeom>
              <a:solidFill>
                <a:srgbClr val="DDDDDD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7" name="Shape 377"/>
            <p:cNvSpPr txBox="1"/>
            <p:nvPr/>
          </p:nvSpPr>
          <p:spPr>
            <a:xfrm>
              <a:off x="2551971" y="3227748"/>
              <a:ext cx="433132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CO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Cola</a:t>
              </a:r>
            </a:p>
          </p:txBody>
        </p:sp>
      </p:grpSp>
      <p:cxnSp>
        <p:nvCxnSpPr>
          <p:cNvPr id="378" name="Shape 378"/>
          <p:cNvCxnSpPr>
            <a:stCxn id="370" idx="2"/>
            <a:endCxn id="377" idx="0"/>
          </p:cNvCxnSpPr>
          <p:nvPr/>
        </p:nvCxnSpPr>
        <p:spPr>
          <a:xfrm rot="-5400000" flipH="1">
            <a:off x="2346776" y="3396558"/>
            <a:ext cx="677399" cy="222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/>
          <p:nvPr/>
        </p:nvSpPr>
        <p:spPr>
          <a:xfrm>
            <a:off x="2217176" y="4751096"/>
            <a:ext cx="914400" cy="377724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Mapear</a:t>
            </a:r>
          </a:p>
        </p:txBody>
      </p:sp>
      <p:cxnSp>
        <p:nvCxnSpPr>
          <p:cNvPr id="380" name="Shape 380"/>
          <p:cNvCxnSpPr>
            <a:stCxn id="377" idx="2"/>
            <a:endCxn id="379" idx="0"/>
          </p:cNvCxnSpPr>
          <p:nvPr/>
        </p:nvCxnSpPr>
        <p:spPr>
          <a:xfrm rot="5400000">
            <a:off x="2313729" y="4368445"/>
            <a:ext cx="743400" cy="222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1" name="Shape 381"/>
          <p:cNvSpPr/>
          <p:nvPr/>
        </p:nvSpPr>
        <p:spPr>
          <a:xfrm>
            <a:off x="3824053" y="2708916"/>
            <a:ext cx="1468024" cy="1584175"/>
          </a:xfrm>
          <a:prstGeom prst="flowChartMagneticDisk">
            <a:avLst/>
          </a:prstGeom>
          <a:solidFill>
            <a:srgbClr val="DDDDDD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mongoDb Shard</a:t>
            </a:r>
          </a:p>
        </p:txBody>
      </p:sp>
      <p:sp>
        <p:nvSpPr>
          <p:cNvPr id="382" name="Shape 382"/>
          <p:cNvSpPr/>
          <p:nvPr/>
        </p:nvSpPr>
        <p:spPr>
          <a:xfrm>
            <a:off x="3884482" y="4737851"/>
            <a:ext cx="1383259" cy="377724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mapReduce()</a:t>
            </a:r>
          </a:p>
        </p:txBody>
      </p:sp>
      <p:sp>
        <p:nvSpPr>
          <p:cNvPr id="383" name="Shape 383"/>
          <p:cNvSpPr/>
          <p:nvPr/>
        </p:nvSpPr>
        <p:spPr>
          <a:xfrm>
            <a:off x="5867305" y="3688178"/>
            <a:ext cx="914400" cy="377724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</a:p>
        </p:txBody>
      </p:sp>
      <p:sp>
        <p:nvSpPr>
          <p:cNvPr id="384" name="Shape 384"/>
          <p:cNvSpPr/>
          <p:nvPr/>
        </p:nvSpPr>
        <p:spPr>
          <a:xfrm>
            <a:off x="7483021" y="2708936"/>
            <a:ext cx="1223999" cy="7089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Microservicios de visualización</a:t>
            </a:r>
          </a:p>
        </p:txBody>
      </p:sp>
      <p:sp>
        <p:nvSpPr>
          <p:cNvPr id="385" name="Shape 385"/>
          <p:cNvSpPr/>
          <p:nvPr/>
        </p:nvSpPr>
        <p:spPr>
          <a:xfrm>
            <a:off x="7483021" y="3621462"/>
            <a:ext cx="1223999" cy="7089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Microservicios de geolocalizacion</a:t>
            </a:r>
          </a:p>
        </p:txBody>
      </p:sp>
      <p:sp>
        <p:nvSpPr>
          <p:cNvPr id="386" name="Shape 386"/>
          <p:cNvSpPr/>
          <p:nvPr/>
        </p:nvSpPr>
        <p:spPr>
          <a:xfrm>
            <a:off x="7483021" y="4533987"/>
            <a:ext cx="1223999" cy="708900"/>
          </a:xfrm>
          <a:prstGeom prst="rect">
            <a:avLst/>
          </a:prstGeom>
          <a:solidFill>
            <a:srgbClr val="DDDDDD"/>
          </a:soli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Microservicios de procesamiento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95536" y="1268758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95536" y="1772816"/>
            <a:ext cx="3672406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s-CO"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Funcional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64754"/>
            <a:ext cx="9144000" cy="331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395536" y="1124744"/>
            <a:ext cx="8003231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52"/>
              </a:buClr>
              <a:buSzPct val="25000"/>
              <a:buFont typeface="Arial"/>
              <a:buNone/>
            </a:pPr>
            <a:r>
              <a:rPr lang="es-CO" sz="3000" b="1" i="0" u="none" strike="noStrike" cap="none">
                <a:solidFill>
                  <a:srgbClr val="003E52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7596335" y="6448251"/>
            <a:ext cx="12961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Arial"/>
              <a:buNone/>
            </a:pPr>
            <a:fld id="{00000000-1234-1234-1234-123412341234}" type="slidenum">
              <a:rPr lang="es-CO" sz="1200" b="1" i="0" u="none" strike="noStrike" cap="none">
                <a:solidFill>
                  <a:srgbClr val="17497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s-CO" sz="1200" b="1" i="0" u="none" strike="noStrike" cap="none">
              <a:solidFill>
                <a:srgbClr val="174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ftr" idx="11"/>
          </p:nvPr>
        </p:nvSpPr>
        <p:spPr>
          <a:xfrm>
            <a:off x="2123726" y="6453335"/>
            <a:ext cx="52565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970"/>
              </a:buClr>
              <a:buSzPct val="25000"/>
              <a:buFont typeface="Calibri"/>
              <a:buNone/>
            </a:pPr>
            <a:r>
              <a:rPr lang="es-CO" sz="1100" b="0" i="0" u="none" strike="noStrike" cap="none">
                <a:solidFill>
                  <a:srgbClr val="174970"/>
                </a:solidFill>
                <a:latin typeface="Calibri"/>
                <a:ea typeface="Calibri"/>
                <a:cs typeface="Calibri"/>
                <a:sym typeface="Calibri"/>
              </a:rPr>
              <a:t>© 2016 - Universidad de Los Andes – Departamento de Sistemas y Computación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2789018" y="1131183"/>
            <a:ext cx="3672406" cy="71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s-CO"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Distribución</a:t>
            </a:r>
          </a:p>
        </p:txBody>
      </p:sp>
      <p:sp>
        <p:nvSpPr>
          <p:cNvPr id="2" name="AutoShape 2" descr="data:image/png;base64,%20iVBORw0KGgoAAAANSUhEUgAAAnQAAAGDCAYAAAHVEb1lAAAAAXNSR0IArs4c6QAAAARnQU1BAACxjwv8YQUAAAAJcEhZcwAADsMAAA7DAcdvqGQAAP+lSURBVHhe7J0HQNRIF8f/C9h77x2we/aGBbtgOXs59bOdgg2w93YWsANW9Kznnb2cd4JdUcDeO0VU7Hr2LrDfvEmyZJfsssCCqPuDt1MySSaTN29mkkkCM4lEzQkRHD1cv35dLSY3YybxqEQ32SFtFr1GQcklMRSW+xMblvvl4dBbT3+tX7fiSgseY8ZooqOjRR9gLrx4YmERU2TmwksEmsJjdTneTJs2TTAEPyiaBoMKQ/RyKEgqenXuXPSNbob9A4oiMjKS1/moqCgubdq0wcmTJ2M1Ol26dHmzYcOGjLSNDx8+cBkwYAC2bNmitb869epjmOd6MQb4FBmFj18kicbE9jXw9vUrvoy2FR4ejgsvU/GwxJeoaC6RUWp8YXn7EslEdC/u3Yxl00bydSXZH/ISKlVMlqNZHF9X2g5b93Mki6NtsDBePUaPeqX5ugS5sRoMKhS5MSS+fPkCP4fBODS4hBiTVHy1Rj9RaAqPtIqk55gpXHqNnYq+E6bj0jp3OE+dhUHT58LVwxNDZ3tjxLzFcOj0i7imKfg2a7+m8EjL1lxODbuOUzSS6Us2rJs1FRYfsqF48yko0HgKcjSYggx1p6Dp4BXimkIVJMQgRydoMuZNmYBn6kIyKYLH0cVwP6o47n6xxq0vtgj5VApPXqbmVVKXyGi11vrPURhP2TYe8W2UwJ0vNnwbNz+WwtqxfcS1lNEqvBcfoBFO+Ga02eyLkoWuiRECJyZWFn0CzIZwxCAvOF0T8DVQOoGRZMeMYGlL0WMArWr77D24vP8ixJUdG4h6BR2Amj5ChEjNaedEnzLGFB6loWNr9+axRrq+eIDeD29hQPg1VPrnDzGlNkxxmCEXJC6UdD+KbcCY9Qf8K3oMYCW6XPOGlX+IfPny8TAdnNSqSi2sdmubAf7zeVJFjCk8Q8w6cYi7ISyZDdNpVdhCFLd2YdsF/l48Fvv6tGdLSdlZgvesqrxj8padeSaDiwv2mKrtg3Tpke/9Ox5+kikTovEUHyN5EIM+nBE8BG3jDUv35j2iX7/FIJv/iQv0o9G8/Pnzq0gkWDdFlSpVKlXatGlV6dOnV2XKlEmVLVs2VY4cOVS5c+dWsUJWKXVTCCo4PYVHJcbF0tISp04E8Ugl/LoP4i4VHKEuMQS3bt0C61XgzbMHVFWYiFVExgfbIqJP0LL8H1iBiuR+8wafWBfoE9M6EiqwAQPW8WUDFp3kbnzQFB7ThHizceNGKghFlAqPrUIOFYeK/KTt8eHJkyesQAD7oWtZ/+utIDqkC74j+hiidmfMmBHs5HN/FMvXR7ZbErx8g8uRC1G3YV+mpaNg1cWbp7GQ9QMNoSk8XejgmALi2rx5qDXnCt6+fYuXL1/i+fPnePr0KR49eoQFCxaIqbWhdZUKjzRa9HITYFe3nhiKm1mzZoFpPNe8fXNYlWJVy/fVUfiyfTktnAPPh7HPI9lHgvL+hmkdQa3tB6a0JHj+CgGuf2HswT4YMXg2Ije68DTGoik8par2z/V5CL0+AmNulEejJbfE2LihwiO7qA+2XG1lZYW7d2VaooSsPEaPHs1dnkXLtFxrHHM2giM7Hz5DRsItX2xtkQpPDo0myOaRLK/ZlUtYOlfsyDQM0/I0x/ii7TCsdA8xtWE0DQZpAhEUJNghKoB00T8huvM+XqhTou8jIOCupmCUNEuC0hhaThr46dMndaHCzD6xtGKk4MZB1Ou7ePXpI8quv8rDtDZtQnAFjxoL0d9jJW5I25ZBwy6/cbWQxsoCQpMkrSusr/Gzv/4eq/jwTB+aHL979069/np6MSRA9oXOEDew5NIZY36Ky/QujLW23RTHtm3btn2zfPnyjKxx0Tu2pcKzb9gYQb/NESJYA4KPn8UWj+QtMo4fhLdvYsa2khgKy/3xCZNJIFMkheXLdMOxxrZkvF9/YqZEFIFQ0dWmR/ap3L1+/To5h3Xl/v37VoY0j5Ayw+uWUv1iKMcmHWf+aiv6jENTeFRt/2OtOslzTetuLbra/PF8MndLly5NTgNdYdqY1rjCo4Jj6eJIayrC1Zm53EYW3FFlxV2LbFwiLLPj7H+RyNfzGO6nyokHqXPhYZrcXB6lzYPH6fLiSfp8XORoqtHDhw/Vrdt2gFUq8ZIPP+2krjEu++Xx5O7avkXvJSljeP/+vbphk6Y4Pt5diEjPGgGdapth/EC8e/OaL6bC3nH+HvdLCKMF8VISawg+k8tOhBRXO8NzVK5cma9LQpejdKFtkJwLGo+oOyVwNrwwug2rz+Mi2TrUtZHS/Os1Hht+Xxy72lKn9/SJQNXxY0cECSDxV50IJDmqOhl0VHUq6Jjq1PFjqtPHAwx2kuNFMmqeEhfU4fCbtRp57zJNCg/DsX8O4DLLz2NWWHGht5+X1PBqS/mLZ+HdfhCmkYhHt/Do6W3895y1wK8i8OHtfXx5/5C1RvpbSF0qqorBYXRv5Ok0HeVH/YYV/sy1sEAei7j14usWHhGPwqMObsZ89hoJP3IJI1o3wOUDl/A6oz2epLHHHUt73FTbi2vEpk/zmujjUFsj/VrYwblVHQz6uS5c29bHsPb2GNmxAcZ0bogJXRphq4/2RRE5X7nwmFD1MKKKELqXk8p1ccGCeU5Y6y30+Ywhdeo0mO0bgVlMmtYZgVdP7qFLt5Go/8thvH56D44dRqJY1eHotTYCXVdGiGsp89UKj+BFFg/NI6Mt9Tc11FqGmUf1a4cc6eIonSvyNh7nimWn1SjT2QV1O1pj2hE1rNu7oKmbG0+ni+4p/vrVlrRJR6Pk0CUpgobF1JJKQ6uEEM1KjfYbMLsdBlZvj0KFr6PIws5QLxqKEbn3YnzOLWJKZaQsS6T4BkNzSYql/yIblyYEuqhAu9xz8Ajy5wtCv4oN8euBo5hzaCMK1u+Fgk1csH98baj15Een7L6tBoP6XLGqbTzg1Zb9N2vSGPcu+SvK8X/XoH4W1m9RRLv4vqrN48Sj8LQuJyUAKjxd7YkP0vmW+Kqax/MSn8JLZLXlNo+5R970Rvnxvujypx98wm9h1opZqDXNFzX69EHXnmXgeSjmarQc3aL/ytWWCTV9JEZADUZRq2tolC8COVURyI67yKW6jXwWt1DIMgxFUoXAOs1NlEzLL1jEgnZDu201wAFD+rmhoZ0ri22OlVvD0b6TG1oPD4DNsEhUrhbTQW7fr5/oi03ih1cJ5L///lM7tGyFk32HCxHWheMc20piKCz364Y3X3zCw9nSp+YuQd2f3RtWoUnHXvzkSONYEt2x7fb5Y7Ft9dIUMj+Pji0e1TaxULUd07lxrJveQf5H8TC6KO5FFsftzyUQ+skaNz7a4Oo7W+0RhnAuNKRom6eT10QjdJKN32res8dFn4Duml/Z5jESqXl3Dx5kQ66YamgIaYSh2y/v675N9GnzqEot0Scgnm4NX7/BiGOEIefyGwtceWvJ5eo7K1x7nwrvajvg4iuwapYGNz+lxaiZ88TUsWG1lh9+wK61GPD+DPq/PQOnd2cw2uImRrw4ivFP9uG3B/9gVvhWzE9zSlhJjnbZfb3C00BHRGIEYWERGumcrRuG9e6K83sm4+TFEBw9exP7T1xDwXK1xdSxEYZnwGcmoZv7Mo/++8ZHd+wSfTHo5vLrah7lJh7VljrJJOdnjEXhdk3Rd3Qz7N+gxhX1bVyVzIABpGobGcUa90bz4Pc6GHvm/Qo/T2c4t24AP9k27K35LQYtdPeQohsMXaRZo5XGu6P/WLpdYo8mI3uhnKooyspuXTZv3pyLg4MDF0dHR7Ro0YKNbQXN+0K7Y90hh7dZ0Xz473BwW4Zluw7DIY7bnxo7LfLVG4zZZarh92p22J4pDzZky4/V+YpjabEyWFC6Kl8u5+OXSC5x4e/vjz179sDPz4+Lr68vjh49qrF5fIaU1J9MBF/d5pH+ZUprXGtJ85RJ4oLuE+tC0y3I5hElGvTE0hq/YHmtX+CToSq8M9bE3Gz1MCN3U0zK3wqji3WAm203nlaOjuJ9bc0TqhH17D8wdaAJ3XTXi3rzvFLrZFaqtoYI3L1Z9MWGbN7oVbvRmA3v8ljGDPFyq+6wId5tFLS6haKpw9gQLxSl0oagbIZgdHByEteOlZ2vNzy7f/8+z0v+/Pl5OC64jRTFUFjuT2xY7peHpeEZjzCTMCTNE4rVjJnkgGZnGqVx8kmJZswkmK+mRcZqOkFJpeRK/viG5f74hmlabsmSJVVfvVP8LeEmu/lt1rh4hs0al0ikgivFSjPeOA8coXwr6geAV9UqVaq8OHPmTFYeI0Iz2p29fKG+dhNeXgPER6K0H5da4P075nhMilXdqVDJpXnM0oTtBd4rMGvmRE1aSrP9XMwsIxqvSmPTj+JDyZsm9saZUyc11WTnhftiagEaiwqzPOUzQGPCB1fPwbaVC/m6BLkHQoUJ4BL8GiBLy2eN8nWF9aW4XpVy8HRSHmJVVSoM3TnCS4Y0x8qVN8SQGTm84KgkaaJ273G/aR5C7jN+Gn6dOAP/G10QA6fNwZCZ8+E2ywvD5y7CyPlL+Mo/MpqCo2olf/iYpGrbKSjfegpsHaegcNMpyN1wCrLUn4LMTOSw9TlikG8vKaBqJb+P+p+6MJ5EF8XDqGK4Fyk8PBz6uSRufiqFjFbKeVDaxmO+jeKIiLRGOH+AuSQmdrAT11BGq+C0HjxmXJtlh2NMy3wGxVyjInSvgtNwjBCDvMonReHpzvRMCMZso87bs6JPP7zg6ECpqkoPHkuUGR2IuqNd4bRYexYlO2kGkRoPQ0gFKz103PHtY/R4dgf97t1EqxMHkC9t7PWpAaHrmnFc2zSIMdsIyFglzktG/BkySePmNOVxHHnrqStCPNDM4ecjrFUV14iBlhPyt9joYkgjq7qPxbq9x7jfLxRoXkLYFp/hyVYb/kX2sDDdm3jHzjZ/6JhJ2tRwzt5aXAhkfBSAN3mEahf0JBPbxlO+jdUu9rgyby6P5wcj3puwnz0ZFTwMP5FO8CO7fPlyNvnDxoSVlZUqderUqnTp0qkyZsyoypIliyp79uyqXLlyqfLkycMfTm5c/ye6DRULKjip8CRYV4QcKi0u9MCxPp7N/V30AQ7ig0S0Peom8AeF6UFB8WFBOUeCr0L97IUYEnibt47oA2rnfqPZhpqqzfsP8J09TVwqcPTKBdFnGEklijINiDeDhoxQ7KsoFRxLTg7ZQS4UNqB0sXD/dSOrZsKDwgW6dVR80NjetizYGRdDMdCDxroPG1PB7bm5HqrPX+B0kuX33AJ4PlIjetFfPF1cWeMFxzrA53lIBlXJfvP/wa+/zqWnGfH69Wu8ePECz549409LP3z4EJkzZy0pJtdCqeDGjJ8u+gTIprKiE0NxU7wJTcYWZnXe91iIOqPnwPOeGn5eTnA6J9uSwoMjdNdL90FjugvWPJU9HCb8hisR92BReSjc8srWjSNrGiOke7D0EHBpuGPRosHYx/7iAxW6vqrIVVUAz589FWPjplOnTqxFFGZ00gPGAYO6w62gCg6uPvCprIq5WhHH/VhpG008jvEHjJemr4rIiD1wz94Qkwu0wiibLkadTk3jQBpAN3OpwIiDBw/ygqS4dNHpEBAdoGkYKH2NGjV4OiUoTSrpoT0dyH6SS8/IZsmekxl1YZJgXNBq1DjQw8FlrcTzvV5QDKrylCeNH0tR3F35hpS0DekBY15I7GetG2tAZNsoWroCLdELP4hKlSq9CAgIyKr7cDGfKc4MKbnS3F1uWNmycRUfYuHiVXCfMSFW3Xj69Kk6Z86cBseqVHDbLzxEl7fCA72s2dS0bCS+5Utiklt/zViVTgYVHi8gOjKG5I9vWO6Pb1hrrEoRdJDaDxXrhxqkDh064M/1/KzGerBYXuX1ockUbYwkDkRFTTLG//lc9BkHLzg6UPlDxXFB5RIYGIhu3ftSUOuBYlYY9sYWHE9FaY1MnxgOMNMjPVAsf6iYHigmGdDTRvNAsfRQsfRAsfRQca26MQ/uaXWA/aeyY2cn1l+IFOu/zBU8PPywivLUA8mGxQXtkxeGkcOoXwaORGenoWKIZ4fbK32Xg45tWIwNi2eLqVn6wpX53Ds5wu6jMbHmWBSY/Rt6FPwD0fn/h0g1dfDVfOYTjTSoJaZ0GTNnEdcUNY46wPRwMH+AWPMwsb/qBH+Y+KjqJH+YWHiQ+NTxAP4wMXWAlexbfKCMG6txScHymW1x0WM8apTfhKqBXXFgAyuLe2tweW4XMYV+xOYp+eFVlUoungUnPUR852EY7j8Ox1M2vn3xIgJvX9/Hp3cPEPXxEU77rhFTG6b/uB34acwMNPcJQ/mRm9FkZE+UL9gL5UdsFFPoJ2ktrgFY66TecvExej29LURkYT17A61qJ6dhaNx/vlYjQQN16szyFp+NBiR/xndhuO47n1dVySTsD6GhmIo/OGws9GDd1A0HNVV13dhe2LHpz697s0Y6IGNbVWmaKiGV3RE2chhVR/uSV1zQw8MkzcbfRY7uB9Gtx0j+4HDbriNRu/NhNOswEn3XRaDH6gi0H7tKXCs2X63gCF4WRlZVSis9gchfasWwZyOH2QHGPzgsiHCeGtmpMPoXW5Tt7IJ5gWqU7OCCmu2tYd0u5v1OMacqNl/fxrEWkIse6LJS3bre2P67p6YTThJfaGxKQut++nQWHwZ2xFq/5Sia3xvBdS0xJtcunFvQTkwtYCBbX7fgqNzi0ji6rHTsmAta9XZJVMGx3gUXWndOp5aYcy8Ad5ZORv/q7vgnT24UbOiEG9cu4dCEGBsYmWILjjxGV9WYZ/xJ4otUVanglB4UJrlx3Jc/MCyRIguO4FXVyIIju0StJkk65esHBtEUnP7nRmKRcjWOVM7oghM0jjQmVwYxMh5obBzrwrQ9FYouf9rAov9c1MvdB7Vz9YH7tVtw9LPGuN17xDVStI0jjRMlDqjgiqa6rnlAOAfIvYM8FuEoYBmGwqlCUDx1MGzT3EDOLLGvVEi7oYLPE+WIhqxVXTZuObqcCEDHwADWxWmOmoUsoCoQ06pGGsjWV+sA0wPCf118hsG3rggRJQoZ7ADzQmbI/dLFBN1lSuHNrLMtHa70gDAlo46t0MGNEX1j1RTRASb4ARpZVROLVFWj0pWIuRkN5oLeqF0U96OK4W5kcdz6XALBH2xw/YMtzl8QRzUKfDM2LrFIjYOxhC6K+TKBEinAxiWu4OLzQDBJHP1tDdaDuwsnVg9fteBYzRGOwpgjYUgPBNPDwCTXP6TWPAwsPRCsD9oXCTUO0sPAJAOZf+jrQIx5dhCTHvphRsROFF7VG/OD1xnM1te1cdQFlo4oDroOGKH1MPDGtd2x/+otuPRYhcBzwTh8+gb2HL/Kr2QrIdk4fkP78xeoxQeBvYfEvunkWr8ZoqwsDLaqKcPGZRVuFhuCqhm1brt6t8P43mOhrkn3af1RaUQ9bGxUSkhkAKmq8lEHa7UHHj0Er7nVYe11Al5es+E9zhPOK0/zYRkhtLCCX4mvXFVJ21jussdcktYHFRrN0my4bDNmrHZHJZUKeVT2KM/cLgdjJhTQw77yh4A1DwBTQcgKbql1ObiOOAVHCxVcXUfBZaYblvWtBkuxg6ZmmpuiNY4eAN6evzi2ZMyDP3IWwYqCJbHQ5idcfaM9rqJ7CcY8AEz3gUmkB4Clh3/VrIBZ2fEhm6a/aIDIz5/ZPsWAAl/dxnE7ZwSCxsX98C9NdXj/XvtWHcVRh1aycQOLCQ/+Ls9YFUvSV8WCzHbwyNkIv+VzwPhCbTC8RBdMrOCkqbZKfHWNI6GHfqkaSq+95VWYQaMGCUHjolAwm/ZNc130Tb2QbBw99EuiGbaBhm232bAtHIWtbrFhWxhs04WgdLpgNLMrKq4tsGfXdtH3FYdc8XnoVyhkoTCV/PENy/3xDUt38nmkmfhDJScUqZn4w1Qwwfj2j1ndV3Rbt26t/RSGGTNmzJhJRlasWPFONMhmkoly5crRHQ3NyOGH69FRIYhekyNtWr6LuPxxLR+0JwSlZv8E29E7ULx4caj3OMF60IEEbYswNm1cy4m40rq6umL+/Pl8LPzoyQfNK4O+6oDfTNwsbm4Dm/1vod71D5z2qLnCfSt4enoqPqJmtnQmJK6ar+Q3Zdq4lhPGpo1rOWFsWrpOYrZ0Zr4qWpZO6d0aupD20kQOcvX5yY0rTdu2bVGvQQvFd3LogV6YEufLT6ZPn46Hj1/dXLJoruL9MLYNTVWkG7UJ5c2rlxjasTlOnzwhxsTUbMmlm8NJycj+vbFj1aJY+yUkf+sOneG1xY/7k4KJQwZg+Wzh04SEUh50LV3sp2VTKF26dDkteuHl5Qc3N0f8Om8eoocPxyoWR8/X0k3qS5cuobhNBcXna+XUqVcfwzy15420r1IYTSpMQbWVRRHRpxfylOiKuTs38Jq5+PBNfiOJHuek+yVTO9ZCqVL67/Pevn0bYS8Nz4zsULUwPLf54/4fy/CgrjXUR0PxF9vfdNcqyNWeHnimSsqEnTy65cl2y+LoXg1T6H2bjeobDXH3ifWkkRza9r/uq3FfXQSVi9zGHM+b6OraBLluHUDZ4b/xm2zSvWfpfg6f1ER5Ym7dlp3ELRmPVlUkzaQTJ5eUhMrOC152Trh2bSd29wdKYysb2dVEr15bcWCYg+bbtwll29m72H9pCrZuKIYTjY/g4S/TYd26C3z8Q8QUCef8zHF4yMp33J/hXNnG/xWOMW27QV2gMOYwRVs/fBrQdTqGzumK8eEOuDxnEv48cRtX5pfCxvmlcU19VNyS6Vm3fRciQrwxOzwaw362wAavvvwZHVK4pECrstDjwIGBgbx5LVu1ntYuC5eqIvpiYGXI08Tpiv6oyM9o1ns83Oqmj3fzyizdmw0bNmQUg2x7QgWhZyLl7pAhQ8jSaT1yLIetR9lRtHQSVIPJmklWTeNSvI6lk98ZlpoTcsnSnXshNCTZShTmrinoWsEGo1b8jQt7N+Hp/bvYHkfzujf4BVcgq+wZkSlbdh5nCgbY10If999h+eYJetSLeR2/Uh7ibF4l6zZ0laY105BGlprMLc13J6G5BNyVxzGh6Qy0rMjNHFi7pgjqTD/HchAmbkEbta+nGg6u8PPyYo4rFZSW0tABUH+Q0FmUYiHl9Z42CT0nr+Vh52oqFBsajFvzbdGpvSfKjXbBXo89KBvdAtEj/mVl5YjHc7yR3c0a17ba8A/N1sAeFPzZRVO2veb4Ib3lJ1YefJNxQnmg4nr+PDueyJ4SP9jXkrUTv6J9iTIoO9qWla01Hs6ahxVRrdCiWElYty2BgPl70NTFgc9Oon3XfHUGN29GwmOOI4pZ24pbij+xmleyGCT/fUAsSShhNv+h5rRzvC9CdJgS88YZtk+1b//+arudgJOTF2xcWzDXD/19Y4rV19NTvXHjxozyAUpCoXUFESOSELKKZOZpXyRLT6kxqqsNfM6o0WisK3IzbcgXOgPL1f/i8eadeHJPjRzDhsBa5QjH9jbo0d4Wxdq6KPbdjC0DbpmZSHmQpNHKKCxd6cO/NHrFIxi/zQpmqVfwdXK2K46bLC8thjpwhZU4lrEqHlSqKYYSjtbxVKhQ4cW+fft48zrtbB4eJ1FBO6ht1dhBSNZNE8dEsnTydCen1ILfP9vj3bx26tTpzR9//MGbV95cWFklqHmNomlhjLr1G2C413r+wjEJp5NqLB9dHb4eTPkrRkK9dRVsmi0APn8GPn1BsbEDMLm3E3K3aotOzevhw7t3rBLon2u3OjAMy2ZORdcJgqWTkJ68opMvlY0+oTKUhzO/C0XRHJ/g/89GRNy4hAZVy7Ht8EPSQoqzbfkrL69XFsV5WEL+9Jf8vCmJlAd6/prctb9kR3Fm6brPWJn45pWN/LLlzZtXDCUd0iSwkydj+kNxIVk5CendPabhHizsJ2F3Sxte16dHFEKn8DWwYYO+XrsfILBJTp4qfKoXU77P8OUh1geuUiVWn07e9K88FsZPKM2J/9u9J4JGDeHxfkc9oI4oAlWhO7C5F4LgVsvgGBkI30+V2JmNhCPNT/38BV5+u9C0hQNKPXuPIaV68nUl6HxmypodM2bM4GE6sfITLr2ua1VAGCs3NT7GFB3+cKWXxc2BZcPqbJ02uHmoAXxd3BBcfz5afQlHi+XeCOlVDtaNZvLKdk79AS/PX8HOFu7iFhLHN3VxWFI8ufIp4TFjAp2AmDMgo27dhfzWTOAxfz7AESiI6COr4DBiLHNPI7BDQbi2HQ3HQYsQ2MK4T6NI0G7DDkXD28ubWQXh8gbNte3121rY9OzC3yjoUM4FjrlCgeqjEXLbBqwRg0WLUXBkCksi4drIEaVff9FSZAm6dEHQa9lI4XShV7WRfI6M4vng74Vi8ueUX4Tye/EaUdsOIHr7YNi8LAvXRaewtF0tOLbpAPXOg7B2mCNuCaj82RINbcqIIXaMoptQtJSOLg7TyTIEy7CaNWNq1pypP3/+rP748aP6w4cP6vfv36vZwavfvHmjfvXqlfrFixfq58+fq+mpQnqp1ZMnT9SPHz9WP3z4UP3gwQN1jRo11GPHTzc6/2zXRisdvduOnSjF5tXffxBvhu3qstG5sl4migHOdvj7YHs8K18OfzSwxZ2nwsPIK8b3RIi7N3/BYP/59eGXOS+mD+4LR3Vd/s683f/Ohueueaiz+x68H+vkS2EetG7eM2Zko1PxhYSSlSP4iJssHcsDScsxf0FNxceUTiP0Ws1k5JuxdFTI9Mo7ElMoy/mzZ9l2xEBC0LPu0mWBcJu2Db2KFkXHfdeRL7uKP47Bu5L0RksmyztsgkPaRghcvArqEXZwdPOBg6oG3FoPR0CLgnDJo1tfYu9Mt96RtZNe5kgiQRP8SaQn+UkaT9uHal7TYmTOJFRz6Y9qQweg2hhXVJs0AtVmjGPxk1HNezqq+cxGtdWsbyuRyOL/Zi4OU94kK6fvHYr68GQjYc/aKrUnGwXfZn1B2lZF1h8zhfIqIW2XLAzpGvXpariuw4CCnbC8WozQ9+wWp6sKr4w1MS9LXczK0ZB/125q/haYWLgNxhbvgBG2v8DNtjvfnhxqto1BY+lYHiSJtEiLfqvOaaTP7+fwv+Xn0HL6v3iqTod2i86htfc5OHqeQ9P559Bg7jnUnX1Oo2vkNnJoIQQSgFaVoovDQUFBfPRasEgxdHYbzeNNScYSrTQXhxs2bqX4jkklWPo3K1as4KPXbNmy8X4OVYr4jl7p3ZTk2jdqDJf5f6DL25jRK4em4pDSsA60NGrVdtlAomp5dGpWD6VKG744vCU4ptnKmCYV8mVJJ4YE+O0tphAxLlkwUlRZnLSc4ph1k26DHft7PeqVyIGBA5y19ish+ZcE3tXqE9rkziz6BGjb0n6lfQr7EsKaOLZvKSzlkeL/u3kWw7vEvLJbKQ+6o9dYSnf06FGudOuuay7+cw4fZ+fD3wtnirVAi3AbRBf15LV42QI3jA70xeNNwVjj7Ybmg0KQVb2bZQ64cYfVCBdXVtOAmfV2YKx/W6R/G6ZH6WqzPAbCz0kFBx8+CtTKW5s2bd4sX76cZypXrlz8gBKidNQHJbdBoyYYMn8dusoumXCsWP+JCisOpevIlK60HqUjayxlX+kkEJI/ruWEsWnjWk7ElTZ37txgfW88y5Yd4YvqoeovOxK8Lcmvq3Sxmlc6eSTSe0olqfATU6Bxrhjd1RrlxqlRtosrynR2xfwgNXKy8VfJjq6Y7q9GzQ7WsG7vihLtXNHU1VXcMjDqSFuupMSFd/kED4PtU+3r21/dvzbg5OWF6cv7g+ZEULyQgvlDPNU7duzQXBxODLRZYdPiBWLanlzMcHI8/48rXFKgZQ3o4vCBAwe4pZt+JhePkyibW/SIyC8okjJxVx7HRPfiMFk/3PHH5Ha28W5eW7du/Wbp0qXc0tF1PlIcfZZugOvEIw3rVFD8dgCNtMlt2LgJBs39A91ean+CCOnSkGYmytL57dmDArUduD8p6FKvMlYtW0zni4el/Uqu9GLMuKDk1FzSenRuBL/gyv2aOKqo/DySX9if1nLmSnG+3hPw7OE97N/9t+HmtXz58i/27NnDlY6QD70laKPSwcXlN7SsZMmS0Swz+r8MkUTQpR1yGzZpioFz16HH83s8XkMG1u+ivMapdHWZ0pVWVLouzsO1XnysCyVbFnALrWqF48ymYog+0AB5lvyOXZuKIH+hwuhWQ6i0wolkws6m1IeicODGJRjZtwsqV64sbi+mbImUrnRazSu9kLlAgQIqSTJnzhxL6IskWbNm5cI69PzrJCQ5cuRQ5cyZkwt9rYT1DfgXS0jy5s2rohc9k9ALnGnbX0PhCCoU6eRwJxmb1/OBY/kUp3NMDvgfwgOPRcjXsTDyleiK+XUWI5QNPhBwjL8I+qqYx+8Ro5q27wmm7PxsNm7aHM5z1qLnMzbakUPvhKYTnghL19l5GDr1H4q1y6lixxRxySox76vn+s5+FIX0n7nUNZHHFypUCNkzf4y3pevZ8Ce8faX9WSBTYZUmHeb8S5M5jLd0P7TS9Z+9Fr2lF5BLZMtMJZcopaOXlXfo54aXqsKaUawulFTq6+re1Kf39SjFZ/0QFm+lc25dH9P/vsX9StAq8j55LD/Li7xfTn6p7/4peC9CTuxB+/5O8VK6b+aOhKmgQuHCR6+slJKgeaW+F32wgp84HUkO6LAkMRb/CNZjOz4Ao+s64ebcAWJs0vDDKh33008itIJupZElk4QmEpDcvx3KLIH2XQBJkgPB6ghCB/mZWatFvcvhweYhGrG9v55LyftrUebeKgxR/Y7KhSvg4IZyKGH9GXb358J3jvbMFl3IsunDwKIfT+nkJNbS0dQmSYnlcvLAv/xea0pQOvqj/Za3KYIp/VppxN6uuiC1qsC+RkXYVy8P+6qlYV/ZFhP6/Qz7n4ogr+VrcYvKUBOrD7Zrvfy4lo70jQomEUqni7Rt+jiDfDqRXJIDfgtLFDpEruypMrD+atEYkbBMDaTJCKTPAWTKz5YVA3KWAvL8hJ2rZuG3n4Ixo2Iw6mWK/Zpqg0rH96zMj928kmtCpZMQ+nQx04kkMXSSTAm/picKHSLtOykw2BvRr3M/8kCC/OyHzJ1cTABtn27My6cTkRSO+63AJkH3cOgbGfn6bMbpO1F6pVrz/ynGS6L0ThLDlk4/P7ClY80PFU0SWDo62TSQkD6qYqr+XHoL474VrNWnY3mR9r/2UWkc/lAa59Uxci66NE5HlcYrdXoEfCoN/4+lcfB9aex7Wxp+b0rjn5elsfNFaRx5FfsxSkPvsBaqtTI/nNLJ4bqXiNGrPuhkU5+ueOprKJ7qKpoViOBCbziW3nKcHXf5B2pyqW7zj9Tks7jFP1RTSPxYTRHxgzXWaW7yj9aUTHsd6TPFTEui14bpQ96nm7vlACpnDkPDvBFcrNMp5AN3ULt+Pf7W5Xzim5cLWt3ib18umjqMv4HZOk0ofwtzqbTCm5jLZghG09pF0cFJ+Xt/vGz18MNdHKbp8+Q6tGiFHjNWxXycR4KN8niJJeLisOQShvwkd+8uhbW1MBvn06eYryEpracUR+gu33SBvmMdc2qLlbcWffoZ0boh5u6K/zsSJvdzYYo3ULSsQh7Iv3PBOLx+8sB8cZigQok5SewnCZrX+FC48ACmy5+5mAo6+ZKM7dIEYWGIkVuCu3yGH3aGRCMwxA/bp3mjkmMxHLqmhveeYKyf7I0+OZww799o9B4fjBXLBmDE4ij4svr1zwkgwPsE/tt3Bn+u2guVSvkWuljEivzQA4nE9OkMlOlXR+rPkcTKqRhs1MUB5dngII/KAbg9DBuXXMWRuXvwZGMY1Cxs33IlahSyQK/2tihRbSmaVo9RrmdVa+Jw+qpiSBlD5WPu0yVQ6VIy8j4dHSINaEi8+9hxWdQ3Rhb/aoejYTXw8f5pvAqbjtfh03EqvAZOM9k4xA5bXO2wzc0OO4fZ4Z/hdvAdYYcLm4Rnbek+rF544SrzQ49eucPvYMvEBND3t3ZeuM/l74sPNLLr0kPsZO628/ex5dx9bDp7H3+dvoc/TkZgzYk7WBl0B8sDb2PpsXAs8r8FryNh8N51nE9OjQ9alo7900XpoH/X4oq3F5dLXoL8Wq8mLl/Mg0x1hkPFKly2WkNw7VIQbl4JglMrB1wfNwHXR4/BjeEjcXPIUFTLaInrCxfgYKVCfD+Gxl2GSvLHVTr6J1du5dLE7ymzlIrWxWEWpssldP8Vb99riUv7rlAfGYegjoURdeA4jrUthOh//RG1/QBcK1Xn25Lz5/8GwvJyCKIthEGK+TpdAuBlJle6bKa5ekuXS+hjUnJJTuSHRCefmlaaJqX5FJokChhzOYOOjzBo6Qxo3Q89kCB3TpmqXJZVroXtJUpje6Y8/Jt4G7Ll59/FW52vOP823tJiZfj38RaUrhrrG3m60FuSTKl09NhAunTpkC694S+iPcqQEYGPM/JjkzevZOl4Fl4zRZNLAon8ItxXM3xbT7/W/XDX6ei1FuS2atMOHaf8zuOIPJnTIlNaQZno3inVZukFiBqX4kX/5A41UUbPdbqWvV3QoqfwshyJvOIzr6QItP1Yohb2w5tFFqan8smvev0EAxyq8hcGSdsnlPySuywo5nWvM3s5oscq4Wb9qXGGR5zGkiNXLhR28cP9C3vx4pLyJM7Nc8bg4/NH5ut0BBWKcHJiOtskksIZTcw5j4WupUuf2pRvmIob+XF9fPsaQX9M4RJZuqVJ5HFONrr9awou7/bRe0fCED+cpZO+WSlhzLcrjUXX4hBx+U2ZNq7lhLFp41pOGJv2h39GYuvWrTGlwqC3BZgaecHHxY+QtmnTpo2Zc5AHzJgxY+bHgJlAdX96qzRD+kiwHDGJXvgbqXUQtmzGjCIlNBpFbzgnanuGcDehsI1qXkthxowCJUTXjJlko8QPfRvMzNfhh7tkInYBzCQjrVu3fvvPP/9IrwAr8UMp3eTJk9VTpkwRQ6ZH0me5Xiv5k3o5kRRpE7J8y5YtCAgIxNatWyRdMzevKZmwxQ2hDl2EhgtDMHjwImTMkAGD9xq8y56icHFxEX3amJUuBVNi0CGorAfj0BAbLFo0GG/fvcOiZt/OKdu8YY3o08asdCmcDBnSi5IB+2TN17fAo6fK70IxK10K592796K8Q1M977r71jArnZlkx6x0ZpIds9KZSXa0lI6+XJhcXL169dvqFZsxGVo9U1IG0asX+mINJZNcuV+fqxT34cMHWFtbG90zpgqRNWvccwmuXbuGsmXLKm5XfnG4//CxGDQp4R/NXeOzAgtG9RNDAnRcktumXQdMW7udh5OClpVscfHMCaROnVqMUb44G67W/haYqamc3Qr37wvf4lDav9LF4QQrnZeXL4YPb42/P37E32nTYhVbRp98pGVJoXRsHa280Sc4db+WQ/L+/Xu925Ur3fZzMQ+vyKG9xH4YR8dl8RZvnmJkx5hX9BNSFsndcf4e9L1ZnaCk9OANfxKfuZKfHsqRnm+gR/wEV4yj5eIyemCnT8PySMvKXkJeROT38PBA1Q6GX1otbT9mv3SOxTgeFvarSacJAx7dG+DVi//irXQJ7tMNGdKcv2WoGfMvYieahvTJAZ1IJy8/hHp7Y9HgRWi0RP/r6uPLvzNWwWfmYVzYuAoXN63Gvs1HcFlWkKbG130VHqkPY8/mO5i26Tb2bTmCS3Mm4o8TyXfXoXO1oljZjx0vy8fFE2vY/iegT90S6FffRkxherSqIrMeWiWs9PbFWFZsz0BEN1moFRcrjUKc2dKZLR2HFEIu8o3opdli0ZO00Cc56STaeYXyMD0HundwA+x3cUH27Nnh6BPO4xNF4Fjs7jMWXaoXRY9ZR7DPeQKzdOKyRDLur8NYNqMIzrMy/ac328+GscC91bjAwhdmjWdlfQeX1LeZpbHBgS2d4GRvi8NbO2Pe1ttwne/PlosbMjG770Zj8sbbLA8lcDFoPKZvCsel2ROZpYv7nXYJRasqSh/gJXr92g+p8hcTQ6ajcdkSaNSokdnSsaQ/qqXTKhXpC4HBwcFo+8uvmueJs+TKhyw5tJ8PpW3Sci6in37kYV03+tMbjO7TCvXq1fvulW4b2z4p3akTB9GsW28ebwr61asFp9m/G610lds743bwNVRyaC4uSTxD27ZH99HTTKN00nez7ty5g4APZXicEqTlVAvpXRZXmN9G9Etxkiv/3ivFBc3vhLH928VSOpZBIYcy2AnTyhtr7jVpaFFKV7otZwWlo++D6UMqJ32i+22wM4t+wfP7t9Bv9kqjla5iO2ecPBuGklUVP38rHq9hkfJB70Mhl75RliPzJ7gzpXttqj4drSC9SE8SfZQWXUPYhOZAqVs5xFBs/Ly8NKIPypMk3wJKeT3Y1wLOfZ1wcKYXDm4MxV/uXrim9sWwWb74b7M3Auc4Ydc8NjKf7ww/VwuEs2WeDor1x2iUysu5mgVm/RUM56oqPGH6cm2jN56p/bC4riX/LljwST+smueJULZ/OYscTVP2WkdEF2DJvXv3LvxeC19NlsgmvP+FQzbn8V9OeFCrDEpGXMPw4UDPoz4oIdaI+Fo6Y2BWTHPElpaWKd7SbTh1h1u6t1ayr9PokByWrtzP/XH2QrhJLF32U8dxv2JNZP14y/SWjkT3wxu65OzigzKFXIFaPpgV4ANbMT4uunTpovv+ELWnZwh/9rZ/f0+1JxNfz9oszzFH0F94LJIfiCw6QZhiG8ZAu1ASOVc9nHFttiW2zO6PY84WGF8/jjqos74xKOWBROJKoBOuzbLiFneEnQpj66kw0V45H4+r1KK+jRhKOHqb13efoSWmYuPGjXjw4IEY4qjc3GxUy5c7MnFTuTFxdAtiRiLm6Jaz5ZKymFJh2lctgnZvHmtJ+7eP0fn1Q3R7HoGeT8LR934InO5ex6Cwy3ixYAKGXz0trm0YYSRIVlHbasgpO2YZyoyKQsdRy1F3WTRm+Bs+toQcOR91shX15aOcHTMeoyNRRuWIuYFquB9VY9oR05WxElpKR02WJHFZuoRSp04d0Rc/TKF0hrYRurUP7OZugC9bFAo2CGhRD07nYtK9fP8OU0aN0TrxVC/kIn16kzf/bB8kuic74bkXujVyZs+ejZkzZ2rE3d1dSwICAoR86OSBJLlQKmstW8kskFaKfPnyib4YJEsouXK/PlcprkOHjl+OHw+KuVsdBx8/ftTkLU2aNAnq002aNEnN+nXcTy+hJkunPnyKh7Vg21H6eMmRd89gH50Os0pXEfp0lS4C4odHCDouunRtE7YHax7bcgV7rhIeaB/2+TRXzFiw8sAXtr/PtB8m7FgEf0xcv5wNkCprAZzw+gWvH8X06UZVvsz278L38+7tW75/gt7cKbE6MAynzt+FdeWYPt2wLywv2qde4BM7Tikfon9ToD88j+5FdIYMqPrbKa6w8Rm9bt68GYGBQfr7dKyvpZKLEqwWq6ysrFSpU6dWsZOvYh1ZVfr06VUZMmRQsYNVZc6cWZU1a1ZVtmzZVDly5FDlzJlTlStXLlWePHlUefPm5dstUKCAKj4KR9BBSGJq/ESXUNlXg932u1CfmQOvMQtQp4u3uASwt9KZsSFTOAkbUixrB65LJBrLIlM4ry19UKeBO+zs3RFybyOcvTYj5MFWhD7UnpVSxXMKjuAdGqVhysWIdeRM4QgF9dFAedC1dKwQuURHH0dI9F34zvWA59YgWDazAx5uQ/D5U+h/nhICv/luw3GftdyvS0JPhZbSpWTiqXSUKJb89ttvvOkjkeMguoT6yGkEtisMVdWRcPUYioCNyo/R6YPyR9b8CxOhiRVG8Nx6iuLadjkCDo1G4JGxsCnYBctcO8EmfwdY52snbETkXPAN0Sege+jPnj3jLxwkkUOzfV6/fo1x48bxPFCzLOWD5+XDRy4WHytCtWkqHEaMgVuH2ojaG8iat/awrVQdyysJqhE4fCrSNWHKqLNvAcXIOPkula52bU9yyABoidS0+4aw7bCIpGDPnj247a/S5JUsS7rIF1iRtabQZIliN8sfFvYz4dyoJry9N8Pub6GJkqNeshH2yCCGEnaKKQ+kaJKV2zqjF+ursObzI8sHE+tm8w1ayqzpM+DDvNXMZ7oS01K68PBwlsfkIb4zh9kqGomLwMDYzZ4cB7qXTZsxXTlqqFmzJjb8sTFm9BoFPI7MivAXbKF4okkC+1VC9JFxWHbwBFxcOiHw54LCBgygO5CQyJgxIxfqy0kiwUevpHAsH/7rPdBy1Bq2/0/wuv0RnkzsxmyG04lo+M3zgFXzWXBq3RC72Y5C9ywStyBiwrLSUrqiRfVfyJQgayF14ukjajSnji70UgeezDyZ9levXuHly5d4/vw5fXWQNwNPnjzB48eP6e3m/JIJDQbiQ3yUjvqeolcLGkRIAw62JTHWtFQrVxJ32h/GXyeAQxG3sbqxEyxYdmY+9eUWzqJDE6iWBCJk53zWl6oOP/Vx1NkRAd/FDeA5zhPej/Xny4hDjwVvWkUrV6PzGKFP9+ETXLN8hhuTwNHN4VPTAg7D2bI9o+Gz6xBaWKhg3XywsAENCSsvpfOV4OZ14cI9XHH2Mv/g9MLDwElJfJTuazJ++iwsbb4UnaqrUa9AEXTZ48Ov6EvN6gKP7VD/dBy9HltgZnhbtGy8EscK3GcVpSVKDi6MoW7DhQ0poM/SSf06qvCSSHBry9ajPEgi9ekksWKDmmh1EKsAETy9IiYs9gQrXXLPHCYLK0liISv85EHsPpQp6NWrF780wqf/MJH6UlKz6pqZ9ads+iBw3BQELB6LqIO/Q1W9JhwGDodD/naI2jBf2JACCTnvQj5i+nQklX0WoNryORqpVD4cNVzXoH+v4agxYRiqTR2Fah4TUG3+VFRb4o5qv8/Fb/OXiluMIaF6qKV08hNr6OTSJYbQhfWxZ9Ag7B1kj33sL8OQfdjv0khIkAQk1NKx9Bpo9EqTP7NkyQLP8brNh2lYs0Z4fwdZJZIYpfukLQkhAWeZ8iAfSJAMWH0K/Vad4/LrynPoteIcuvucQ7lWzuiw+BzaLDyHll7n0HzBOTSedw7155yD3+dq4hYTT4KUji4xWA/xR/PFi9Fs8RE0ZX/vFjZFE++ke2s705kEKR1CvbjlsfMKYd6YWSzTV+4QfUmDZiAhnuiB1j0wgMnyuqJkrIql6atiYfrqWJCpNuZkqw/3XI0xLa8DJhdsjfFF22GUdWcMK9UdQRmEuXCkQBnSx+vyJs9DrOt0eoiOihR9SYtWh1s+c5gIDAzkJ0yOdOIlpZT7yZWW6xMa3ZEb31km0mfQCZqenpA7EhMmTFBPnDiR+3dcfIgu1YtBfTjmM0vsYAWXbUfpjgTvl33+EnNHQmGWyYkTJ1CjRg3M3Xedl53P6L58WRqr2D0ZzQExj+SnbXCX/1JYdNnfl08fMWjBn1yRjJ1lkq1+d/iM+ZVvyJLlx8oydtHwtdjP04cRyJmvkBimPYowj+AX4pw8VvIKMKObPd6+fG7wjgTdaz9+/IT+SZxMETRrDV+wTPSZjo1e87DYc06CpjaxEbAmbzly5Ei00m1nSteVlO4QG2ZKqJhi0JomULrZe69pVVib3Np3M+ic8Au37OxxayT6Y6aNCxZKcMU4Wi4uI6Xr16QiUqWK+byUktJlqddNjAEKZcuItKm0lV/aPsnbN6+QNkNmTT6kfWnyKMXxsKB0xw4fQO7cufm2EqR0bDDAU9LM4WPv9U/PpB1KJlveX9DEiS6NlKTlFJeY+XRPnz4VjoKRM2fOxCvdBaZ0NZjSHTzOwxxSEnoCLhFKR326nj17ijHKJ0IpjjDVciIhaWfNmoVRo0Zxv9LyuNZXilNSOsU+Ha0gKRKXu15wqqrSyIBqKgyuoYL/plA8Y+stme2H/5gbstULz+97YUZjFc7sCMVLvlVgfuMbmFlnphiKjW9/qH09aR6dp+aTAuIiDRQlSWLQbEdsMLgjl7hI/X18iNgQL/5swyt29uz6Z3snBi2lI+shyXtWsTWSxxU+Z9QaWXqanZ22vqjf2Ro52Vi2EXaCsmfTwRXZC7hi/AE1qra11nxQ4vOX6/Dbs4D7p02bhg4dOqBbN272D5M4LscRRzc3LkFuNkdYs3REWiaJqZROg7QZ2p5c4iKOJHTJ5FvF1dUVp//8E9Yux3gT+vw5mRLTo2jpSD4wZZOLLovGSLfJHVBylI/oV2aMf1scy/iU+69evYqgoCD8yQ6O0YApkb0vlxDuqkM87Zmts6d4Wk4ihrnCyfsw8UXaBhcxjiuaRphZTyTSJZNvES82uq/GjAHdRUoqhSP0Kp2WpVNQOlPBrJrKkYsNd1U2bswnICYBv1UqKkt8b5/pQ1HpqLP6HXDtnSV/cQ7JbWTRyB1VVo3ctcimkQjL7FxeW6TDPascXO6nyqmRB6lzcXmYJrdGHqXNo5HH6fJyeZI+n0b+3BfAz5cSWh3uJ0+e8FQRERFY+7gyj5MoKwxQOIkZSPw+ayQKFCgQ74GE9J1WmlhK+qhvING4cZMv165dVbyYNX78eDUbTHD/tguP0L1Wcaj9jvGwhnRMqQ0NJFguZllXMPhgzqnHH5E2nexJJhOzb+9hDGxRnfvlJ5b8zR1bYrjXejHGMHxkylan9ch/+sg+VK7XRCsuxi+kl/xKcYJfcC1eP8YvdrZ8EqfB0av0qXGai9W9Zx9YKTVlPIW8edL88B1q/No//Hdg/75o1qwZz2R8lc4UkNIx4f5tFx+hR60SbARzlIc1pE8bh9KpmdL9ZFDp6Ol+Q9BJibkMEhOOfYmCKi21PEIaktRWlvj8/CEGOgp3CKR9EuSPrXRUxDFp5AjbFNYj/4ia/0PDDVPw1y8jUZ8t/+nIRpRTWYjLhfSSXylO8Auu0Uqn+9Vn+RQZCdqBJPKw3G/MMpo9zD3JiFzptjKl+x8p3W5/HtaQgVmoJFa6BxvaIbrjINz32Ic8I2fgwabVeHhwOqIbVkLDDptMrHT6EbYprEf+rSs80bavq1ZcjF9bwZTiBL/gGlI6rT4dKYJcaOq5rmTJkkUzHZ0ke/bsfFq6fGp67ty5uUhT1ElYs6iZqk4i7vLrwQpHcHkJxkgykLfLNuRRNUDFMTOZq8JPnXujybJQNO64WUyRPCyfuQoP2TH79RuPbjXHYvvvm7H6uBqPWNy+ARNxmSn8gblr8XjLJFxRH8GV6NvimolDS+m+d6hGakSM0yibJHFhRBJ90Pvv2lcpjPPuRXEhaBx/W9JvTqtxaY41Ls+xwbo5E+BU3wazt97GX/MmiWslHf3H9UE+pvQOK2bgzxPuWH30MHrXUiEvi2u6dBrKs6a18YieyNPxN9bM2qOcRdzzLXWhstblh1I6OZrCkCucQgElhvF92+P2gzCNlOtdH/P+OYwcvQ4hV4l+cG4IOM1ogHx9DqLArwfxcz8nzN11GIOapUJbJ2d8fv8AUR8eQf3pEVSfHyNw1wZxy0nDP+tiT19KCr5+M5eMjBs3Tk0PqxBbLz5GLztrqP/WmRmThfVjDfXpWOdllo3hPh29senBnVvYv5eucQvkyFcUOfPHWAqhD6RfaNQvDx9bOQbt27ZA0QYdWZ/uUbz6dGRdk4r5e6/y24dCPmP36TZt2oQTJ07q79P9SGhOFZWSXEwAnQDLVKnRqv8UjdRu1Qu2Vew1YlPZHiUq2eP9T/VR+Cd7FKxgj/zl7ZG3rD1yl7FHztL2yF7KHllL2iOzLSm3cM7im8M+DrWRJXdB4yRXAeV4PeLy+2nkSB0l7sl4fuDmVfLoiAkgiyO3QIYow6xEUjLbN8KguP8bgen/RGDq3xGo0epXjNsegdFbIzB8cwTcNkVgyIYIDPgzAv3+iECfdRH435oIdFsVgS4rI5AmQ8Le3P7DDiQ0GkZ+uZgAfs2NzJ0BBrn7wrNWHSycrf06rrhIdBYjvOFcTcVfF0buFfe6cKmpgv/mUNy5ehJL5/jhP7aT4K3eeH4vZvLGiwTuWKnymS0deeQSF5ZxF5l07YpfZ5OJnMVjHeF2PABDRjmKMabD4OEUcsGy02om0dwtN/YY0OZfXPDqxRSrKgbU24UczPradnBB9oIxkzeymdAi/7BKp0F+hhTPkg5GFL60Ken2oCTJA1N42Z/QwY8RJbzHtIBrYAAc21YBaiT9CPaHUzpNEyuGjTorWsSkoXvAcpHe2kS3s0iSQumUmitdKIkk0r4fbRnC5cHmIbC9v16Qe+tQ+v5qlLv3O36654NmmS+hOmtSa92bj7r354hbMz0/cPMqnjz5GZLiDCFLog7x5NuRC39lheiXKxxJciHPj7TvKW59cPDwQ9R4+AgXt17Ch9of8KFmVXzY7of3TOyrlUWnZnaoW7E4fvNaA/sKhZLsepq5eWUnRkvig8Jbm+iVFcK9Um2FIzEFxuSQ0kii2fe7pzj2V384TOoH10mN4aCqDwcLFRxmj4fjrNEsAVMGpmX0NoK0STw7+odSOrkF0OgXeeSSCKRtC7NFtBWOn3gTYEwW5b0Fad8F6/fUlgr1UbBiQxSs0hwFq/+MgrU7omDd7ijUoB8uhT1AwWZDsWdsbRwYXxu7XMuJW44/VB66/LjNq+jysyiXOIk7TYzyCXcWJEk2ZMcjKd29S/7xluP/ruGyxGOsuGHT8MMpnaQQGmQniEtcGJGELpmQ0JuS5GIa4s4AGVVJJKVLSfy4lk5SMEnZJDEBdE2O+nXSCTfliTcmi1LFIjGtwpsGc/NKZ1EuJoCdbv4nf1MSSXJBRyGJKRXeVPywAwl+RnikjpgAaeav3MqZ6sTHlUV+GOxHEnpNGMmpO1E4nUBJX0D7eZn4wMtaB7Olo8cO5RIXCoWoi+7I0ZRKZwzyyiXtu2bVBRjhsxd7okphREBJzLldEsOP2WLY+n04EVkaAZ9uw//IfnTsWQZTb5SE3+vbGDilH5yq9sPYS8Z+msY4ftiBBP0JETpiAjQDCZnC5UwvLkwg714+Rf667VnexQgDyA9H2v/Af5ej/M9uyGOhQjc7CzQuYoHudSzxS1dXfhHYQuUAVU0XDFymhl0hC6hYuMWwALQ4EIBqBbVfDJ5YflhLp1EwOouSGHEz3xhI4bLmzg/r1Ne4NCsQgZ+yRCCnSpDsuMvkDvPfRh4m+SzCkd/iFgpYhqFQqlAUSRWC4qmDUYKJdZobsGUybvU/4taljOtHfkhyxScxJVeP7sDzyPhfSDY3r1JbSKLzqn9FNCvqR7J0kpgS2trGOWOEgB7kzWv1rGFomj9CI5LiS8qfQ3UXuVR3kNviNvJa3kZ+y3AUsApH4VS3mPKHoWjqMJRIEwqbtKGwTRuC0umCUSZ9MMqlv4lm7duIe4wfSXV7LUUyatQo9ejRwi2fvy4+w5CGpaD+fSsPczJlAPLkYCbBwHR1xqwShh+2llxCyU8uvRmrSJEiepdLxHd5M8cW6OtOr+CPIZueFykKlUJYT9uvHEdh7eXacYJfcKXp6n/99RdOnz5jnq7OodKRXEmsrIQ4Q4irmQJ6L0uqVKnRcMgBMcY0kBJI4jWqN7IUL6Qo2UoURg7rwshpUwS5bYsib8miyFeqGAqULoaCZYqjcNkSKFquBIqVt0aJCtaw+ckGthVtUaqSLUpXLom9fyxg+4h/m21uXiWFI0llTIfZdFpHr8P48uUzDi1sLMaYANnhkAxeeBRhYdArwSHA9WDgyg3gwjXg7FXg1GUg6CJw7AJw5Bxw4Ayw5xSw+yTw93FgeyCwJQAo23wYcqSK/5XnH07pJAug0R35GTLG0n0D0KFJosTs6k44tNGLu4d/tcSCWk7wvxONGycHsJX8sGOuL0JODcDuRk5Y28QZZ+4xrZRR/90Z1i/Tt/W4MVs6udKlSt7mNamQN69KjDrlg4ZdXLnb4PcoDD3ug/pFLFCKZg2rHNB2hCNsqi9Fi4M+6Ll/GaoW1L5Od/36F7xYr/PioXjwQymd/GTQnxgZI8Yo3TegdZRDSeLiqkddXJphh6G1f8LWWU64edwJ4+r1xyT72mKK2DypWgtZu9cTQ4ZRUvwfeCAhucwjiTEYmcwYaCCROnVqLqZEXrkMPRxElB1zDJfVpTBhyw50GO2DkrV8MPPocvx2JEhMYXp+qEsmI0eOVEsvcl5/4RmGNikD9WL+RlCBsjaCa+iSSVQUZtlWSrmXTBxaoPu038UYlt30QtO4YXxHvH76gM8OliOtTZvR5+euzN9kViCfH5j5bTDK5f2E/75Y6b1kQm9cPXPmrP5XhX3vkNIx4f71F/7DsKZM6RbKXsFQXuy7GFK6SKZ0JQ0rXd0GjbD470Pcn1g61KqAS2eFb10Yq3TdZEr3Oa1wTK6fTvOp6IrweVg0B4odN31lW/Jr4pjL4lUDOqNP81boOWM+/npgnWCl+3GbVwk6Z5KYiGHz1yIsLEJRgkPu4vrNO7hy/TYuXL2Fs5fDcOpSKILOh+DY2WAcOXMDB09ex74T1+DSpQ1SJaDpJeWTxNCsZb95NWA3qBpC1RHw3bEZli3q8c9u0petlRjV5X8oovCJ/fjyA49exTNBVVOSZGBC9bHwi7gNv7tqrK3TkfWnTL9f+SFp7rl+/gLnQevhO2cm95Pl2oUFCFx8GsVQEI5tOyFq91H+2U36srUSs+yaYWIFOzGUcH7Y0avGsklnh8QYjE2nh+mn3OFQqCgcCqvQM2ALyutr8hII5S6a/UoiV7pls9rBcYCboHSsq7B0uDBCpc83EXsWzeWuIVTxHAbwstbhB7Z0IvFVOiOIZE2UJPf+bIcH6sNY9tdtnJ85Dsvdi+J3j3GYuvEw9jlNYJaO3m55B1fZ/q/NLyVsQIR0JUHQoYiiGbVSf5SJ38dPsNt6i7nhvCkN2eYBy0bu8I2O4KuwKO46r/BG3ZU7MaB3OxYyLWali6/SGZEskp1lSXJ22oL8qgZw/qUoKo2bif5jb+PXMTMxuUsDNPWZziwdvbOuCMoya1Nm2A1hAyJKVsIYSHEkkVs6EgfWrAY2y8Pc3LwptWk/BlEHx8LRohAcBo/go1uyZcv6ueBY3zZYuno736YWCcuWhh9O6bSaWCEiRozBiHRyS0eS0McPaVevXvyH5s2ba4mDg4NGHB0dNdKiRQvcvH6N6UTMn66l0wiNSr8Spu1QpHBGjBihZsL96y5ofxGmRC7hTfJ0oiOjyUqRwjCXFIesltxl8YYumawOvMVdiYxpU8FKvEAmvUaMhLbD/Ww92p/gZ3HkZ3Hb543BqycPsOv8aViH7cX7/MJdALkFlPwZH60CrF24f96+69wlHkH4sOCs8C3al0wK5GErid+6MPKSiRR3tG4t/PXQuEsm69evx9mz537cSyaShRNEUDBJTImgrDHCDE6CkPJlTcpiLXxoWC+iwhG0miQxzSuzbnKRFO4r8ENZuuHDh8ss3XPuSljnNp2lW3okhLsSebPEnOD4WLqtc0bjzbOHOHtcuLkubV9yCV1/U4cWaDcx5lu9EdFluHtoTC1ktGD9OhMwe+VW/PWgaIIt3Q+rdGt1mlfpI8BUaIlVuoWHtKcCFcwW81ROfJRuC1O6twlQurYTYpTudpSgdBIV84oeEXZIbF+CSxZRn18Kc1f0m5XOCEjpmHD/Wh1LZ5vHdEq3YL/2KLRozoyij06YqFzidgwp3abZo/D+v0fxVro2E2JebLhl3RbRZ3qqlM2P0jXq8f2yrJuVTglDSlcoewbuUqHJT7xGScjPlI5qeBRTltZFLFC6tPbXvyUFmLM3piNPSE03odkek7iUbuOsUTi4fb3my4/S9nUVTYL8pHQ/j49ROqkyKUHKwXbJ19P2K8cJSqU/TvALbtCGhVjmMQnr1q37sZVu2LBhGqUj8ufPL/pMAxW+3CWU/Em9nEiKtAlZvnbtWpw7d/7HHb2aSRn8UJauU6dOaiZiCMiVK5foMy3yGh8X31LahGzzjz/+IJHrWQnRNWMm2TA3r2aSHzJ7xttMM2YSTyHe1h4+fDjFKx6NgtasWdNADJoxY8aMsUTwXzbQUHv291T3Z0JB3/79ebh2bcH19Oyv9g3xVIcw17M21LU9Q9S+9MfSEZp1ePr+6hDanpgOEOJrUxqemuKE9P370zZqc1GzpUBtvj+Cti/x559/fqZ8mjFjxkwCEO5HkDHhwRTGx48fkS5dulrMe0KIMWPGjJl4Y74ybMaMme+eH2uGyQ9K2ipVqjwU/WbMfLfcvHkzy9u3b+m1a9FCjAZzj+47h18PNYtZvndhRk7doUNHtf+xC31ZWBdzj+57ZvLkyeopU6aIoW8L3cvG+i4jxyfe2Dgifmn3MWkC6YHiMJauuODVwjT7+rppU+K+tmzZwl85MH78BAxxHf9r/boVV4qLJMwT6cyYSTwxRo4oIQ+YSRLc3Nzg4uKC6GjdUaoyZkNnxkwi2cd6GEP2qdEoYyPsGzIEGTJkwN5oNRo3GsLHVWaShs0b1oi+uDEbOjNmEklT1oNb2FSFg28PounChXj37h2aWahw4ODCH+spy2TE09MTj56+hoWFcSbMbOjMmDHz3WM2dGbMmPnuMRs6M2bMfPfEZejsP3z4oP7e6NOnzyd2bL2EQzRjxsz3jt5rpTY2Nu+XL1+u903vFStWFH1xw2yLZu6L5BJxxRsTJ7nGxnfr1o1/ANLn978wx2NSUl0rtj/MEP2JZtKkSZHHjh3rx7zG32ZiGJpHN3SqB8pVrSmGkpfw4BvYs2E1zpwSPiKqhPy8Ebrh+g0bo9fISWLo22Nwp5Z4+vgRVCpVrGMjlOIIpfhf+jqhbS8nMfTt8WvLBnj4MPbDO8aWgTHz6PRW9CpVqrw4c+ZMVjGYYChTksjDCxeGYvDgEpr4UOYW10kjLZOHdeOM8cvD7dq1S1JDZ29v/5EZGOFV1CJFi9IHvwTkedIVmhOkGzdt2jS4u7tjxaoNmDVzYrzyq2ToqteshVZ9h4qh2OTOX1D0xcCyIUw/pzxJYY1fKY4J/fE4mZ/9zejbBlNW/Y1Nc0YnyNDdvn0b6w+c5gZCifQZsyBj5pg3iSshbZocabv8l/3wvGr8euIoLPmV4igkLtSKY3/+W9agUcdeOLhtHf5cPIdeWqHJgxylOEIeP3XqVGQpWV1vWSidS12kzZGjKQtNnJB/wS/8xIoTwzHLdeIoJK6gG+fh1A4Tl2/HmK5NcP/+PXFJDMaUAZGiJwwPGWIt+gS+l4fR8ubN+4UZOzJ4GiFDR/L335HcpW/1X/v7bxQsWBAFChTgb3XPly8frYs8efIgd+7c/P3HOXPmFLdqOlKnTo2yVWrplVz5CilKzrwFkYNJ9jwFcPfwPmTNXQBZcuVHZiaZcuZHxhz5kIFJ+ux5kY5J2mx5kSZrHqRmkipLHlhlyQ3LzLm1JtYmFKV8S1KsZBnF/OtKznzC8QjHJBxXNiZ0XCQf2XHJj48fY858XPhx8mPNx49Vc7xchGOWH7d07CS5CxUTjyLx0KcdlMpAEqXj1hUqB92yoHKQyiLiyH5kYS6Vg25ZUDnElEVMOWjKQioHhbKwYGJlFf+vtCcUg4aOLKchMQWLwngvCNi7V4z5fnF1jTHuzYcMEX3fHj917i36vl/ymMIifweU7/R9XMrWa+jIkNFQypCYAjZ6xZEjR4BmzcSYbx8/Jzvu2qmY6+cEr1BAZSfE+TnbIdR7AOtZ1cfewYORIUMj7Hdxget+VgTZWRkcGIaDLF3LliN5+uRGXr/Pz2gHRNwGAsfCN+IwJvVthwtqdq6Oj8Pe2auBExPQx3kN1s3xF9f4+pyf2Q4P/hqLB0x/z99dhX/vqjGu91iMr9qWHcc4nGPxHauNxXn39ujcZyV+9zjMjkmNKTU74OLs8ZhWuyMuze7IP2x/icX3qTsBl+dOxLq5/uhfvxOuzJ2EWYNs8eeJaAxq2Bm4vw5H7qlx7d46+DN384IymuHZt8Luu9H43Z2VSbQaKz2KQX1vDfxYXE+78bg0xxrTN4ZjZt1OuDynM9bOmYBZ9p2/uWPU22xVrlz5xYkTJwxeo7OystJ7fUBCtwcYH79SWDfOGL88nNTX6Lp06fJmw4YNMd841IHyIDUUUVFRWg2HbpjE1dXVpNfo6tSrj2Ge68WQcVDxCV+iE4W1cVphWs5+tMLk8jjttNM61cbklYm7Rnf+RVx6R8u015dDm2JawfNG25XC5FIeaU0eJy6LiYtxhXUV4uhPtkxre+zvyr4tKF+zvkmu0Xl4eKBKe+c466AhKH+CK2ybgjFx4rGIfvLExAnHSz7tdXXidNelpaJ/do+GGLtkY7Jco9NbQpUqVXoRFBQUy9BNnT4DjUdME0Mpm8snAhB61wr1s0WgTp06vIDMhu7bN3Tnnmsbui+fP+HvzSuRWvwcaUrjr/kemLHrLK/kpjZ0ldtpG7oLJ47i7t1g7a55CsLvz3UYseJfrgspxtAFBARoGbo7d+7g2Hvtb+jGB1J6yqOg/DHC/mPH6YR14+i7vjxOz7pWlsDROZ3Q3NkdlaJPo379+ryAzIbu2zd0Z59baip3r0aVkasAXeDXTi9RuFQV0aeMtBtp7fiEuZf9aJaJP1L4hv9WDFpxEttndMew+SvxJpI1vvs2o0JNe5MZukrtnDRlMaR9U6TNQHecY69rkSo1CpYoL4aUMXSs3DUQ5l72o7SMuHZ4I1xWncNuj27438xVXBeS09DR2zj1QhVNDu2AFFcfTzbY4UCRtTjmagMfr/5Yv3I57jfxRe+uNmzZbuyedw0Ow4Bcndvg0aydeFxkJHZ42mBekBo34Af1CbZP1hqpO7RADoTg6dydeMrSZK+5G9HHr2HjkuXo1KI//is8ElnVPRFcIBCNq4k7ZwRNqMzdnr3uINT6P+6PD76enmoHW9bqsAbRgRkYPy8vHm+Da7B29eF+plRxGhulE2TEamaMhD4wLxXnT/VaoOfktUIgHtApesS2k5MNc0mnr8yyxPIdfTE3cDkPkzxlP9nE5UoiNbb6xDLyjbi3GPTU3QQjL4tfxi5Fyarx/1Ae5UnK8xP2k1085muzrPD7333gcSymTJ6xn6wKZaJbFlG8MYyRG/5bxL3FwKKTDYM3I6iHoSvvv0CvZOwQiDbVrOFzhh2CnQ+6r1JjdFcH5IY1ynV1xcjTPijbxYcplwPKjPZB/c7WmM+MHFGKxZWsyaSjK2xZ+uwsbDPCBzU7WMO6gCus2/tg/AE1Srj5oGpbaxRrG4gmMiNHHDzUAX57y3B/QgrR0c1NpXJ0Y//MZZBLYuO2nIcJMaleqNz0iRnTQEUpSWLILTudZUZFMV1cLoYEciRF42RiNTBVWUjklB1zqVGRmB2gXSbZjSyTum/PoP67M/i58FPTZS4RGJxeojuMIvnADFpcYoir7ioMrmHHWgsnJioMm+2H4UyO3QvFzRNOuDnHDsu3hIJ1quLNxKBxmHpqPW4U/0+rbNlwks9To/lqujADZDT0GUcJcXUNYrR648aNGZlD4VjyNYidD3HBN4x8KJwYrnpY4ulGZ+CeN/zvqjHcyQ4j7PrzZTtOqBGcBIXFzoDoMw3xKgs9SeZs8MU8dzZ6YeVw5G40Ns+ygPr4AGyZZYejLHxTHY2dJ6MRdC8ax5kYw7GMVbFq9Q14jtojxnxd9Bo6JSNHotST0xVDlB2rxqKTgbxHV2a0GvNHOWAek7oFrVmPzgclRwaif0dr1qtLHMadjhj8vOwQKvr1oT3FWRs/JxWc/AR/bOMiSEojaO/fmP9rO0XZO204DnuM4XJk1hgcnT0Wx5gEMjk+ZyxOzh2L08w9O2cczjP3IgtfnjcWV+eNw3Xm3mQSMn8cwuaPhXvXeuIeTUMUK0tJqFhpmGRI9FF2TBRydVkGFHRB/cIqzPMJ5ENXom1NFWwT2aNTOuWm1gJ5WSgdu5bo2fnIro4YPtaVl4N9YQt0Gh0NVa2l6Dg6EPVYuKTKAm1qWKB2QQvUYmIsJQZ3R7HBPfiNka+t/fHq0VFlVTJscimYWVz5KyNXMtbL4s/SPXjwQIyJQRyRsiFqkMpG9BuDuLoGx+VQLXdUqTp37vxWt9wkSWnMG++CgAVLFcXHbRQWDhoaIwPd4ObsgkX9hmBR34FY1MsZi3r2x6Luv2LRL32wqEsvLOr4Pyxq1x2pP39Bztw5MW3gYFSt+BOeTpiHspmYcpgIOrdyiWRFa0i+FnIdlFCIShTyciBDpnT8cvlR0dtklS9f/sW+ffu07rpGRETgt/3vxFDK5+icdrh5/RpTAkG9yE3qu66dOnV6s27dulh3Xck20uNXlAfJ8NE1T7kh1A2TJOau66RJk9STJ08WQwJ16zfAcC/hrmv7qkWgPnyK++OE16QoobaQK4lCuN3iWdg+byHCHz6A/8Vz6Jm7OPxq/ITLr61MctfV/wFdgBeKYqn7VHQZr30zIvTcEdEnkMaKteg6JUebo4vktFXuJjBMtoP8FqnSInfJmkKcKKcX/oJGfX7Tuut6zm8jqtg1NNldVxvHvpqyOHX+DmyqKN+M2LtsLPx6t9OkjRN+LqXzKp1j5kayg9AK66RLlxa1fP1R9VcvrbL4o1t2DPn9tNZd11k9GmKcCe66bt68GY6Ojgm760rfRwwMDBRDMfQqKbj0LKaxGJthCaV4Y+MIKd51y2ZcuXKF+wmKP3PmDKytreNlMOIDGaf45DUl4TSoD9poHsW0gcOIsfC6D7S4547d+etj8/G8OL7kT/RrXheqmvkwImoDdueqjRa5o1AClTWt5nbnEcCNWyjGKkCxfGzATxVAD3S5wNAlAaqY9MIHa/GV2cWLF8eRB2G8ohDkyHsqO2f2RMCoIfpbcCXYOeN55K5YYSVXKY7JyzdvUHKKGzZOdccfe32xsnF7bHr3EgHpm4sbFfKmizyOnmXmxyYzPqzeib7YZMqUSSv9zJkzsSowpiykHp0S964eZ4XZTgxJHIfTiRrwqal/YLdnkT22VzuA5ZVY4AIzXmUHxRoGHnr/DP3mTEfYhr9xaPM2RN85blT5K5VPUqHX0IWHh2fq0KGDGDITH74Fo6aEz+JVoi8G1wLsp8BYuLJjcm3HKnrr0WKFJxkKV6lHB5L4Y8jIEVSW9MIHakAI6tFFMb/UM6Gill974ql0yt9760ZmtlUILtSJDUs2Yeji+fh38HC0XDQP88uqMPSqGrWdN2FtmwLotegkOkaPwtVq+1H2RFNszv87Oue7B5fy2vPxLty7jSevXqJm6fJsyywvCoevZHPUvE8o8OzZM+RjPbq3RurLG2Zcc7O0r8Uw9eiKNe+tKQvqOem7Dsd18jNdPpCboKrwqcwy/lnMfOpU3Nkzrwa21wzA8qpA88FH0Fwy8hVdYUE9Oh2o154ne0JeQGHccZsC468smjEaUiol+RqkhDyYghs3bnAhpLuMXFiYbC3J0c1euHlqP6auXAZ8+qwRl1bt4NCqLVwrfsH1I5EIHliejds7I/rIabgtPgX1oZMIbF+Y95TKse25DjqM5VVUcHXeh8CWBeFSUWceE8PetiweeizDLM/5eHn5hsbYyFEqblOfAnlZ6F6je/v6pcbPbcpHVh4fP2nLcXfYzfPHnvnusGgwE37zPNBsuCeu3rsHb+8tcF60BZat7Nn2+e4UmVqrKYIGjgUuBaOhTRnTH6QJiH12tKl4+PDh86L/u2H+/PnR//zzD33RO14vsjQG1gt+s2bNGsUnI+gzeGRspOtv8blGV6JECT6BmSYys0oV13njsPXVe7y9+Tpytp2L4G6HJLpGF+OX4qPhm4hrdBUrVMGfk85yv4NbUaTPnY/7iQd37yBn4VLc7+x9SGNwvDsWwj2fddyvSBbZO+tYOfMhKXeF/GpcpTiNUDgm3cI0ahx6UwS5bWvi4Y0TuLp1OtqPWoY/x7VGz1HTYJE5J45t/h3NOnTHzpWeGO/qjMaNG+Po0aPIkiULf0VXcHAwqlWrhlOnhPNSt25dHDt2TGt51apVcfbsWX6t2e7XSQi5eAqpUqfB7acWSJc5BwqWqYF712h9oQw3T+qATJkz49GCpYYrfO4coodBx5WQa3TMrbHOGzWmn+aGV7pGt65bdrjoXKPz6N4A45du+rrX6L7zNwxblKtQY7X7jAkmN3S6+zQVY8ZPF25GuLmJMXFDNyImTZrEdDNmuFG/QcOYR8BMn80kIUeurCjdThiu+lc5DL/bXzQGbcWsGWgxUrgZ4dHVBl/evULZAoVxbMJ0oUfH8Hqkhi124qa6DbYudmCH7YRytsuxrOsweKk748bGmlhaqw38qgzHroX1od4DLFc7Qj1BBd8KgxH6mBUUq7UuhkZnlpbIxQxFgaJC7yd/eXuEHxSmqqTLkBkFS5TiNyNysrxZpUqNbLnywk58ow0ZMyJjxoywtbHBPws8MXPYUJStqcb0jjdwclhLZkvo+Jktyp2bp6V1yQDSY3bWFarzuPvv76Mg2y9RsHx97hLDdjzDtuH1hB4cw6pnG/Rhi1dgInwdH8D64j2EPtyHFunnQ7XbDbtatMc/qIPSBQ/DumUdqBaPYdaqDGYW6ILxeQJR4j5YuTjDTd9l+iTQf0MYU9/0Dl0zZ878SfcFknLJmjWrUUItka6wbWPt2ifcleQpE7rYqiSkALpCvSMlSZ8+fSyhO1uSJAeSsdOVlALlJOXkxjB+fs44fPgFcmdJxWyJE9asvYPD99T4a0hJzN0SjqfvgBmNVfjCOhNOq0NQqnpznBg9CcUyZ9MMz1yzfoZDVke4ZfuMgAl/I/C3n+Ez4hRUrOK6FVRh2bATUFUfBUdmSZYN8YfPrsNQ7xwGVHLlcS55BDGIwvlVGu4ZUgO6EfHq9WvU69sHfi9fYu6eV9jbNx9evnrFlr3h1+h00Rq6UgdLj6iZ4AMz/Ewil23G8q6boe5aHg5ZmsGmXl84dB6IfnVq4d9Dp9BixBgsG1oLrm1Ho4WFBZoPPAjHgV4IaFkDDpVcYOswGG55DZRHClSur3aN7nt9w7CSgSMxcrSZLLDscPkqxHO/Dg7LsGqVC568+sJGRT7o1bMI6uYHOnndgFv7osiWnvVY9qh5ZSZjx4+LX4uKEa+7n1BnyiJ4TV2EOrvvwqKLI1RzA+HHEvupI+C17VeoT82GqpkHnBbOgd+SeXBeegrOy5rC7t+T8PIbFnd56c5fYSitY+pil4aGJDRUpDJQEqaFzMh9VJYvrKtZsie/++oQS0+rs0Mzge6y3X9NDBo6pQorl/ggPjSAevVSoX79hfzFk3sG1UfatGmxd5A99g5ugMGDmdaGLcLiMMDFJSOw3wX7xfW+JXSvs5GYCPrgDgldlCJ3tSjkzyu6Gv+uXbvQt29ffh2IJkyTe/XyJbz87ymcHWm485W1L4HIezGkhvKeC+9FyW5EkLhm+YKAob3g6tYLAfVz8ZsQ6hF2vFI7qArBtf3vvEen3jsGPkNGwmHgcCwbUB3L+M2IGnB1YEO6uOq6wjlWqiJKcYlBXhaGenTNZx3D3GrdsbxObPGp0QVL01fF4nRVsTBtVXilqYo5lj8hffsWmJO5LmZlrQ/37A0xI2djTMvTHFPzOWJygVaYWOhnjC/aDmNLdMQomy4YUfIXDCvdA7U8zhilWSYuCoPoNXRkyJQqrFzig4PoHj36Bf7+Q/D5sz+aL/bHx48f0WzxETRbdBiLFr2n50YwiHXvvL3fAk280URc71tBtzGQxNLSUkyRKGg2KAndfiSX3mnem23fnsnD2qr+9mrf/vaeweqHnp6e9hcuXMDatWv5G5zpexT79+9HmfIVkCVHLiz1pYvVKaeXaYg2bdpo9Yj5659EYUWrVaFru61Di1MX0Pt8gLKc8Ufvdau0Zf0a9N6wDr03rUfvrRvQe8cm9N61Fb13b0dvv53ove8f9D64G72P7EHvY/vQO+gAep88JGyLtnkpCMPvB8f6GI1SRab8mhJ5WejeddWVLPF4Xd+K4Y5o2mcyzuymdjTxJKdRU8Jgj07JuMmFKrCZ2EjGTS4W4oTXpIAZAU6QerlK5bhc5WarUrm5uakmTpzIGpTPXKR8EHL/twAZanl+5b0YVr9jVehCHWcjdZslXGoNVJaaA5aguvMSVHVagsr9l6BivyWo8OsSlOu7BGX6LEGp3ktg22sJrHsuQfH/LUHRHktQuPsSFOy2BPl/WYK8XZcgV5clyNF5CbJ1WoKohtOw8xVNTomB8vbH2FZwmrMKbyMFQ81KnrumQl4Whnp0JPFhwMJDKFHZHlVbmO77IOd2LUBP91ViyHQYo8sJMnSdnV1w9F0qHHqlwsGXMCiU5vBrCxx5Y8nF/60VX5fk2PvUCPiQhkvgx7QI+pSOy/HP6XHiSwacjMzI5VRUJpyOzowz6iw4i6xczqmy4bxFdi4XLHPgolVOLpdS5cLl1Lm5XEmTB2UqVkdQUJB4RMmDZEjkYqIenelhedMrKYSXL5kiySADIknvEaNRItU1jdimuY5mBSI0klMVW3KAieoul5yqO8jFJLfFbeThEo68luHIxyS/5S0U4BKGglZhKGQVisKpQlEkVQiXYkyKpwpGidTBsE59k4tNmhssDzdQkonzuIkYvnSbmGsBU5eqvCzqVsmjVRbVs4XFWRbZIZSDvCxyqYSyCD+2BnlZeVBZ5JOXBRMqC5KYsgjmZUEilMNNoRzSklzHzG2BaNZjoJhrEVMXhgHiNXQNDw/H2itp0HzgUoSFId4SEgoEh7BxVzBw7SZwhQ3ALl0HLjI5fw04exU4fQU4eRk4cQkIuggEXGDD3fOsVT8HHD7LjOcZYP9pYA8befmeBHYz+ecE8PdxYAezZ6w8sTUA2MnCw9p1Qj/vw/jyxXQPlBuDrpEjoe9rpAiYcrHscBHCsgglSQHQ3Xs58l6MrrBMI+L5e4Ny78V73Gfy4OV7PHz1AY+YPH71EY9ff8TTN5/wjOTtJ/zH5Pm7T3jx/jNeMnn14Qtec4nE24+RePeJyedIvGfy4XMUPn6Jwqcv0fjMuk9fWPfqCxtL0osx+dCS5Y2y9/nDezw+7YftqxaZZBaA7vHLhfKodPxyoXKIVRasHEjouKgcSJ7Ly+KD/rL4IC8LVg5CWahjlQWHdXLrF82ABw/uC+EkRO9FGnqV+rFjx2K9Sj3gg/BiS33QpRSPKk6oOrwNCwUjT1dX7K7qhBbDy2DhPDcMGuYJ3/nX0GwB8LiAD0oXBGthgS21VWgb4Ivrm4NxNdwWj/7ZCftZwFOW5kl3JzwZOBJYMge1ZwD/FRiJpxHW/O3CVGTUmpF4Nn6LSPU97Nz5FscyVTX4KvWVqzfCfcYEreMX3jB8DWz4B191CBxVNujfnxnkMiEIFD9VSENE7tFDmzZt3ixfvjzWhGHp2WDKg9RwJPVD/RMmTFAzEUMCDRo1wZD5f3D/LzWKQX2QtQj6oEOVhtyknDQplMZAfHKoKIbC0kRS1pv1rVSGTxj+rWPteH/Amnp0NC1JCXk6OUrxxsYRSZE2OfdFmCItTVJ+/PgxD+fIIZtQLEKPsRGm2Jcuxq5Pbydq2bKlwQnD8Rq60g7oxZqGhBl8jD7jg0ZdHZi48kdqKExvGF56Wo2yXVwx/KQPytTyQf1CgDQHs30gZV54w3CbkQ5w8veBTQ0f1CwAtDzkg17trdHzgA9KVPdB1fzWaCrMkdTi/ef9qFnzFxQqtJvlVYyMB/wJAgcffpwOsOauj49aY+SMhdbTlZQF5UfMk9RK6BNTkMjN7Ny5MwWW4ffP7NmzuUsGTjJy9FIBYVrOt3U+DA5dqYehK7rvn1MSQxzu68Rd/35O8J/lhesIxTP44ZiTE5bUUSFwjhd21otXx0XDGP+2qDntHNb9N5nlX4yMA3acGsQog4hJ9aalRbqS0qAsabIlBfSJmR+ePQOs0H93FLy9vFCC9fJpWk61//7T9Oa+BfRalIoVK744ePCg1tD17t272P487ke/CiqPMngHgeqObqeB/ceO0wnrxtGtdB6nZ10adQXOE4auszrFTEeuWbOm1tCVGSK1FzuBtteuIbiND+s+qLCZDVWx2QboFIIgNxv4suHrdBY3Abthw3p91L/THcLSdqRXDj169IjHSdDTGfT0B0GGT+ohU8Mh7zHrhkkSM3QdP358rKFrw8ZNMHieMHTtVrM41HsDuF8R2lvq1IKfCpXlL0FDVws2dK2c8KEroRuWiE+8sXFEUqRN7Pq7d+/GxYsXxVDc6NufEkppX716heXLl2PkyJiPqSd2m/qIb1oyslQvCGOGrnorToUKFWIZOnrx5von9GIq/WRPB+TKIAZ0kIxQLMMkLtOK0wnrxsVl6Ng/js+P3zU6U/Dzzz+/Wbp0qdY1OnrvWKpUwitwKA+SEftahm7QXMHQda/FDN2eY9yvl7Ti5CsqVG68EmboPPAeY4f8CkurVEiTNi3ev32D58+fI3v27Hzzhw8fRoMGDdCrVy+cPHkS169fx3+s1yANmeh53bXr/kDltj2pkeFx3xoO5Ytin++/KFZM89I/jlIll8dt374d8xYtY+WWvN+tffzgHvLozA382pAeNOs2EP+sXIC9/+zg07YSbeiU3jC86nFVMRSbdFZASQMPPktGSG6UeJy4TCtOJ6wbF5ehY9UNxzxaY7nHKP7mDyI5DF3t2rXfDRs2LL0Y5Oi+pFRSYnLlfiW3RYsWUZ8/f07QLVt9hm7gXOGtHj1qlYDa7yj36yVdWsGl/OgasrjCGkNnwXp0ZcUeXS3Wo9sV7x5do587o0Er/e9HLFayrOhThjbHSpt+mG4I26Z98HghmkN3BClMMaRLgk+WTlpGv5p0tID/C0J+YSFfFv35I078uwl1W3ZEzbyWqFxZ+CynhO6xEvK45o4tMdyLGifTqSvPI/1xV4ggVx6/7XdPtOvrpgkLy+lXOx2P0QlLfgpox9MPxXBHs0yIlscLYSGewkI6v4UT0KLnEKz1GG0aQ0evUt+7d6/2fX0Z9FUtY+CZF0UeNsavFNaNM8YvD5Ohy5+/AIaOnIp6tct/m10DIyFDx0QMCTRs0pT16GSGzjcOQ5c+ZRi6Ls7D0dlpqBiKP7Q5pgnclaY3SEaNx7FllzatQbmOPTVpuaETlwl6ROvQmsKymHTcI8TRH/ezHwa5aVNZ4eAf3qjb4hswdBGr4RvRE+uHst4+ixjhNhmPVfaIrhmNv7o0gpvLJOTtWASPZ/fDriJ70VLlj5wdeiIvy5t8e5KfAtrx9EMx3NEsE6Ll8UJYiKewkC6hhk7vzYjLly9ny58/v0qfGAvLiMrS0lJlZWXFhQ3hVKlTp+aSJk0aVdq0abmkS5dOlT59ei4ZMmRQZcyYUZUpUyYumTNnVmXJkkWVNWtWVbZs2biwIY+KDWu4sKGhivWauOTOnVuVJ08eLnnz5lUxg6zJc4ECBVRsWKTasWO76ns3cobgiiPoEPMww2RIfiAqdOol+r5/Jmy4hc59V+GCRhFECvaGQy0V1h8Px4x1u1Gxcy807VQE+TeuwurAW7C4HYbczPCVHxWCsEVNUK5DL+SVXUq4IurM1fmTubFKKRicXmLm20bohWgLjxeFIwX0yTeCeGgaxv11CONnrML5meMwrmpbnHdvh3N3V7Heihpda4wDjo/HebbS1H7F8Eh9BJdmsZ7vvTWY7sSG+vfWYj9Lt27OBKw7GQ2nQROhPjkJl1n6eYMn4q95XXBVd4ffGNO7FsemlX1Q0cD1zrNH94k+NsIbOY33J8uP+k3Tr1x5LJTf9JNTTiWYlLLDppqw/2kYSa8NYTZ0PyQyK0ZKYkhMgYk2YwjdCjfzl4aYMb4PKo2biZlndqDS2O2oXLgPHAupsOHkTKDWDFRiK01eEc56JPaoMHoG6830wgSf6cztiSYs3f9GTsf/aljAZzGr5DV+Q3mWfviiafhl+EaUNWAgzKQ8zIbuR0PXhtGFJUOSgpDb3zmjnJGleCGjJWuJQshWojCyWxdGTpsiXHLbFkWekkWRt1RR5C9VDPlLF0PBMsVRqGxxFC5bAkXLMSlfAsXLW6NEBRtY/2QD24oktihVyRalK9uiTOWSKFelFMpVLYUK1Urhp2qlYRn9H0JDniD48A4x598m7X41/m3WKR2zofvOiXvoKloOfZJCYLnX/D15EIFeHv8qPk8dl4QqPG+t9Kz18UtA4EXg2AXAX89z1v+eAHYdB3YGAdvFZ6w3HwPmDx+JrLkLIaOVdI0zactx6uBuisbdkMgNfw4S0fjnso1pAPbtWMMbgXxiI1BAbAjkjUERagzEBqEYaxCKV6BGwRrWrGGwYQ2DjdgwlGQNA28ceANRkjcQF/y3YeNCT6ZmSX8t2GzofkSo3kl1T8m4ySWFQFmhh8K56MnXk411sD4gBM5VVVAHOmN9HwvM+ssXT9ShuLLBG7OrOePKRmcW9sM1D2f4bw7F0NosLdvcDbUv/tvsjR1bvBCsDsFzliZkrjNObAtF6D0vhG13hnsTFW55OuPczlDc3lEHB08ZV0GTshSdW9fHoIVHFY26MSIZ/ptMrjPjf1X2so1HT7UbgFOyl23IGwF64cYh1hAcYA3BPj0v3JA3BluY/LlqL3KW6QCr1OmQI1WUeDRJh9nQ/YBQxdNUPsmg6ZMUAvVGaaqGJErk7hKA7nVssOyMGiq7Zei+Khqjf3FEbpU1ynV1wajTy1CuyzIWdkCZMctQv5M1FgTRa+6BUipH5OjkgrYdXWGrskF2lsZmxDLUbM96JwVdUaLdMozdr0Zxt2Wo3MYaRdsGoFF1I6vP1yxG2aXE2dWdcHCjHw5t9MLl6GgefswM+uFfLXF1ozcW1HLC9RMD4H8nGs9YGWfIdg3H7jLrx9Lc3MIagbm+WN7ACSGnBuBERDR2N3LCmm3BWNvEGWGnB+DMvWDsO5X0RishmA3dd4zusJWL7E9MZFhMQuK3Q1tQyp4h0cdV1mM7EqGGay0Vrs6ywPDZvji22QkBzhZYNkCF8fX6iylNg4GsGA1tQ0niRJZo1CkfNOrigIZdXFHewoKH8zCD3uD3KJTt4oKhx31QuuZS1C9igZzM+kd/qY26hW2ZsaSXbbBGYIQj+h/2gU31pahZyAItDtLLNmzRc/8ylKi2FFUL2qJp9eR/7yLpdVyYDd2PiLyW6FoHXTEFJngXH2WFhqwk1KOjeclxiT7Ksh6bfSEVvI6rUXZ0NOaNckTdTj6osywazkvVmHFU+ExhyoE1S+yYlYQvlZ0uJTGWa6wB8Gc9NRrOX5ttib/3nmENgB1G16mNm3OtMM7EDUBCiMfhaGE2dN85ihVDFA7FGRKTkPjt0Bbk2VIybLqSUkj80Wsfu1xo4/Q4pCExljKsAajPemo0nC8zKgo/N6vKGoBAzAoIQskRkZhpwgaA5z0ZMRu6HxFSMknRdGuOrqQQyEjLPwSjZNh0JcVggnKkLegT+TEHzeuIgcVu4kv0dWwY3AUDmL9/EZkUDUYh0f040BIFvTuj6MJOGFDgHKwXtseQ/Mfhmi8AQ/MdwU7X8hiRey/eb+qGk1NroWbYbxifcwsm5tiIcwvaJ2pCcEKv5NHxJgSzofsBYX07/icEmGtITIGBzdCrrZTYs3Ahf0uJJDtXerHeiTB0jWIblFdufZJSMEUp6vbMJaGtax1z1Cfg/VNmrP7DsS2DoWJ+Cmsk8qPm260u/15Bi7kT4TB7PDdazT1GKxqviYO6YMeisZi2bKsYQySugBM8oySBhWk2dN8xyhVD0BWNvkgBfZLE6Ht3c/MhQ7Ty3bqPS8wxsH955dYn3xP8sBWEkB+zOpIZunfMoClJmsyAlfiShnhgaSGYiUOrp3KXI+08gbBOucngOhEHZkP3o0E6IQkhrzVKkkKgrMinlyhdi9KVlIIpipGZeD1/2oYOabIAucsqi66Rs7BkViw1kCodWy8jkDYrkD4HkDE3kCk/kKUQkK0YkN0GyFlK2Eaen4B8lbFz1WxMLh+M334KxjQmMyoGo/mHP1Ev021x44ahrCYE4Yjjj9nQfedIvSBNb4jiROFQnCExCYnfDmWFvlsqCb0BKi75ntA9LZJQ0WoZum8EU/bojMFs6H5AqFWkPyEg1hh9YgpMsBmeY5YfSeSVW5+kFDRlnQik06ErxLdo3KMTen7EY44vZkP3I0LKIikMNa2GJIVAlVoatpKh+8IqiiFJlZK+F26CYiRjqfwXY9hTknGPi+TOqtnQfcfIe0AaoXhROCzOoKQQKCdy+yuv3EqSI/HfhjYZpihFpVNDQkQyV5JvBSnv8UVpNdLruDAbuh8QeSXRBPSJKTDBdkiZNTcjmLrz63QGJK3wLaLvAio9fULIjztP780YdsZWS5bf1i8+4bZYessWS5gsCrOFbTNneIXYYkGwLebdtMVcJrNv2MLjui3cr9lixlVbTLtii9+YTLlsi0kXbTGRyfgLttiTrhuOvikq5sowyX2zyGzofjh0qgkZIUOSQqCsGDth2CoFaPXdaydRv3Ez7jdFMWr1yuXClsmP/T9mQc6c9EOotyUWeO7G/cdqPGHpDv1al6e94m6JPwKiMLuPBXeveFjhz6AoDK4hvMUFr0PgVkuFYbVVuHFiD27cUyPg7gL+CNj241HAfS+EzLPCLtEfumAAZjRWIczTCn4nonDugXEHy/eVAIQjjj+JmdxsJoUzevRoNRMxJNC8RUv0nLma+wc1KAX16u3cr4iVJVBI/AgSaabux2/iCtPVcXJN8HGcZv8bjKbdB4khYN/6xaJPIFv6uD8FyCuJ8C+E2T64XymO+0WX/iQ/d4U08uXiPxebSrVQpIzwWVDqgRKBG5ck+OM4zRxboL8HnbPY1XVYh0bo8nu4GIpNhbyGezO0G7oUQHsj99blkyhStgb3y+O5X3S14tnp1vh1hP3H+EVXir93fi/K2BTD/hXjMXTiZDyPtOLHTMsoreDSrxQWzsEur3Fo09tV6+M469evR5s2bRL2FTAz3z76DN3/ZgiGbnBDZuhWbeN+RehbtIVYTSFIy3QNWVxhExq6pj0Go4nM0OlinTuT6FNGXlkk4yPc2BCW8U8gist4HPujSsnjKCTG8zhxWUw67hHi6I/72Q+Db4+5QYk0dP08VjFf7Orq3Lg8Pn/8IIa+LWb/ew6p06bj5UXwMuYulWNMGQhhoVzNhs5MLIwydCvlj/XoQN90zZ9b8JOW6RqyuMIaQyf/Un/CDF21Zu1QudHPYig22bNlE32GECsO/2Uwj/ZetPcrX6adHaFCSgm00mn/8N8oVg5bPNxwKzSEx+mie6yEPI4M3a/uyoZOTtb0qUVf3NDmJePB98Q85E4b0BXjl/wli9dOp2R8eIxOWPJTQDuefiiGO5plQrQ8XggL8RQW0v3tOQ5t+5gNnRkZo0aNimXoHFq0Qg/R0A1pxAzd71u4X5FMGYA84hfJSct0DVlcYcnQWTJDVylxhk43LBGfeCnuzp07KFy4MFKnVjYMnz9/Nri+LsamTej6ZOj6zjRs6Kb2aYFsufOIoYRz+8ZVFNXzMXDl3BuDnuNmEnblMmZsDYSKGSw6ZoqjQxdcYT0hbDZ0ZvSg39BRpSFDVxrqFQYMXfasQI4sgp+0TNeQxRU2YY9OyRgQ8YmX4uSGzsJChZsLvPhbhq1dXPjylGjoes+kuhu7urq1qIb3b16KoW+Loesu4fQ/q9BvYB88j0zFj5mOmg5dcIUyEMJmQ2dGD2TomIghAceWrdFdNHQuZOh8NnO/IvlYby5zRsFPWqZryOIKm/AanZIxIOITL8VJho7eipKQ9XUxNm1C12/m0AK99Bi68V2bYMYu/Tcj4oJ2I90gINd7YEMMWnSI++Xx3C+6WvHsdGv8OsL+Y/yiK8V/Dt6LnPmL4fj2pfEydDsXjEO7vvE3dObpJT8YggIJwpECSmKCNwNz2KYkZF4z8YBXdIW/OEuUFkd442CgGs7VVDgw04u59NGgYB4mueJeF1c3ecOlpgrvntzjHw0abqeC/yYvHNsSiqVz/HBzqzf+Yzox0V6FYOanjwY9v+eF0G3efHpJ6HZvnNkRin2ennhBuqNDzjMnkPvMcfxc+CnynzsuxiYfZkP3oyM3bLqSPv6v9DGTNCidHpI4oU5gIRc0YoZr2Wk1Go9zZS59NMiWh0lo2J4bW+C1wBmtNnmyXtP/UHNOJJ7evoYnBYuhYZ2dUIdfA7bVQ49WdZBTdR012lsje0FXWLd3wfgDali3c0HVttZo6uaGbOL77uQ8q1oTx0+GwXPUHgQF6XsLYdwYc8hKmA3ddwwfCuiIPF4M6BdTYcptmZBUqVLh7sGD/FodycG7gpsS0T01khDSkFCfxEXZMceQq/MxLPrjJg4NmQvrKmnRsbYlOoz2QftalihZywelRi5Djg7HYDv8GLK3XxrH/V9lSgzqjmKDe6AoEyOyZTQaXTaA2dD9gJBaaFRDt+bI5QfA2sFB9AEO+t4CmgJgTZPiHyF/fZWSGHsmnT198ex+GAYuPCjGJB0JV6+ErZgQw2zmG2HkyJGxb0a0+hm/TBOu1Q5tUgbqRX9yvyLlbEQPgzRT92ZDXGHpZgTDt2p5fjNiasdamJqImxFTp8recmsAQ638y5cvkSVLFoM3I5TQl/bu3bvw8fERQwJKafWtH1dauhnRbdoK5otdXSd3b4qJ22JednnuwCasrlMcFgrDxzihOwtc2L7lfjqHSvEavxiWLKtuPHPfpE8N98Kt8SIyHTdV72/sRV42LI7vzYgd88ei/a9uWjcj/vjjD7Rt29Z8M+JHhiuPTLjKkOIIOiRqkR4xFSbYVP4CBVGjfkP4HvI3SvwOH9Urx89fwp4jx7ifXGNlr3+Alvy95wBSlaiBM5euITIyUsxp0qB7HiWhspW/VfnLp4/iGnGzZ54H/LZ5wGnLX/BlBsl5QRCsmvSH+vQc9N8egbot5yCE7cP5bDTqtl8A547NuN0yhtkH/4VqSDdEl7fBb5cCkOb9JzTPfV9cmnD1SuBq5h7d9wz16JiIIYEWrX9Gl9+EBm9407JQe//B/YpUKCl6GKSZuj22uMJSj46t6lstcT26Ls7D0dlpqBgyHumRLiU3VhxvBNTCcI+5VKlZTMxyFsH94nZ9vcajRW9XrJk5EiePHYaV7C61bv4JpTgirrTUo+v6G31qMHZ1ndq9GUZtienRnfVbiw0NShru0dEy1hOKhU4vTOOnc6gUr/GLYVmP7uLdcPy8yhPhG3dhxGJPeNg1w/F6tbHhgTUvvzfX9qJA4fj36LazHl0Hc4/OjByuODoiaJAoBI9TkFQmmlrCYdtLcnT2EbEa/waq0alqEXSqVgTnN66C36Y76F6rGKZuvI3H7BifqI/g8mxruG++jctb1uCJuGpKg45M9/RohC2jtkUS/vqjz18ECXKH3VzWa53nDovGM+DHXPXnANhtDIP3vI1wnrcBFvbVmI26Bz8yVCD3Lrw8Z8N5J+vRDZ8Dr8XzWG/vHryWsh6dz3ZYsl6d74qFcF55GnWntETtPfdh2WtxrDP8U8EiuD1hHlSXgjHPrjmiLLVNDcuqyeB6HQdmQ/cDQmqhUY1YNUcUUxo6trnEwsw0q5D65Z87tJPDPOvE+T9C0NJOhc1n7mDcqduo1KUPHDoXwfrj4ZjcpSjyqPyRC/YoPyoUYzsVxeMjM5BLXPeqtJE4MMFhGY1ugyUJIXWkeGeKoj59FqS8CwKdqqCF39+I3O4Gh/4uUH2qhEDHPHAZ3gXLhneFb6ufELZ9vXgsBeFgURiubqOwrE0hjC+mgsug4XC0KAjXAZ2wQp0f/27eA9Wvg7GsbzWMm/wPgpoXQNSaQXEPDXW+byhmPd4ktMzNhu5HhzROSTKkFxOkDGh0FMm6K/qkWQFK1YCPyohK42YKHkZFxWGcvSYt0XhxiCZcVjF9bKiYkgvalZIQ8h4dlZOmRydK1KY9sPiiHSfRfPjvsGk/hhmz2MfcfPAImQFjBs25Jv8mrPRdWMk1Bv72YynDDJ7PZMRs6L5zYvUCZHFCAj1iyvlktL1EQr22SFY7DAnvzSQjmjJMBmhXisKWyQ0ds/naBk2fJDfs/MhJqJ2jY04IZkP3A0K6QuK2eCtUw3oqS/vGUNlXi5EG1aFqXAuq5nZQtagHVWvWe2rL0nRsClUXB6i6tYTqfz9D1actVP06QOXcGarBv0Dl2gMFPEZBHY/WXwlu6HR6cbqSnIaH4O+wSyaoiVL6o3+5odMauuqTNMn/nvnIKO270glvlBK2otnQfcdIPTe5yMlfohRm77mqJUuPBGPb2btasvXMXWw+fQcbT93GXyfD+XWudUG3sCYwDKsCQvH7sVAs9w/BMrbuksM3sejQTXgfvAHP/dcxf991DPvjEK69Ttw1P2N6dAmuOwlEXpyZMmXC/bRpkS5dOi7p0yd86J8xY0Y8ZkLbJDkecJTFCq861xVCbuiYvWfGjPXYDEmuHMKKyQldQJSR3L1vs6H7AVGqMJKkS1HfCYyBKkYk+zEkVgrXmZIStksNb968QYGPH/Hhwwcu79+/F5fEn7dv3yIPE9omSa069djIL3ajxYWllxs6Zu+ZMVPoxUmS4et8Ho1efSWHZT1hJHA9s6H7ASFd0SdWOtMAUgr8gzisV2BIkhsyNMmF7nmShKBenCS2jXrCpeT/MNi2BxePqj2wvK5MyrbG8oxVNeKToSqWpq+KJUwWZagO74w14ZWpFhZktsO8LHUxN1s9zM7RAB45G8E9V2PMyN0U0/I0x2/5HDAlfwtMyt8KEwv+jPGF2mBskXYYXawDRhbvhOElumCYzS9ws+3G8tMD06oMxqZHMc/YJfRsScccX8yG7jtHtwfAVYVcPZI6qQ0d201CEIau+oX9JzvJuUud06QRQt6j05XsKej7tnLofH169wbNmtbGR3XSjyLMhu4HhOqHPrFMhuHfi6ePsHIFzfQ3HuFmhHJPjqRgtuSfDqMWrWvkF+1hWVKg22BJMmbVbjTKexdN80coSk6VsuRABLLjLpccqrvIiTvIpbqD3CQWt5GHSV7L28jH3PyW4ShAYhWOgla3UDgVE+YWSRWGoqkFKc6kRJpQWDOxSRsK23QhsE0bglJMSqcL5lImfTDKZghGufQ30dyuKEoUzYhMxcrjfVT8zVB8yzx5L2qYSVaGDx+uZiKGBCIiIrgQOXIk/0XpDBkyoFq1amJIP1SJ5eQtWAQ58vLJciZGez/x4W7oTTx99EAMaaObf0Ipjogrbeu27fH4xWvu17OJFIrpMxtxKwTXL1+EpWVML3DdunVo166d+VXqPyrDhg2LZejk5M+fX/SlPHQrf3yMBBGX8ZBI7PpEStwXkRRpU+K+1q5di/bt25ufdTVjxsz3zevXr1Ghco0VVmlSnROjzJgxY+aHwtyjM2PGzPeP2dCZMWPGjBkzZsyYMWPGjJkUDk0vUR8+fFgIpWAaNGiwljlrhJAZM2bMGMV6JoXIoxbwFV0B3/79RZ9hfPtDXdszRAzFn5j9x6C0b5auC2XWjBkzZuJBCBOVeDMilP0BXnYq2HmFwo+FgnGFu35eTlCpnODE4r1CQ5lfBT8nFnbyY8tj4GmZODl5sZCUjokYT9sgYvYhrM1sJNsu4ETpWTrpG960fYm8efPuZc5GIWTGjBkz8UfsM8Ug79t51o69PDnJnz//LTGfZsyYMRNfeI+OPKJJSXn89NNPTymDZsyYMZNAYgwd/ZgxY8bMd4j8Gp0ZM2bMfL+YDZ0ZM2a+e/g8OtE18x1SqFChoNy5c5cWg2bMfJd8/PjR8urVq+7MSyKHhq62ZkP3HZMvX76/Hzx40FoMmjHz3TJ9+vTPkydPHhAdHb1KjJLgho485psR3yeTmNC5NYtZvmspW7asOjQ0VD1uwjQ1M3a6l+P4zQhzj+77ZYparZ4s+r8pWL5FXwzGxhHxiU/sdpNzX4RufGLXJxKb9muvT28XXr9+PVat2YBUlpGWU6dOjRYXEbxHZ74ZYcZMIlm8OEz0AfsXLxZ9ZlISZkNnxkwCyZA+HRYt2ocbCGP+9AhdtBi71DcQqg7FksaZ0GhRCDJlzMB6IeIKZkyGi4sLF2MxGzozZhLIu/cfMHhwUywc1JT538N68CAsHLwQ1iprDDzwBgcH2+DN23fCBSIzXxWzoTNjxsw3x4b1K7U+eRgXZkNnxkwi2D9kCMIWN4I6bDEWhqixb+9gpE8/CPtcGmOvecyaYjAbOjNmEsVqlB9ZCvs9R2O05z4eM2sW3R0sg6bmMWuS8fT5OyxYsEAMxY3Z0JkxkwiaLHyL9+8Xoym5i5uhabNFGDJkMZot9DbP2UpBmA2dGTNmvnvMhs6MGTPfPWZDZ8aMme8es6EzY8bMd4/Z0JkxY+a7x2zozJgx891jNnRmzJj57jFo6GrWrPlU/R2SKlUq+WtczJgx852j19BZW1s/On78eE4x+N1Qo2ZNtaNji+j9hy80F6PMmDHznaPvxZv2hxmiPxYFCxZEzpzG20DWidKIhOSPT7y+OMkvoRRP7vTp0zFhwgSMGjUKA4dM7N24QaU1fKGJoZ6wu7u7yRqJpk2bqr98+RLfywx6X7zZ33kAarTqLIaSH5euP+Ptq5dQ6XlESjpncuRxL1++xDo/f2TKmk2M+bbYtno5yhUviMmTJyseK2Fs/LZt2xCVq6jeskzpTHDuiTMnghQf0I9LDySMefGmXkPHNqjX0BmLlClyJZGHjfErhXXjjPGTLF++HD169EhSQ0c94ZCQkDxiMNEwo6nOmzdftNvIyVUb1Kl0QYw2BkVDN9PdAy0GjhFDyU9Dm7zoyPY/Y0gP5MiRQ4zVRjp3cqS4jx8/ciNXq7EDD39r7NuxGe/V6fD6yhH89ttvisdKGBMfGBiI7BXrI2369GLMt0WPJrXQfcRMdKxWFOnSpRNjYzCkB3JSsKHzY9JM9KuxZ+FCNBs8WCeN7joxYd04Y/wkyWDo+rGO8HLRz7GwsEDhwoXFkHZ+oqOjtcK6Qi8WXLFiBc/vkKFTGzSoW/6IuBljUDR0fUZMQbGSZcSQNiqr1MiVO7cYioFlhSkJ5cmAn6eT/EpxwIsHd5Azf2HcunYRk50608d7aPOxoHV0keJy5ckLt5mLuF+J3PkLij5lpE1Le+D54x4pLia/PCSuoBjH/dxLa/GImDjt7UrLV/42FM5TPHE/cCdmzJih2ZYuxsS36f4rGrTqIIZiE5+ykB+TmFUmgicmTvuYeIzGz1xxITmabSvFsb/ozx/xICwYxcr8hHaVCyFDhgzCQhlKZaAUl+IMXYhXXcyzXYUlJXzh3Wc4tna4hrE2IVAH74L14FYol64NLs2uCU+bg/BuIqyjuw2lOGP8JMlg6Hqx/awW/YqQcZMkKipK0S+Jm9tQVhmmm9TQTVuxGWWr1BJD2nyJUjNF0VUFlmdWdlyY+mj8rHij2Y9WmKfRCWvigLRR7/Hx3ZtEGbpCRYtj4c5j3J8QaDNMG0RX2C7lkYdly3icuFxaxpol0R+zjI6Lx8mW8TidtNI+VozsDufJC0xi6PqNnILOTkPFUPyhTUn5pPwR8rKg46V/TRz7o2PjcRQS43mcuEx+vDydbpzoZkqbGlf8fZPN0CXr9BJrl6NY2tyaeYZgiP8n+A8pgWbNmrHe3CIwH96/f48Sgw5iYVNxhe8KP9EViPnKQMpBycgp8Vh0v1cubU6SS7ffJI8VDMu3iHkeXRIT6mUHJ79Q5gmGl50KdbzDsGfPHrYkjP3tQ8aMGRG2pDGG7hfSpwQe/tUOywLD8RCHuZyfORa+G+7A7/gqTNl0m6e5hCPY72yNvnU74cmWzlh/IqVUiLiN9aON7bGcHd8j9W34eazCyllHcFHNZNNq7HUqwXsNl1h4v5M1ZrLjvczC/epb817J98ajjR3gE3CLlcVhPIpm59pjPPZsvsMNHJUF9cgusWX7B9iwsgjHgS2dsPZ4lLj2t4NeQ8e7mwbEFOwZVB97B9ljEeve7BXjvjesXQPh40C9WFe4BqoR4FICzZs3Zz1Y+muKt2/fosTAA1jQRFwhBZDvl+1wtiuGfGjApdI4dzh2LQKHWn0wpXNR0J2WCrBHk2WhWHlsM3J33ITuNY3rDSY1KlXcupm3yzb0Z8eXV1UUDmP6oO9oe/ykYtK5N5r5hHG3Ags38QnFOHa85VUqrPAPNcKEfnvk7bIVTnWKs7JogLwW7FyPmYHmnYogDztmKot8FipWFg3QZGkIK4tiaNxxM3rWMv4V5imFBBs6ElPQbPERjCwX+45LUmCqPJtJudB1RDMS36NpThgJNnR0sTyxNF/sz90PHz5AuAf7feDFRqpszMpdlcoO8HOCnZNwjY6NXOHtPQALmbtv32AsvgW4umYGwpdiWTiQK9dwHBrRAod46q/LvxFqNnQFOlVthxXVi6FrjXF8mLf6OBvasPg+dUqwIY5wDlMK4zccwvgZq9hwexzGVW3L3HY4f3cV/r2rRoeqY4HAcTjH9HdinyJ4yIZkF9zHAffWYA871ot32dCVpdsbcRtrZ00ATkxkwzY1G7r6Q31yIg7cU2P93E5wtrdl4Uk4xMLzG3XFtQWT4dn4F1z3nILNp1KSpY27Yb/g3gEP2fCVzu0FNmxdGRSNqbU7QH18Ai6ycWtPu+JQR6zFvrvRcHeegEusrPZHfHutyVfv0SUnyZVnNxsVvOa4wW2OFzw9mZ3buRxB4rKhtpYYPhzY6hsGDw9gm98ttPDaiv3e47BzbzimT6dUpdGQp/66rGlTBIOZ0ejJ8lutLfC/oUDfevtQ+ehwNny9g64ulbGqXgq6uMjoWGQ/pHvKN9Vn2UkvBayfitXrVmE8Oxfn/G9g28bbaL/yNpb+yloWNkS78OdvOBF4B2c3TMP6v44A00eiEovfvwbYveUOzs3dhwNr1TjDDDwzDXzbh/9g2zpxB+E4x/QKuCW6OB7Il39LPL59Fj3cqH5swMGj/ghh5bZndTT+Ycfe4GcVLv01HRs2HEHLpb/h4oYZ2LQhZTVuxkB9Wzo9un1c+8+fP8c5vSRVqlSiTxnJsOgax/j4lcK6ccb4SZYtW4aePXuap5fomV6iD5oOwIU15Bo/K17z9BLhuHicbBmP00kr7SM5p5dQWkNPTNCmpHxS/gh5WXxP00v0GrpPnz7pNXTd3EYjfeYsYihl89cCD9y9Hc4LaOnSpejVq5fZ0JkNnegK26U88rBsGY8Tl0vLvjVDFxe0KSmflD9CXhY/hKH78OGDoqEbNNUDv4yeIoZSNp3LFEX2XPngv2c7L6AlS5agd+/eZkP3jRs67x3ahm7uGGfYVqkmhlIWl4KOomKjDihVoz47BtMbuk79tQ3drFH9ULpaTTGUsvhnze8YvXoPv1yQYgzd+/fvYxm6TKwXV9j2J76CEoVLVRF9+uHrsh/5NqS8S3H6wgR5eZD9yKJjrXPj6GYMXnEa22d0g7/fdh5nNnTfh6Hz2nGU+4ll00dj7Oq/mE9Xhb8+l08E4HpoJNJ9Cke+stW5jprS0P06crKWoZvu0gPzdqfM62fuTv9DzlLNUKt2BXxUWyAjM3RXU4Khe/fuXSxDV6JkGUzdKUwYVUTamgKUP1okVIAYoXjdOB4vT8srWExclBRPcTK/Jo6lO7+oK+z7TNcydIsXL0afPn3Mhu47MXR+m9bi0O5d3C+cdW3yFLZFmvSZxFBs+BrsR1ozzrDoMSYcFfkZ6k9v0dzZA9meHIHKuiZfnlSGblT3VlBbpGY+5fXi6oTwtdiPtHacYdGjFOZe9iMte/P4Dn4e5o17N8+iXYMyuPXeKuUYurdv38YydNalyho2dAag/NGOHrOfHExI8a96qLB8Z3/MDfQRKwbwlEk2JuxfEydUsJi4pDB0rABpNYOo4n4XTi9moBQNnbSq3JDFbejceGUwG7qYODJ0C7YLhu7Iv1vwU8thBi+460PIXzxF1ENJ5HqoK1aWwNE5nZihc08yQ9d3xGR0FA3d1AHd4LqMyiX5y0K3HHTDWdQvoX73BBFyQ5eGGbqjyWfo4jm9RPsAdMWpqgoH+6gwa0MonPo4CeGZXngSATyBHxPggLsXNnr44br07GebNrgxywnb6zjhJgvemOOEoLle+HuuH8shk3lO2L0tFL6uKqzbHopbLC58hxfmNdM+ofMa38CCJjcwp8EOnJpUmRs7XegYDEHT32juG7kEnw7HhM+LM5NCiNFHxZNsJFc3eos+gWG1Vbgm04+bW7WXp1Q0ZWECrm3SPuZRdVS4QRZNJGSb6cqE5Vr0JQ/xMnTElyj94n1CjQar1Bjd1Ro+q3zgc0aNRuNckbsQkBsOTICuY13RZYwDSrNw6dFqzB/lgFKjfdAuwAcl2XK7kT6oPcIVP49wgA1LYzPcBy3aW8PRS43/tbNGcRZXrK0rhu/VLqjPX67j3fvt+MLcnr3usPyKC0yAq7XoMQKlciMxk3w82VgH6wNC4MwaWnWgM9b3scCsv3zxRB3KxA9XNnixVNfY6MEP1zyc4b9ZbMnmDMCxLaG4eUJohIPVIXjO0oTMdcYJ1tiG3vNC2HZnuDdR4ZanM87tDMXtHXVwMEVNElbmyca6+CMgWFMmf/Ay2c3KI4Qb/cObqGzU8J/tjS2zWUdE7cv0lsZ8Ktxk/v+2ePOGIGReXfzHyiR0vjNO7VDuAdi9OYt6b89gSQsWSCG6r9fQ6Q6jSCjLX9g5NSQs2VeBDNznL9e4rF1ThPcwdTFkcGhYasPEjf2QS5Ar+QkxqZmvDJ1GSZTI3SUA3evYYBlraFV2y9B9VTRG/+KI3CprJg4o19UVZbssQy7mLzNmGep3ssb8IDXKjFqGuh2tUbKmA0p2cGGV3AbZWRqbEctQkzW21gVdUaLdMozdr0Zxt2Wo3MYaRdsGoFF1vdUoSYmrHOTk7nIMPerYasqkBy+TFqw8bFhZuKBBZ2vYd3FF/VEu6Mg6H6VVjpgTqIYFU/uSzJ+jowt+7uDKOh7HkIOVifWwZaje1nAPgOpb/vMnxNDXxaQ9OpJPTAxx+B5whIlnPyd41bLjrcfWE6H474QwdB1XzwnBc+34wDo+TAoaB4dm17hU/02cpa6DdAxJiW6ZSWLGdEjX/ujvR4aOXyqLlFQUgZmEGx+UrevXI7lfF1qWnMTP0LH/SNZjMyRqJobY2k7oGDVb4YPbCELHujtRzr8nrq0BDrFhQ4shtLQcG7bGn1rTzqEGM3KEvEeXP39+Lkqw4zIKX09P0Scgrs4RowiDd1yTG5afWBI3P07HdbC7L2t01azBrQMcd8bC2io2ZGNldMIZN+c4i6m+b66418XjDc582LqAlcP12QOwOSgKI52csLiOHSuHAfhva13W+aiL59sGGG1Pj2asCkfH9XjxImE3L01NvAwdHaTScFUucRXE4lNq2BekpzmBBcdZ6lo+KDU6EHWX+WAAGzbYdfSB7QgfIXEikOfDz8uOu3QMugjvi6PXYrI/JzuEkuvlxF0vJy+EhoZyP2Fo9BoaStd99JQbk4SQwNW+b1iZULkYK4YYMIY1pyxNOAJx7ehy3Gbn99AWP4wZcZmd7BUYX6+/mDIBxLFvkyA7Ttqd/LiVRJly+AOtefMWrg5k6djQNmAf1FdYeaiDWHg55npRbT2OBd4X+RrGUnxIDxQd3CNZiiIu6PgoH7o12P7Zs2exppeUrlAF/dYZttAFsgBWCvaAFzZz5XdpSSheN47Hy9MyAyqPM2Z6SeCCrnB0EqaXhFwUrhOMHj0a/fv315pewk4sJYednRcCA115OmOQX7OjbVCQNhUZqdxVt7Ky4q78mmdc00tcXd0wc2bCp5ewbcSaXjL99y2a6SUuLWuhaF7lKR6VrG1FnwAz10LB8hMp+qmwY8WLYR6vxsM3r5CuRmNUaNzGNNNLihSDxxahGI7t3opKrUbQyeBhJWiRhcJiXZ0xSkQ9lMTg9BLWhTg6N2mnl/QaNgltfxV01n3w/zBkqeHpJRYsT0pLlfIfp8jKIq7pJZmiXwLvn2jNo0uXOhVuHPNLodNLWPznKMOiZOS+BlTAEg8ePOBCx6ALGSwiKMhN9BmHuDpHDJPTO1aZiZIwErqecURs2ImABUsVZeGgoVqyaIAbFvUfgkW/DsKiPgOxqKcTFv2vHxZ164tFXXtjUaeeWNShBxa164ZFP3dFTpUlcrIBw7YOvfHX/AniHk0EFYso8gqlJFTpvmvo+MRjVDp+uXwtvuKuNZj0Gl0Uk5QCZfdroFRuJAkhgaslCX7bNoq+uOmy0Qc+xw9jyuix6L1xpRhrOqhYJFGq0FrylXSS7TrJoX1IQigev1y+Vv1k+/7a6DV0usMoEsqv0nU5SYqkoO8J04l9cvs6/t6wirpaPC6hBudbRdfYGnv8FvbV4De3OpwGVYPKvg9Ct27AThbv5bkJTo51Yff3PVi0aahXf9N9jMSSYfq/Hfv+7Rt+c4jOi5LQJyJ1hT5wTPL82VN2bqW7rrJKbEBSIidOnMDMmTP1iru7e5zy7s0rdnzGl8XX6oiwXcfCWF00FWQBaI+6A077hw8fxrpGV7JcRdQbZnzL/jW5sHkadvw+CwULFtRU8vnz52PAgAGKj4CZiF4fP35UvPOaJk0a7sobjriu0dF3XUmhE3qNjm0z1jW6GSu3aq7RtX3z2MAVHR1YfhAZxWoLidwfO7zxzg0MW7wAD7b5ofeYEVh78ig8fK+Y5BpdwSLFMHOjoJoBvttQtoX2NboPb1/ifrD2d77TKbw2kSo+bZLqPneNDctcWiaF85e3F+JEsWRdiGNJfI3uf0Mnok0f4RrdLJee6L9I/zW62/O7wWuwka90onNN51Q6v/zcysL8fEeKrnZ44pkjeNl1OTMqFpqySB/5EpYfta/RpU1lhZsBe77+s64PHjyIZegk0qZNi2zZ4u6+SZkiVxJ52Bi/Ulg3zhg/CRk6etZ1298HLtSqVX9skwYV6XNcpsRs6JicDg3Gg0ypkSV9BtwIPIGBW9fGMnRLJ7uibl1vBASwihrqB1jHfHlfOnfUu6tTx0tIw6CPqdF3hlYHCh+LDGSGrrTjSC1D92mtC8b98j8xZCTSMUguHauhOKly8zghvpD7GLRZfd9oQze8Q33UZ8d/TDy2PaFqNLdW8Y8lEVIZSGTKlAmhe/bAunlzVl57oLZuzs+dVBZk6PotpNdXKZ/RSqeWoWGlqmIoDmTHxUU6XinMyyDG0OUa3hflihZHWhbc0NcF2yo0wflPBTVlkY4ZOisdQ5eGGbrgZDR0eoeuQUFBeuX06dM4evRonHLs2DGNBAQEIDAwkIt8W8ePH+fdeJKTJ09q5NSpU3w/Z86c0cjZs2dx7tw5nD9/XiMXLlzgcvHiRVy6dEkjly9f5nLlyhVcvXqVS0REBGrWrNlz0jjXSklg5Dh0IpQk5RMEu7lB8LrPhqhMaEKN39w+wH02TGXDV6dGNaA+PRu+6hNQn5kLryXbYNHeFU4TdsDp99PCJkSqFbXGz1kLwN4yE5zt9L8UfnxH0SMzcrqM7xRTccnIEVIFIm3W+EXJlz27kCiJ6fOnD/r5bcKR6DcY67sVRdh+01t8EpcyPRBdQ8iPjYyc0YhGjpCOW+5XEiUGNKyud5mEZcv6mjR1d98TPDIyDumBhUNH44CXDz5bWeALi7O0kNsZqhOiR04c+zU1wpyH2Bzp0KFDPErezLeO1yB/BLKOkBdqw7WAYOgc6tpA1a0tPAeXh+1tFfYEhmLG3S5oeacuFrTNhwUFDsOlEuuN5KwmtPTxxMFV6M0YwoH1amMhVRLmxlVRJZwbuOPKoO5YUysAwfm7YNeQvmi9cCVaDt6I2tfCMX4621xUZ+zaEIgrN1i4TxHMWBWOgI18BnssjoeH4OWH91gxYjx+W7ZIjJVhRL6aKx2bAXhvThfZfgyWBVkb0eKEbuuH2QV8QB8tdN6yAeUiVLiGwoDdHVyJKIRjNe7Ce5YXNtmtx81/jiB16wao3nMV1jkWgFXn5vj8x7+ai/u7h4zFhB1b0Lmh8NX5SIUDN5St5EJvj85MwlDqzZEkhASuliBcF48FaozlRo7gfSwWVh85DdcOq+Aw7AQc3JYjsE0BRA+uAdd8BeDa0guqvG3hkIAm8dGjR6JPP/Lyk4bz+QsVYRVH+ONpdIQXmlzubYTXiWiM+KMoxqsDsXvDAuw8CZQuegUztgYBV+cjUL0D6nuF4VjgOFrXYX1b9b981SC1L0J8dyo+jvjo5QvkzZ5DDMWfYUOH4t27d3yoKhd9vHnzhsvr16810rqPCztm/WUhFz78/MKGm0ysWy/F8irRWLonEMvbdIDLkPZYNrw2ltXsioCOdWDVcwGGLGAjr3aFYa1SIXLHQQS1KiT4N/hqzUvstsobVWxL8XPDMbLlkfKcXJgN3TfAnTt30KBuebpmKtfduGSydKdSLh/fv2OLvm2oLukT4fqSdC2JSd4OcK0aDeu8HeHQlvndgrC8pgquI04hsKMdopkhVx88Ace2nYH8HeD4cwdE7zoMx1ZtEb11H2wc2xj1OOLrj+9FX/JBxlg6bn7osrCu8LKg62paEoSQL1/gfPwz/MgQikQdPCkas5NsXVpZP/c8liEkJARWDWugUWE2AlBIb3gLyYPZ0JkYeS9ELglDWK9IkSI4fOxyA+Yl9TNWptJTGrqSNn3si77fAv7+8leEU7kIIq/MK1zs8XeAP05cucQqMVVsXQlkFTsSFmwYq8wJdq5Ebxy8mLsSXcpWxpRZ7jjoNAqvP30UlwgYuRkTQHtiwv7lZXE/5IJWWLpxoC1V0GfhHCypGI2/59fCbpbQjxXAgMa12DoRCGH+hSMaoPauCL4nfeweMArqhX9iXKOW+BjNDKgOCVZ/E2I2dN8I9nkPHmaKxxGj4sQyfBHCpd5c+D7u0sqSfCs0rtsCRWCPlo068DCVgFQKUkWe1jQ9xv5+BI4Lj2JfwXpQM6Ou1bPjUg29vWbj3xaA37zq8GUb8VMHwW4rVeR7rGKzCtFK+IiNMYxu+jOmOLTnrcrXKlClsiDJU6IiLh7ahFlt8yOY3q+naOiicKy/GyzYsmUDj6AF68Y5sOHp0gPHWY+uEGxUNeE67wiCWhcSdmAMCoUXO0YxWZJC54h2yc+VLuXKlXu4cOHCvGLwu6FBA+ocKR9zIun19u1bxekl0u1z6VoTSVzTS4YMGQIPDw8+vWTbtm38bcd041FF8y7ihr9KXVpH4jfZq9TbJdH0EuExmZiwxdCeiZpHt3XueZQuWgnh92+gw5hKKFq6Io9//fwp0mYvzP23LxzBrGPCei8e3cbMVLf49BRFMmVkFk22jOdTyjNz6VgNxfFjleKE+KKzxqDW0LX4EG2F3LY18ST4BEL+nY/qrfsj1f2jKOHQE2EXT+PfpdMxZOYSnN2+HLNnz+bXKl+9eoW6devy2QlEtWrV+KwD6sm/fPky1vI6derwWQzzVm9Grebt8P7ta/y7dilq/28GX160oj0vj6x5i2Lf0uH4+OYlfm/VDA3L/cSXK5I+LZBR7O3LjouLdLxSmJcBNSTkaodvv3+NIzVb4syHwhqja/npJdJ/0Z5ekoo1uqFBe7/6PDpYW1uHs7F3UTH43cCOC+XKl48aPmpKy3q1TT+PLikNnUR8DJ3o1/Dbcpmhe2vI0EmqIcLyE2PM5H6FsD5DF8kM3fv4G7qfylbBwKbzsHjvcPz39j9M/GM/jz+xZzuKNBlNBYLpjS0wep+g368e38bitCH6DV22zMzQyQYzPJ9SnplLx2ooTqrcPE6IJ0PXefUtvI1Kwys37TpwXvwmDGfMyAywAehmhDz9Ly7j0aKXcFd4wbA+6DI3Zh7d/qXDUK3NEGTNV4yH7Q95oGHZCtizagSaVe6KunM2YHwjYGfeOhju8DPm/9EKS3oMg3d0J9zYVBNLarWB87EoqGrWxtWIfDixajO+jAN8yw7EP78vxNKezlDJy0I0dDdfP8fxOm20DJ3Fx5fIEKlt6KyYoQtLRkOnb+hqv2LFiqJHjhyBkty+fZu3NMbKixcv8Pz5c/z3338aefbsGZenT5/iyZMnGnn8+DEXaukePnyoEXoo//79+7h3755GaF7c3bt3udAFe0kof+Hh4Vxu3brFJSwsjH/qcO/evbC0sLBUR6uSpKdKJ0JJEsuRgCsNyMARYlScKF2jE6D8xJWnxOfZVNx/fAf959fHxatneJiKUxKpMrUZvxFLuhbE1l9L4pZ3T6hEw+S3zA3qsydQp4Mr/Ja6wemfLfCc5wGnk2rUadCHDWGZ/5Qals1mw2/hXDidOQG7UYP5sNayoydC/RYixG+REaWhnSLu9LEJ9a6L/rujEar2g11/T2aLVQjxqsPjlKB9SOVAAaksSBo5z0fmvMU0YW6k2flvXrEILGYHIAjXER1VBCp1Zey5H4krd8vCb8MCDN0YhJ+HzseeoDCs3Mt6xSeZiWAaN6834LUVcN/7kHatHyr3FIjea3T29vZ6pWjRosiaNWuckiVLFkXJnDmzotDsb12hVk5XyPorSfr06RUlXbp0XGgo8KNDOi9JSifM2xvDth1H6ux5UcfKGc5WdfD+aQSunpyMQQ274Ppf4xB13xshrCaXqt8JgzbcwziHFtjjxnp51NNg4lCpMP7P3nkARHF0cfx/YE1iYjSxd8Gu0SQ2QMUuqPnsPcaSCCoC9t57F2yAPfZeomAXFBBLLLED9hJLiknsCve9md099o49uIMDDtgfvJuZN7Ozs7Ozb992m2lhCNdeJYNQlLyQGth2ZycCToST7hLptNCERWCeu2AwNKc0OHn9CqbtpcPMkYLOJAzLJaGD7TxPIKC5Dew0LggL8CaboYW9VyjXGYPNRhLJqCkJN3TsFeDl+0C7wh2xy3egebc+8GuQH555YxG6ZBWaDzkF7VAnuGgc4Ortj5ggP/h51ERoy6LwajEQ3lM8EepSCH69PYwfCSi8eZfNPq0x3oMpiv4R44FFCjdcplMMPTlJkkISJ8tQ+HRwxKCdZ3BSuwxD3o+BTdZs0PKLgOfx6RfFcXPLQITtiNbfoJnnKkkld2h/7ovYn3fD9Ye+8Gv8JUIXn4F2iHBrieuQkfAbWBterYfB1XMI/PrX5LeXhLasAZevvWHvOgD2Lgls2BZEfj+ddN+cXAxh40M+vuSGzVB0h9xGpE6DGggk75YVldN30SkxZhqx7LSFAUrjOKnbRFJJVUMX7VsXffdHUyQKC+tlR72FN/mhJHAdFOPe183FDTHgoFBeJXNT2tMTw4ePwNW5/dGxY0fydJohe+78KN92AnyPXEfBJm4o7hmDzq3t+Xvn+Lvn2FbNz5sJErRyOKL3L0Egbcy2PyyG+w+t4OjMDll7w23OdODUDCxgr1N/qIW772x+yOq+uAECly6AU3s67L2wEAsep+5GaQ6sZVLrpD5QEm70379Xlo9z4sSMNthFfdd3bji/vSRwwSz4+G412xt79/6dGIsjvulLfVLV0Nl5HsfSZnYUGYABIW8RMqA0mjZtiqYei0AxvHr1CqX7H8FC4WmSdIm0hzWUpJHU6YzDmiJJapOUWbJXFjE2bNjAQ4Z8GeReCxNu4MQnALgwJdvS3z/E3gFa4ckHsENWO7TSaOCzFth26gEG9XLSbZD/68fus9Pyw12f7VpsO5/IeSmGQYfqp1IGNg+pHxiGfSGXBD26IvmBGiMQMJS828EO/PYSV+9h8PJszw9dzeHNu/iGLlU6IxHS6NA146Jk5JgkhSROZpRvv/0WofvZm+XSF+ytM3Li+lT/hmG+QeuuhAri0nkS7Jx7wzU2H1zK/wjXvnv5Y23skNVl8Ah4LRqB0LZFEXMgDAGeQ+FKxs9FU5PKDeRPRnhPFs5LWSViP3BR6Au5jH0Wg+or5ymLZx998XZHse7tUX3YAFQf6Y3qYwej+oShqD55BKpPG43qM8ei+tyJqL5gMqovmobqS2eg+rI5vK75DyJph6H/CD3NPh589aUiRg2drgONiDnsdxe+qLS/Lx26+vrSoUQ/0FEr6tHhq/Oim6B/1K/vAQ86ZG34cUMcHDAAnhTPlcu8h56tAaW+YpI04qYbO3ogew0IewyskxhKr9FiIXsGX9KzkKV/YPNt1KgRWrRogc2bNwsXib7Ih9E9W6ND9fRzYWbQoEFiTID1iiSGGzQ3dPJzdIZS8EsqlDFgiysJw7Av5PJtj5n4aeU5Rem94hx6Lj+HH5adw/cB59DV/xye/P03Go/ZhvZLzqHt4nNovegc/rfwHFr6nkNzn3NwmX8OTeedQ+O559Bgzjk4zz6HurPOoWDvDbjwRn/HkOThb0GSbOiYmM4yZMnSl8KKJK6o8B0dLgTexEg6fJUYwbL2HEQE/XH2HsTMmULUUpjXZuti8tT5RylgdzqzN5+ykN/1TMvkTNKMZKMYZyFLl8iaNSu/HeiXX35Bhw4dsHz5chzZuQH1WrTF5jN32eSpikV6nyphq5GvShLDDfrNWxpTSodnkph+d4550LzTAqkvmBj2hVzMbV+Nlr2wZcaPYip5KM3azOYkmyQbOnZDq6k084uhnelSNFu6FEs97fDu3RJ+fo69dCbYozToH00XLcKiRU34Gx2aLFwIX98m6NfPV6ggHaHUV0xSnGgfBNFsbDSOCPLx4U9RGMJur/GaugiN23YTNekD9gJSOfJ+NdygTzYbj56XThqXn1fGl/Vr0HPTWvTcugE9d2xCz11b0POX7egZuBM9D+xBz8N70fNoIHqGHEDP0EPoGXEUPc8Eo+evx9HzQiivN2DzHryLzSa2MHU2ZDas5OPLsC/k8onw3leTiD4fgsL21fB5gRK6upODBapINqnk0VkH6bHNpuBDhi1otjd27Y+iDSxc1JI+iB3BGsD6QJLUJonz9PXV3+GxWiQx3KA/zlcCOVov4ZKv4xLU7qcsNfsuQXX3JfjGbQmq9VmCr35agso/LkHF3ktQvtcSlO25BPY9lqD0D0tQsvsSFP9+CYp2XYLCXZagYOclyN9pCb6g+vN0WILc7Zdg35vq+CC/CYU1jrh39RTKVaosJFIANhtxVvH6Qi6ffyQWMoGj62bh+dN7aDNkMVVOEycTqYbIEzuMP62SwmQqQ5caKPUTk6RgymTsSQlvb2+NawA0Aa78kT6NK6XtNZqJfRs2JO/5nX5bqIAk6QV2blGOvE+VNmpJzNm4U4LX/z1H+UqlEPU24Ue7kgpbm6b2Ra44ZzNR+szdh4p1WiFr9hzQyB+VSyI0e5zcvggdh0zA7VfChQqpzakF2zDYHA3NrPPbt2+lk93xYK86p3zdR5mNIV8Y+QoxR2+KTgqV9OxQuCFt8Cy9lA6de/TowZ8d9Ro0vmc9p68s/nGcP//8U/FZ1zziK77lz7Im9qxrv379MXv2rCR/M4LWUfxvRqzciQrf1OLxDi+fJnwjrHzvS+3h57jYDbnSrQo8rpA28qxrtvcv8e71C7Ofdd20aRO/j45RuFhJDFoheKp/P3mILfPG8bhEtiw2Jt3cqz8HghSGOiEdl2GYzzBoKkHjUIw1+b4/Slb8mqf5l7ooYsmP47TrPxKNu/Xn8bDd63E5nJ3GjSM7+4q2CcSbEyn+ePwQeQuIb2ElhDL0KxaONw2h32TdFNCSpXWfuQJacTwJ77jT4O6pQ2n/cZw3b94oGjq/gGWo9L2HmLJubl39DWM6tsaF06G8g1LD0P3xxx+Khi5vXuFttHJDpho60wwd+6DRihXC92GZoRu4XOGQXMQuXy4xpgyrmpkiIRTmJRkheZ70CUGWL+WxD34K8bg85i1xnSyP6wzKpoSha9svztApYU5fCMYnrp07lvvgu14DaHxodDpWli0bWyChL6Rp2ZRSX7BSYn1inp5OF1qJoXv9+nU8Q7di5Upc/UfhhkArhJ0L+CemCCK2zEZI0A6uW7JkCX+wPzMbuikyQ9cxwbeXEPLDFmpPcg1dVjJ07y3g0XkvD+RxJezzfSrGlGFVs81OCIV56TZkWR7XiflSnqUMXcFCRbBp5VL+JT2Wr4QpemboGnXrJ6biY05fyI0Qi76jIzbbbHS8K+YxHSvLjRrT8emkadmU5hk6LY28e2Tojm9fjcC9u5GNzcsApT5Q0iXL0L169SqeoStVpgIm7rotpsyDtY/NiC24XJjeUMf18rLUbLmO3egu5SlNT/84v6gznHtNwY6pXVPV0D179kzR0H3xxRc8lBuyxA1dPzJ0sy1v6L4WDd3L9GHo2H10c+fO5fFCzNAtM27ocmZN+HSKgFC/bi7imJEjb4M8T79pwgYsFdArp/+jy5vUoTae/v5Id1JeacNlmKJvwwxdV+OGLjl9cXDdYjSmulk7k90XuoQQkcr5efwPp06GmbSsEkq6ZBm6ly9fxjN0pcsyQ3dHTMVHqSIJ1j6WH88oGaR1enlZarZcl1RDt3jxYn4YlNqGjr3ZV/oOrtyQpbmhe/E4YUNH7dZB7UkrQyc/dJVjzgbCMHXDSe70jJSYF8NQn9zpGUo69lLQIUOG8HHIxq+EqdMzTC2b3OmT8z46XqGhJAbfaO774DK7i4vCmd+6iWngKYKwPhx49sAHVym9uZYjrm32YVPgeoQbFm+Jxo0IIOwUTfPQh7fuF2dHRFH61HZHrmOf6t3f2BG/esffPBe6AvMbX4dPk+uixjxo+bTsVeUsCvTRLnAQQjGLwwsmAitmKPKBkpootUVcQC6pTVLnaXgfnUrKw3auktfJYKdemLAjE7mkF8wydPTPd9bG5NAGMmprvbFvYxSe3ruKWwjg6QthwLjqrihYDDy9f1M0GkaMAe54Y1AfMnb3KqDKndkoyxwNikdu9MaxbdFwDKYy9ysARcNweos3fx1PzUNjkKeEA86d1j8h/e7ddVy+2pDL3+HHeVsNYcuQEPa0YhdEaRGl9YdXmBBagsSuTqcurA9EkUUVxUowvI9OJeVhHp3h9pLFaYEYA+q47xNj6QOzPTr27j5j4tTeCxVGajG8swvyOfrD/6wWlUZp0Y0cMr8zWjQoAtSn/EGd7PAFXFB+uBbzArxQroMX6gwTjIoj1VFmiBZ92tkhD5Wxb+eFmjWAGgO16N7GDp+TrqR3GL6uof9193fvr+HHXvlRsoRwFYodwpoLW0Yv9nIVMc1CablNRd5fkiTVo6NJUxY2g4REJdMjeXKM62PKIZo9q05y3K8516UXjBo6w/NFTNjQf0+eW4JCBi8hjvWOf9i5babgnd3gv0nnyNF2uH1nMf45d1fnkPzz51O0a9eOy/r169G1a1f+kZF2bZqMoGx2HpILuenBiYm8vBEZThIPq/LoWMdIktokcZ6Gby9RSXnkh67RUT7ccbBr1gw9rtjBztMTf4qfQkgvmOfR0b+hFxdPyNgZJxr5VrDRHo1rJMdnuuH4LHaeLhLX+dOZ0fgTQfCnw1ZzGRnSGmPCRmHZg4co4fG9zqP7LG8+bNu2jUvnzp25sWNfVNq24+AMyq5Py8UehDdb2LQKMpPy4vVb0s/RiQthYVitvGZqW4JiJRi+vUQl5ZEfupYt681fa8+++Rrq78p16Q3zztGRXuncnFzi+2ty7Pj7S1hYnqTucH/UHeaFdsPp8JXSZUny0qGpGx22Jhdqro5Cry6iUKGE3ynmpnFDUJAbHCn0cdTwkD8oT3kszh6UNwb1jdbBYQELFG8tSSv4OjMQFRVzYB+yevrsD+Tp1hU1/vpL91Gr9AazS2z0G9onZ1pAdiimR7nKX8N9rfHbSxh5PgI+yiomZLBtjM1IugVEEqY31HG9vCwZULnOlNtLwud3houbcHtJ1EXh1U/Dhw9Hnz599G4v0UYt0PpEeaGMPRmyfYCrtzcC+zjANSCcQmBXKy0CXDUIXLAAkWXKwMtFODdIbr2uz8iAaJkhdPHy4l8vM6RAgbgPjslPBSR2e4m7e1/MnTsnybeXvH79Ov6TEat2obx4e0nnfx4lvGPKLruJk9qT3NtLsrx7iQ9vzL+9hGGqjmGOPrn1pua8pk+fbrS8IaaWYyiVZd+SZR+yYnmyoZ7sepVISp29e/fWPQOdrPvoyGrHM3Tlq3yD3msSNnQlhdvF4sHax2YUzygZpHV6eVlqtlxniqELJUPX3ARDxzOSCXU+myXH2g3dFJmh65LKhs6WDF1MEgydeh8dbcxdu2P22p1iKuXxnzkRfYaN0zNy1kLLr8ti7owpcHR05OlkGbpnz54pGLpv0X1VwoaurJFba9h6YzOKZ5QM0jq9vCw1W64zxdAdn9sZLfvq3zC8gLwyNzc3ixs6GT0ePXoU7/BVvkHLDVnihs6dPxFgUUO3Um7oHiZs6HLIXmJG7UmOoWOwjXfCyj2Y0Os7/nlLNkBXrVqFo0eP6l68wL4bwj6SxPbWrVu35vmNGzfG/v370b57b4xbbFVnB8yi+pfZ8ffff4kpAVMMXb58+VHp2xpiKnV48ugB8hcqIqash/t37mDwvNUo/P4R//QqI1mG7unTp/EMXYWvqqPLCuOGLhdtF8U+ExMGsPXGZhTPKBmkdXp5WWq2XGeKoQshQ/cdGbpdk9rj2MG9pEkdQ/fw4cN4W6L8/KDckCVm6Kit2gkTJmjOnI88XaZsWbf6TtUuiNWYQuKG7nkihi6n5Qwd9+jekkf3NmmHrs1atcWsn4UdVnpk4mAvhAdux80o/XsLTDF08zcGkqFzEFP6xNCAt7VJcC3Gg1UtnHGPiwuhkGaxq+dOoWzVOOMaly9MKZVT1uuneUz4T1I5FrJIFlsbbJk5BO3ch1rO0NEhWDxDV7FaTXRYZtzQVU3g2/dSg+MZJYO0Ti8vS82W60wxdMfI0MU+i8SJw/uoDHUayfz587mXlJKGbtu2bXqGzsbGRncfEoO1w1hoqBs3blzMyZMnG1HUHE9OQtHQTV65U2fouiZq6HKIEcIihu4FGbqXZhs66gdkK2b85ZWFS9ghW/aEX6ErPVDOArYJ8VDUsTHDYIH0MDpfH1wnlGXwcjxbfLhdzJPKiCq9ebGbshZ7d4HnzGWY690Nt6IieZ6E4bJKyPUJGbqkILQ1ro3y9guz1WL7ch+06hX3REpcvjClVE5Zr5/mMeE/SeVYyCIpYuh+//33eIauY+eueP1G+M5DlqwKVxwM4S2UiEvEV+tpOHFq/bz4qriEXP3Xn38i7PgxocNEYfdj9e3bNyUNnTUxgQ4DEzxH1/VvEzw66RxNGhq6SZMmoXKLnnFtSQJxb84Q6mfJOJ2QZinJ0MXp4oyaMC0TAx37o1BvWpYrxlcO7Yofx81PP4buwSrsvnQbRZuMx3mn9ihY6QIa/9AZBwpPBB6OpUOUSTjbdRyaz9agYnXS0XrhfSpNz8O4NI8J/0kqx0IWSRFD9+jRo3iGTiJHjhy6h9QTgjVWCiWRp02JK6UNdabEmUiGbuWaTWjatKVq6FRDJ+qE9GP64d8IE/OYjn75NCyWGQxd0KaVKHBnKmbtiIG991G4dbiDx7OW4Peb53C6/iFU1wTTaqiPDT4N4DVgLB4XLYFGterx9rLppWbL0zwm/CepHAtZJDmGzsxnXePkv//+M1levHjBhb3tVxJ20lkSOsTSyZs3b3Ty9u1bnbBXgjN5//69Tj58+KATdo5LEvl5Lqm90jI5OTn5TJs8RpPBjZxR+OARhTokYclgsE88Bk5fieU/ksw8hovaYFzcvAoXT67G5M13cHH2GBzaGoxeTqXx2+yx+KmendBPmYhmHXuh6vBotP3JG+M6lkB+jTO+Gr4FTf2jMaZTSTTp0AON2hfHihM3UaXDD2hMRi49YMzQBRcuXFhjTPLmzav59NNPE5XPPvtMJ7lz59YJeYM6yZMnj05YvZJ88cUXXL788kud5MuXj0v+/Pl1UqBAAZ2Qh6CTQoUK6URqN3l0msePH3uLy5g5YVuuJHoJBWFeXAZiy5m7cB3ZCz8uJxleH1+xjbhjT3xVuwfG0kbdZNhUNG7vjJWhtBEPnYxlIdEJe7zplAvTS0AbNgp7p40UNfGp49qWPLe4pf9NK4wFKbw8uwxWh5PHLuPKnPF85DAuW9nYMerRqWQCDOxaPFHJoHTBmBD2jl8gcIZw7eyC9g4uxN5B0IySOE/hwDZ1KB2Lg5tHc+d+z2zpAOgeLlH+79oO+MF2In6j+GHyhNdtu4O9t2NxZe54rJ8XgqAB43B03s/iNGmPaugyMNJhu1y4XpTUJrXmeX5aGzzaMBKPaHnP31uJvfe0GNNrJMZUbwOEj8J50nepNQoXZ7VD159WYtWsYPJUtJjq2J6H0+p0wKU5Y/HzbHtoT42jjTgE7s5jaSPuhA1zx2IObcTpmaojp2HqqOloTuI6oqeg05RAVZsScBlxG9UobPOjN3m8GjTpOJWfGh0zrBcvV4XKVab8xsOmQFNzEqpQvNHQKejWrgSGL56MSoMnouugehi6eAoaDOrOp7EGVEOXmWGGLyFJt5TDIjThHsuptRMRfuIO2q6Yhkj8in3Ltdi1+S6+92aLWBbrx9vAZahwnimK8hnRFLKdQrUhy3H5+CacuK1Few9Wvgzf+F18J/JyGZmW37vrHbqmd1RDlylhRiwtDFnqzLPaqGmY1qU+CtKG6j76LqZ1LYlqFGfn6JqvnI6Jnchz6TQNVYdPBYr0QAHKq0KyOuwWD1eyE+3kpVTW1EPloZHwH+qMhu3IWxkyCRUHkVCZjM4va/24sc8oqIYuk8FNHP3wMSxFjImFsWSV79+9xeWrZ3Hn0U2T5N7vt7g8eHwLD5/cxqOnt/H42R0uT/+4i2d/3sUfJH/9dQ9//X0Pz5/fxz//3Me//zzAi3+ZPMSr/x7i9YuHePPyEd69YvI7Prz+HTGvHyP2zWPg7RPg3RPYvH+KMa2+TZE+VCbjG97kwnqIrQ21pzIeE16+fBn/yYhVu1GuWk0e7/7HvYRX/Mc5gSziu/TYVbRk3kenefMftO9eJek+ukrN9e+ju3z1DJxathFT1kXnKvYoaP8Veg+fgFcx5CGmtxuG9dJcoZcWQq41otdP85jwn6RyLGSRlLhhWCX9M+HFixfxbxhevUdm6O4mvOI/IkMnfTIvjQ1dxeY9dIauu3NlNOwykMeVKPuNsAEoId94pFB3I7BCnrnh2Y2T8L8hATgUMAJ9R47HX+9tsIIM3U8paOhu37iCIV30Py2QXqjzv65o4zFG7D+hE9mSq4ZOxVQUDd1kmaH74ZkJhi6b9Rm6fv+rhym7k/Z9YWbUDIU1X0mvJPLnrJXk4d6JKF+/a6oZuqePHuCTovlRsHgpUWMZ1s6ciG4p/JqmH+s6oFzVr9G0u4do0PgPN0iWNnTqObpMDR9KiYh1IDcmyeGpzIBcm2WLgbX7iCmBP2X5FiMFqmSw85RDureCR5N6aFu2qEVl14plaFeumGKeJaRNmSLoMGYt8majnWEqoHp0GRdlj26V3KO7k/CKZ+fosokvb0hjj66cyw86j25Aa+bRxX+Ljnt1DdpX0eBswxu4fWQOtBcD0KHNAlT+3gsoEkQDvRkOTmefTiyDysPIY5jZAn6xe/Ej9uBJiSH4okgUnh7fBa2mIhlEe5QbqEXsvD24XmwwtCFl8bTOddRuHY3YndHY6e8Fz0DhWVe5KHp0Q8ijG295j455c5r8NaGxSbq/IrWbzU4XJ/3+FRPRsAe7X1Cjp9fFxVAep3+dx2tYny4uhnu8KqD7jF/w8OAcfNvJi+tVj07FYvDBI0pqk9LzZJ/UbLgiFsO72MNvhfC5zYajvJCvKJBP44L8ZCi7jvRC5xEuqKBxRfnhsZg/whXlhvmhTns7lK3lAseh/nAY7InvBrvAjsrYDfKDa1t7uPjE4vu2ZVCSdCVbe8I7KC16UCWpqIYuM8N3lwmIFcHeAiJJ+sMK2nzfF5dio6C954NZ1d14et0GHxzdFISN4TH4474PrpDXvsXREde2+OJb8qB31HHC9Yho3DilRdgpN2gf+CCSyuxt4IToU31xapsT6XwRTbr9TZ1wdmAWaxs2OlRDl4Hh7r+BCBudJOkH1nRJktP0KzNs8XSTO0AbaMh9LQa5OUIb4Y5rrGIKb/AZWBbL12geRzf54PK6QQjcFIln967ipjYAl9YOxIl53vg1tjQKFNXg8vpBOLglGg1CxwC3B2JqX3fUPT4aZQsHogx70fC9CojaNBjB26PgcGQ0GcryQNETOLNlIMJ2RqHm/tHIU7w2zp0RvtFsbaiGLhOisxVy62FMLIgla1NqqlyM8xOuHL6Mq+sHYsf6INQqVRHXQy7j6NYgjBx6CWvq2STP2CVjUmOwKo2JKTTo5IVKIz/QIX1z5HMSDukrj4rh4dAuZVC/qA2cR8RgYKcy+IIO8csPj0HnPp15XFPUk195dWzvhTJDPqBP+7LIQ3q7dp6oWVODGoNi8EPbsvicdKW8T+CbGtZ5m4tq6DIb5m4lVoL80JU1XTq5bUyMUXGEH+ovD0UF2ph9Rriiw/AA2rBD0b+DK6afCMO041qUTcYtFQnMOumwSo2Jhbg6MwuebXaHlg5pQ+7GYvOGOdzDvUaHpTsjYhEpvp4pvaIauswM81wSEiuCtUYShpJxk0takRLdxqpk5t3wj2spSExM4ydcPXoF1zYOwq6NQSicLRuuH7+M1fWy4IvCwBpnW9wgo5eWmLwoCqiGTiV9wEa5JISScZOL6Ru4ZUnt2bL5JSamUGH4UtTzP4EKwz5g/ojmaDlgHsoPC8XME7GoQ4e2U0PI003GbSxpjWroMjBKFyP0NgBKJyyskHXAmiIJQ8m4yYX+0wTWbZYm3mqRhPKUlt1QksKjqAtp1odGSUaDVEOXmWEDJyFJIV69+I9/65ad5FYS9olIuUyYMAExtGXLby9R2qD1hJdKfWjW8RCbnCLIlzli7xo82eqBp9sG6MmjLQPw7vA4lHm4TiZrUebBzyj3YDUqPFiJig9WoPLDZfjqoT+qPvBD768+oPrDxaj+wBfXfV1R68E8ODyYC6cHcxC1sAUtU/J6OAW7RBHV0GU22AiTRC9hTCyIWN1Hn+TCo0ePaGNR8DhJ5B83YsIMncagSfINXFFihHKpDTU/RWDVKoneMlN6/FAP1HpyEl0/+wM1BvfHBEoz8ejdFc6ONfBmxz7Uo9DZIT8abH+J17W+xuuaVeFc8yu8rl4ZztUrwfnbCmhR72s4f1MWd+/excUrkQgOO416VUrA+atiaOXijMo5f6e5pR9UQ5fJIFOi+2P/CUoKUqBAATg5+QiJaP17rzQ3FyKahczDu7kf48eP5w8pylquv4ErCa8p9aFZWx5mPY2IfJmZCu9fUYI9evcBuwdXwL63LxH07jqC3l6Hj/co3r6++cpjQfNViJkjvFl59/BpcB8RTrEHiOKVnIbjyvs8r/fIBTi3cwEa1KxM9bM84sM7IUxHqIYuU8MGbkKSsoxuL0bsDO69svOMewZXzJNv0Kxp8rSSsGcu0wLJFlgSVqUxkS+zYOheotmUhbD/wQv+U4+jecwruHzIC5eYvPCa6g2XuRPh9/QavPeRl0zFXWhn4jdrNPxmOFC8KOwpDdRAWK+iFBoh5r0YST+ohi4zwzaMxCQFcfHyEmPxseMbnAyDNsk3cCVJCYNjCqk9W71lZop35NEZk9gPfBpzGOvRhYc5sosvd2DEkqFL7QVNJqqhy8AYnvviwvSipDbyeT5+/FiMxcewzRMnTqQNOZamF/4Y8g3cmKQF1Nx4JLcpbHpWr5LEW2by6BQl5g2QqxCvzxzGi4auZpUysLERdz4f3gphcmBtTUVUQ5cZYYOMC/0kJJYmGVXKN2ZWjTytJLYGDmFqQbO2OKxOYyJf5hd/P0Wxxv1RpFG/+NLADUWq1IuTr5xRpFpDFPm6CYp864oiNVqiSM1WKFK7HYo4dkQRpy4oUrc7ijj3QpH6P6FIw74o0tgDRZp4wWv2Oswf3BYHRzng8GgHHBnjgKNjHbBv0v+oRdaJauhU0gnSps1EP2VM0oKUma/hksWJ3NDlzJ0P9y4G48FvISkuob/8jJN7V+skguTjd08Sfr9hGqIaukyItJkoenFyEUpZBXrNIuQbuJJI5VIbxfkmty1seiNiDcucFFK7raqhy8AYnutiYha21jM85Bs0T8cmLGnVdHO72FRYtUoi7xdabBUjqIYuM8O2ygRFLGcVsMZIYrCBK4h1naNT1poKm9qYyJeZrTIVZVRDl8lgVy2lv9QmOfOU21+GfANXkqzi52hTGyVjo6AyD1aBEZF7saqhM45q6DIbehsK/SQkVoTciLGmydNKIt0JkdrQrC1O3K5J/4/lyJfZylaZxUnO4qmGLjPDRk5CYlXoN4w9+ZCQpBWpbWzkhk49R2cc1dBlMth2KIl+SkFsLXv8x2pNKvKWMfQ2cAVJK1Ji1qxOYyJf5ozu0SUH1dBlYBK96sqSCYkVwZouCUO+gStJWmHYxRaB1WlEmBcnCVOpKKMausyGfENJbZIxTz2DTWkl4yZJWp2fY9Ds42EJ48eqUBJu5CjCpEKjH7D0Sn6cuRuTJPHfGYFTt98r5pkivktWUWusE9XQZTLkGwnfAhOSLGl06VIBak1cuwm5YTOUT7OLhdIA1m2pieGy33yTGxufldfJsdflcV5rXH6NLY8zMeVx+kN5XPlQHCfflUcYyYm35RHypjyCafqjr8rj8MvyOERy4EV5BP1XHoH/lsfef8pjz/Py2P13eez8qzx2kKTy4puMaugyNWxYJiTWA28R/UiGxHADl0vunEKZtIBmb3FYnXoerUz0lv2hL2752OLQAjcccnXCIR8n+Pfz4R+r1ob1JfHFrOpOuDw9C9ZWt6HpgQ013fFUG4Tge7Gwr1YPg+bsx4ktPjhB6R2znLC4ji12nIzBLmcnaE/5ImBbJPY2qMPjK7dHYuq8Pjh9PwZrm1L+I5oPa6wVohq6TAkbjSRiYFQsTtIrlW/cDL0N3EByZuFF0gRpQ499+ZS9OVRIpCDy5f77YRnEFpuP+gP8cEUbBue2o9G8MbWhqCuOFl2MK5oyuIUwmqo2QsWGhmr98WxmSzy6r0XU+RBodzbHjvneeEzpNl1GoyAtQz6NDc5QfVEogypF7XFWG4qbFK9UxB7VsBzPHgIPKR8PqMI0PG2QEKqhy8DIjYPcSLBfIZa6JGeeUpulOuQbuKGkJWz226Z2RbeJfnj+3jKbF6vTmMiXO9c3zVDsO0/EkrXpt5fWd0EXVOrsSaXs0LCYDSo5NIPfGS0qjTzBP17N7PCS01pUHPEBXRyF0xTzw2Iw/6QW7Vm6iAvaHP8Ap1oa/hWwMjWboVZNDSYc08KO4jUo7jooFs1r2WLEQaqvhuyFqYnA2p6asHaxeVqpHVZJBhP++uuv8WJcx6Q1+2BftQaP971zNeEVX7KIGCHYrfcf2Cu6mcjjCukPlNblxcBm4A+YEXgZ71/+g6wxb3Dr6kWMd+uIggULipXrIxlkiUmTJuHjWu0oJrT2xM61eP3yXx6X+PyjhE/M0WYvhGLVLIyn43FDHdtBSHHhJ55OTLP4h7dv4dJrII8zHfuYz9KBndF/kg/menfDrahIPoWE4bJKyPVTVv+C8l/XElNx/PH7A9zM4UQGy7hBrVpAjBhBMpJsdm/fvoFt1uzUdo2eXhc3KG8Yp39+D2O8fIXpdg6ogJ6zfsG7i+tRvH4Hrmf9Kv5TmqdEvRBhH0raNmsI2rkPReH3j+Ds7Mxy0LZtW6xbtw4rV29EVtsPthMnTmTXaCSiSMqohi7jomzoVssM3d30Y+g+khk6Q7LZ2qBono/FlDLyr4fxjYjCOF2coeI6MU+ICufBWEzaUNn0ejr2R6HetCxXjCfX0E1OwNBFZzdu6HLnAEp9LiaMwNovLdeNcyEoVaUOHefZ6Ol1cYPyhnH6N8PQVUSJcuXQdchUXV/xXhP+KR3XhyxkEdXQqSihaOgmygxdvztXEl7xpWTfDbCAoXtHhi5bEg1dzprGDV3uj7Lii09oq04AboR4KNTPknE6Ic1SXCfmCVFrMHR7FA3dP389w8Dvaoup9MWXhUtgzJr9fDmlvuIx4d9AL0RUQ6eiROKG7nYihq609Ri6HDXbUky5tQU/y4lP5N80UIAbIR4K9bNknE5IsxTXiXlC1BKGrhPa9PbCT80dULx4cTahDsNllZDrJ6/ag3IKhk7OpzmyMUfMJFjVQgvj4ix8Sh5i3vyF+bk7Qc9CeTkhLYRca0Svn+Yx4T9J5VjIIjbkuW6brRo6FX1MMHSXEzF0xcQIkcaG7mEOfQMhJ/dnn9JGntg9f0Kd7PfD+/fIkiWrqImDp8V5y/MMmkN5pBB1euX0f3R5m2cOw5GgPShRooSoicNwWSXk+tQydFfOnUK5r6pDY6MR9SxfXk5ICyHXGtHrp3lM+E9SORayiGroVJSY8Oeff8Y3dGsCdYau/61EDJ2ddRg6hqk6RmL6MmXKIDJSOIRMbr3JLWvK9JNMMHSfqR6daugyKcYN3Veiobt9KRFDJ/OiLGHoXpChi7UeQ5c1a/zD3Xfv3plVb3LLmjL9pJUJG7oLYUdw/Jf1YirpvH75Ajk/+kRMxUe5paagsNxi+PGnX6ITuyBBCtXQqSQFI4aODl0lQ5eYR2efsQ3d4aVLsVvrCj8vOwT5OqHZgFC8f299hm7iyt1GDd39qGuoVt8RuT7PI2qSzm9hIahUuw4/6Z8aeDR3RYnSpdC0uwctLy0zM0XCP19+IRTSLKIhV3P77KFJMnSps0QqKtbI1YGItS+FILY1DTjBD9msEb7BK8jLF/9iUu/v0LpUXjT6XJNsGdTCGU3y2irmWVralS2K77wWIm822hmmAqpHl3FR9OgmyDw6j5uJHLqWkZ08z4AeHSO59Sa3rCnTT2AeXbX4Ht2fjx/i85J1oDHigbEaEtuw2VVj6Wpyat5Ht8erArrP+AUPD87Bt528uF716FSSBB8sBqIHH0kJiIrVoLR6mCSE6r3EoRq6zIbeViJPKImFSYEqVUzkvi8uxUZBe88Hs6q78fS6DT44uikIG8Nj8Md9H7z7qg62OtXBtS2+fJLtdRxxPSIaN05pEXbKDdoHPogkz35vAydEn+qLU9ucSOeLaNLtb+qEswOz0M6UTxqPOv+dhfPLs6j/6qyoSV1UQ5cJ0ZkxKWJMLEwKVJkpYAdxxv5M4egmH1xeNwiBmyLx7N5V3NQG4NLagTgxzxu/xpZGgaIaXF4/CHvmrUf90FHA7YEY3Gc+6h0fg7KFA1GGnem4VwFRmwYjeHsUHI6MJkNZHih6Ame2DETYzijU3D8aeYrXxrkzQcJMDbh+/T3atfsGucoWpwVK/ZGgGrpMjWTRjImKVaC0aiQxgQadvFBp5AcM79Ic+Zz8+ZtLKo+K4eHQLmVQv6gNnEfEoF3DYvgCLig/PAZzAwbiC40LNEU9+bkxx/ZeKDPkA/q0L4s8pLdr54maNTWoMSgGP7Qti89JV8r7BL6p4SLOVR9m2yZPjsDpXdGiJnVRDV1mxnCjMRQVq0Bp1UiSKCacqDt2PxabTsZicf8N2FonKzbPsMG12X2xfaYNrlM4ck4gIrWx2H0qFicfxCKCxFz+qFEbJ09GczGt4ZZFNXQZGKWLEfI//U3GQFLkTDarWyVVMbHLXz+5Dqe2j1CxJXl7w36h6bSoOGwvD4sXt8caZ1uUqw4EdbNlqiRRasD3KOnxPVmd1L9Mohq6zIZoxxIVC3/q0BphT0bcy5YN2ZjcO8JDa4QZFmMi3bZhTFiZxGCHrk7Fn6GK8yBka3wE5dnh6zA/lNO4ohyF7u3t+Ys3y9rYYFKwFrWpfHpDNXSZGrYVGJGsafg+8rTATvnckvWgsI5IDA2foZh6kMm+F/H373ewafqPRu/LS8+ohi6TQWNfJ3oJQ0kBQ8eqtTbsxNDaMVw9kih5cXpixum07fMH4tum3cRUxoIdLFN3qPcWZkAmPHv2TOHJiEDYiU9GeEWeN77iP/8UKJRfTBAWeDLizX/PkUP7Vn0yQoYp049dtgtlqtUUU3GwJyM+K1FPzwO7c/kUDvgOElMCCZ0Sk8/98aO7yF+QvbFGmECXRxF5OWN6hpQ2XKwGkw/BJttHXM8M8G6vCvghFZ+MUA1dxiVxQ3cjAUOXLy+J7EFxKzB0Fy5cwO7du0WNcYwZD4lFixbBw8ODxxMrK8dY2f79+yN37txiSsDYMhhirE65nhk6eyOG7tPi+obu+Njm2D5mopgyAzY/to4lN1AStm6V9HppirNybH0b6sV4kTlj8V3AXWE2JKqhU7EUE54+fapg6IJ0hs77xjnjK75IAcGrk2ADNpmG7jUZupxJNHS3b9/G9RcaFC5eUtRYBx3rfosFM6egXr16okbAVKOmpGPI9QkZuk+K6Ru6Xye3xrrho8WUGbD5GRgnLkk0dLb9O+OnFq3hN3gkltKOZebJI2juf1/IJlENnYqlSJ6hK1UE+PgjMUGwAZ1Ghu7u3buo38QFX+SXHUpbAY/u34f37BUo8uF3tGrVStQKmGrUlHQMuX7Msp2wrxrf0P1Fhu7j4s56hu5cooaO1SusdfbWlt0DauLSldYYMwNoSqvLp+BgDJ3jhncDG6LvqVi0ur8YTf/XF/u/LITd576Bf1Wa0ERD1/jbmtg/eyEmTJ+K1ZfPJtvQkaXDDtXQqRiQuKG7noChY28X/kj2wZk0NHTsVeqVW/TkA91c2Dcb2IbF6pS+AyHphLQ8X1nHwhiul/IBWxsNtswUXgKZloYuZzF9Q3d+SmusT8yje7gJPg86YtCIGujtWhnL913C3v6DEX18PjY5bsDPhTcgMnwvmgcxe9EcgU2DMLnQCozFadg1+w72rG28syjfiKHrvnMNQi9fxK2Nu63C0MX1kEomgQ0g4U8YQkYkSya7vcSKUVg7OpEMhyTcIMh2MopSuBO8amoQc+wMAoauRGzwGbi26wjPBeEIb1scdjWGw9UzBNp9JHuGwKXvIYS3LAqX5q1hb+LOhnnhc/p58XjunLIjAwnW1lRENXSZGb5hGJFsGcDQ3V+F8/dW4gJt/MtrtkHQT6XQtXZbXNy8Gr+dHIND97WYXmcMLkWM5fbBajFcNzJRNnTMuwpHFHnZ7hEfEMS9baYThXOSyrMJGA9gOzdMjFuGEM8xKPz3GwRv2wnvuk1FbdqhGroMDHf/DUTIEEW+xcSTFCCFqlVi74aVOP/zBExrMxHbN95By4gBKFiaMrTnqBnUkPt2QMQ9RGs3Ubw0jpwOESa0UuRrRi7Kho4Zturo5TMTS6rFYvcCJ+x7zwzeB/Rt5khHlvcRReUWetSEw9Z78B2wDh8GO8LXexZ8fLYg6MEWRO2ag8DYB3AbNhc+S3cgSHsKPqObwmHffYqfRuCKIbDp1hL7VrXGPj7j+NQsYQdnu/JiKm1RDV1mhm8YRiSd06JLL1QbfRdbz97F5C4lkV9TH1VH3ML6iNuo2rEnqnTogcbti2NFaDQqt++BRjX1r5paE8wwG/uLb+hIRM/tRL/BsCGlX/9gNCfD5kLxpXuCYaMtRIegDvBafBrh7YvBc+EIfq7Wc8EweHl1gEuRDrBvNQQaTWH4zxoMr75t4KKpCa+pBxDenA5hNTXg2nsOYtf9guY9d6J5Ep5dlfa5qYVq6DIZ0rYgjDN5ylAsT3JqFS4gKMuv09rwMv7TjvGQcZ70PJw+ioeGrJkdLMYYd9FHTF+ZO46HiZEyPWQEaZUYCgsolAu0ZOTIc5Nk/8L66HPqnZ4u7vAV8HkQizoe06XqjOI7ugn2+fsgaJkvL7t/5aJEp7E4yZihaugyM3zDMCJWhtxrMZTTdedg5NQVvNnsnNzvGwTjdl5Lho+2/o7VR+DCjNH8XN3K2qVwYOYqKnsbl7R3cGjWGBzutxwBQ51xxGMcgvZupimPY+62O/BslIDRYzOzAgz7grdLOhfHROsKf60P3Fo3QuDi+fAZQUKHpzb1p+ktwv55tfghqJPXTPj4bhU+GIRTcNx9n8KHsJ98ALai48YOXWOp79jhL/UynA48FDKsGNZ01lrzfU8Va2fCkydP4t9e8nMQSlcRbi8ZdPWM8RVfrYIYEbHA7SWv/n2Oj5C020vKNvshwdtLWFZW2/j7bcHrE+pkcVa1pBPS8nxlHQsNby+xoRlunZU6t5eM9N8BO6XbS56QgSlQX+/2kugpzbHe3VNMGeHTT4Ac2cWECJufdKuI7rYRth6luIFeL01xblhpfRvqxXiJOaPRPCDu9pJdAyqgxywzby+h0bpjjnp7iYoJ8MEjil7CUKwMwTgZlxi29WRQaPGMimQ4JOFKbnQSEFYu1UmTmepQDV0Ghu8VDUQwZCxMg4GXjHkqGTdDSU3SoPcUUTZ0cd60omTJ+O8aNEQ1dJkMvi2IojN4SpICJKdWww1aSdKKKVOmoFmzZomKi4tLPHF1dVWU5s2b6+TN65fUd0b+aLn1VhvrCHYaISHJbO8aJNRzdBmXCY8fP453jm78z/tRukp1Hl/q3gq377BTGCnLjEXLoSldGy//+Rsfa94l6Rxd8YbdEjxHx/g0Z1YxFofg7Ql1sjirWtIJaXm+so6Fhufo2APm21LpHN0Iv+0obeQc3bsvG+ido3swuSnW93ATU0YozV7FZACbn8F5NS7sUFdJr5emOD8sJiNqqBfjJeaMQvOAB4KKRD1Hp5Jq9PXbhVn7r+jJ9l/vxRN2L9rmM3ew8dQdfh/a2pO3sCb8FlaF3sSKE9FYdjwK/iFRWBocicVHb2DhkevwOXwd8w9dw9yDV2FrV1ucY9IRjFPCkqrIZtexY0c8DAlBzpw5uYQ8zIGPPlJ47MkEPvnkE7g0W4FcuXIh15MwfELh4qE9hA1eQSTDIQlvF7sYlJBkQlRDl4Hhe0UDSa8oGTZDSU0Ef0OZZnbJO0Aa3UGc3q5ZoodazGzJDZ2W3UdneE5OLtnT6LsYqbt64qEauswG3xiMi7WiZNgMJS2xa9ZMjCWfZp7xbw9hS2coDLmRY8JXopKBk6RAXmHCdAhbvKSiGjqVdIHhBq0kacXmzZvx+vVrPXn16pWYax4vXrzg8t9//+mk76zVggFTkHh9wETpAoQkhvfPpRasXWkI84xZE5Lna6tYIxN+//13hRuGD6CUeDFCCbt8ucRYHDqviY6K4jwoitOPXpqXMUjrdEjWxYgv63RK8GJENltb5Pkk/mGZ1BZWJ4uzquXtE/RSvrKOhYYXIxjS225T+mLE0KXbUVp8h6Ccv588xH9fNKRuifNXrgUuxX+hK8SU9TBu2kzsi20o9nHSLkZoyUztTOLFCNXQZVwUDd34RAydfQoauhdk6D5JoqHL69QxQUP3SfYs+DRn6hk6+te9BDItDd0/efUNnSFVEnkps7DMbH6yuLl6KaT8GAOdpNfFxXAnGbqeqWjo1EPXTAcfPglISpL0+qUNxZhkzcg3wdLy8Q1eQZT6Qi4qAqqhy8DwvaKB6Nk0JUlJklG/4IUZl5xZU9nQpXRfmYiScZPko/i3FVoRGmyf9j2afd9fTKcs6qFrxmXCo0ePzD50LZNf9uUvEZ1BSe6h6/O/8InN+yQduuaq3Z5ixodpiS8+EWP6SG1hdbI4q1rePkEv5SvrWBjv0JVEunk1pQ9dhyzZhlJGDl0P7w9L8JDeWrm0ZwFm7YrgcbakbHGpZ3lCSPOUqBci6jk6FSWs1tAFjOmH0OPHUKBAAXEO+hhu/MzQfVyrHcWUhyl7k0hqGzqmlza60rZ/8ce55LBpDDFVx5DrhyxWNnQS9grrLCFY1bQUenEhFNJco0tzhV5aCLnWiF4/zWPCf5LKsZBF5IaulM2fqF1buBFdPUenYjav38coyhsmH2Lwlkss3sUI8p4JWcAPXASDwEQwJuJgFaomgxeL1VMGITrymlEjZwzBCClL7o/S6JYJ4u6JnWjYsKGYShloEROUzEb00S2oVauWmDIN1aPLuCh6dOHh4Txkjyixx5VSG+lwIyHY3lzOzJkz8fPWxL/QnzSSbio+y2GLo4cPiyl9DJeBYaqOIddX+qYmPs4leG1Gilsplm/sx1mAPbt2iikB9dA1czPh4cOH8QydRO7cuZP8PGZKY0kjIScl6k3NeTEM9cmdnpHcsmk9vXroqqKiokKohi6TYmub+V6+qJJ5UQ1dJsVG9g4zFZX0Tvv2HV40b9lq4oQJExSPg9VzdBmXCdu2bTN6ji5Pnjzpyqszdh4nuaj1pv+2uri4aGNiYthgVpohP0fHIimzlCoqKippDzN0CTwNrKKiopJBUA2diopKhkc1dCoqKhke1dCpqKhkeNjV1r9JcvOUioqKSsbiDUnqP+uooqKiktrw++dy5cp129bW9guuUUk2z58/v0PBH0JKRUVFRUVFRSVFeE7SjeQlTxFaFcswfvx4dv/1BKFbVVRUVFRUVFRSDPZMRGkS3QOuojtCBPbRwsFB69AnUIijj5ZiFO2j7dMHWkFNuqgFWgc4aBdEBWr7OCzQRlEpVo+DA5VZQHlcJ9YXrw6ahpVdwEuQntUjhA5s3g7y+qmAPC6rTy8ulVkg00kYWQ4hS6g3iqaLq58/FCe0TzZvw2kNmTBhwr8FCxZcwjpURUVFRUVFRSWF0Tl08e4WDtoVgD6VKoG9bTto12UsWABM8YmmVAAuX3ZAwK4gXm7XbG8qEw7v2YD/GuAHzS70IW9nzBqaAM2xpsNV7KPJ9OsAWvkH0sQUkkdniIt/GMbQvMeE+QO6+oMQJMa3UIVx9QXBZwoQSNWxuqUy3t4BOp2EchuE5QCbxl4De+/LFI/mdS5Y4CBkEfJ5M/SnFQgODkahQoXOkkOX7/fff+8nqlVUVFRUVFRUUgXpFB07wSRGVUzl8ePHcHBweHT79m1HSrL75lRUVFRUVFRUUgt2hq4ZyS2eypEjh+4yoyqmSZYsWd7nzZv3O4qrqKioqKioqKQF8e+hE0MVFRUVFRUVFZX0gfF76FRUVFRUVFRUVNIXunvoSHSn61RUVNIVOUhqCVEVFRUVlXRONpJDJKZcPdXdQ6c6dCoq6Zj8+fPvnzdvXoMuXbpkFVUqKioqKumUsmXLvv/nn380T548cafkKpJYnmEcnUOnXnJVUUmH5MuXb8WsWbNePX78uKnqzKmoqKikbxwcHDB8+Ajs3bs3a506dbOMGjN5eciJCz3Hjx9vsp+mnqFTUUl/TKCNfPyECeoHSVITU17tZM7rn8x9VVRK1J1S7U3rstbQVoYp5VOiTom0Lqu21bSyW7duxaZNm7BmzRrY2tpixIiRKFOuCpo2bfnj0cM7V02cODGhs3TqGToVFRUVFRUVlYyC6tCpqKioqKQdhwbgk4YN0H9hNLTRi9HwEw8ciI3GwUM3odUexICGixAdvUjUa6G9uQSNcg0Q4mIVKirpAW9vb3yZ52Pcu3ePx2NjE7s9zjxUh05FRUVFJXW5uRiLFy/CogNaHNyzCtqICFwj9+zgguGI0K7EzMVaNC65H408gRatgf2i/pdDVMZHiM9aEk3VLMGSgwcRbcYlMBWVjIrq0KmoqKiopC6l+6N/fw94NNWgycIXePnyFY4OsEfTRXFxjV1/HFnYBE09qNyil1y/qKkNmvr+hxcvXuKIhz3s+vdDvyZNYKdRbwFXUVEdOhUVFRWVNOPQgE/w8ccfof+BWBieaDs0YAAOklI9/6aikjiqQ6eioqKikob0xM4XL7HIxgueh6KxqCFz4igcsBg3tCvRuqEHPBp8jI8/+ggNF0XhwABP1clTSZcsWLAAz/56iWLFivG4jY1lXTDVoVNRUVFRSTMaL1yIJhoNNI0XYmETO3gcYWkKF/YXLrUeXYzFRyl89YpfZm260FcoL06voqIioDp0KioqKioqKirpHNWhU1FRUVFRUVFJ56gOnYqKioqKiopKOkd16FRUVFRUVFRU0jmqQ6eioqKioqKiks5RHToVFRUVFRUVlXSO6tCpqKioqKioqKRzkuXQ5c2b97ssWbK8pyh7x6MqVi7ZsmWLofB7EhUVFRUVFZUMRFIduqqVKlX6PTo6evf79++zaNlbu1WxWvHw8Pjg7Oz8vkmTJq9o3dkKq1BFRUVFRUUloyC9bJudwTHlxdtlPv3008vZsmWzJdg07NMVNhqC56pYFTExMaD1hV27diF79uwYNmwYSpepiqZNW/ZsVL/aarFYuoGdEaZgopCyPt69e/f5f//915uiRwRNijFhPDFhwgQxaTqe3gNx4cIFMZW5ePPmDUqXKoUN69chKSaLHRwlRmJlHj9+jJ69e+P16zcm1ZdesdZl++eff9Dzh+7o06ePbgyY01Zzl8uU8qzM+o0bsWHDRqvtN0PSSztN5d9/nuPA/v0gv0bUJIw5y29K2a1bt2LTpk1Ys2YNb8OIESNRplwVtq/+8ejhnasmTpwYKxZVIoqkGcktcx0652+++Wbn2bNnc4vpNEXeUVJcScewdNzU/MTKMSwRV9IFBARgPw3S9evX83Q6dujYGeGgEydOFMid2yqGnh6TJ0/+sGPHDhQpUuTN3r17B5AqpfvWbIdu7PgJ+Ps98NNw853A9M7v9++iR7M6qNHoO/wRfRFhJ46nukPHnEnnho0weNZilKtSTdSqpBYHd27B/PEjUO7r2qhdoQRGjhxpFQ7d4SNH4LfqZ0wOWI8cOT8StSqpRTvHKqhWpym2+c/D/fv3VIcuLZF3lBRX0jEsHTc1P7FyDEvElXQZwKFzIgfuaJYsWWiMC2eEWYTnWAGsnwsUKIB169bpzoDal6uGZi6t6tevUzlYLJYSmOzQ9f6pDzaSofjo409ETeaBbQZabSza/jQQZarWxM0rF3A2cCN+2b0LBQsWFEuZjnwbM4ZhmefPn+Pr6jXx119/IRuNEZXUJTY2FlmzZkW/KUvw0Se5cHjbGpQv+BnGjBmDnDlz8jKmrFcJc8oyjJXfuXMnPLwGIgu1zYpMWqYhNlaLr2rVhUs3d+7Yj+jUCJGRN/Dxxx+LJRLG0mNGdegIeUdJcSUdQxvUF9mmX8GP7VZgsUsg6lW4jpFvBwH7tdRp0ThwoCm0kQth5wL8WOk6RlwqixmVKXy1CI3NmY9BfmLlGJaIK+kygEPXo1OnTgs3btyYoDfCltfYGReWpyTM0CvpmSSUJ5eBAwdR2RhMnz6dz8saHTqnuvXQ9Pv+qPhNbVFjOu9jtMhqa4pZYP1Mwv7kobE4Ly/FlXRi3KjOIM7+FHQ5Y15jVOeGGLd8Fx8faeHQ3blzB3WcG8B3Z9LOCloCqUlC7whpqZVSewVdXFwKdTrxh4W6acQfVkY3jfjDdVxDcVEp1CeQoE4XF1PCvxGdoBSzxPpEHQVXDm1F+MHdcBs3j/e/tTh0M2bMwM0/36BDH+80HRdSXzGEtH6bpTLyxdDpeIKreMCm09cJ08XTsVCmlMokqmPC9fwnEZ0wHwmpDAs/zZkNY9o5odOAUShZvgp5PhnHocvYry2J9oWvL8l+8tv2LAdOnsQVUu+fNwQRWI7pC4GmdkFw7k9hU2GSoPlDKW8FWlUeRuFKzFh0EzcXL8bigwdxUyiiYmWklUHM6GQx0ZlTUVFRUUl7MrZDZ+cJT08S8l2bLXnHblpHyAA7NFv8Fm/fvqV4aaC0B4IXC95cUw8PeCx6jdevX+PVq1dcjnqURun+/dG/SRNQaRVrJ8gNGkdHuPlEk0PvA0cbd+wnVzwoiNIU61dvoeCY31yEBh954ODNxWjwiScOMZ2KHgm6c/dXYtS3I3H+nhjSQej5sJEIqN4GgffvIqh3SSyfMQpdarbF/vtaXNy8Ck9ost9OjsZqh3Y4SDo8WI1pdcZgTcQY/Dw7RKhXJXV4sArjarD1xtbDKkyoNYrHL9D6WVGbrbM72O9WCqtmjsL3tL7239Pit82rcZDy1zi1F9ffGr7+fqPpLkWMxRpah2acuFBJBinWzzQWxrOxQNs1D2NpTESMxkoHGhP3bmN/n9JYGR4D7cmx6OHYDpNnrsRjasxvbBuu0x6H7sVCy8ZFXRoXsbG4dGoc1s4JNuuMlkrSydQvFt7fPzty5MgB50VsF38Ti+rnRE6PA0KmSvqBHDcfH5Ig8ud2BQDh4bhM6qDZ3jiJAEzxBVzsA1G3L/BdO2GSA/xM7Eq0rjIMp9mZ2CW3cHPJEiw5dAi3hSIqhpATt3cDSRg5bz9PxA3tekxpPYGH2zZRr92zx3dnBgChQEE74MjODTTROUSE3xWmZ9yzg0u4B3DyHi5tmIJo7SYcH0oHU0Pq4enW1ThyKgRPxaIqFub+KuzbuBKB4bSTXjsRkdiAX0+C4pN4fNemu9DetUOLcFqHJzUoWAo4tnsTeQ/ncIbWIb+Ixdbfif5ABK2/9ZMRjY3Yu4Xy7pdGsyF18XT7GhxW12GKY9GLEjQuAjeJ42IdjQXtBsxsNwk3YmlMbL4D7R17NA8bAE2EDQqW/hqFitzDwdXsidxziNodLTiXNC6aHe8Pzan7uMy3axoXW2lc3CuNqsXv4Mjp49zxU0lZpGHBetqUIcLvoTtz5kyy76GzxGUyudcvxZV0DKU4c+j+txyoNWc32m3bA7tjiyBeeU10WlPzEyvHsERcSZdZ7qFLCNYXSqLeQ2cqbDuNG1vGoO7gO3y90Ficl5fiSjoxblRnEGd/Cjr1HjoBqUlC7whpqZVSewVdXFwKdTrxh4W6acQfVkY3jfjDdVxDcVEp1CeQoE4XF1PCvxGdoBSzxPpEHQXqPXTGkfcVQ0jrt1kqI18MnY4nuIoHbDp9nTBdPB0LZUqpTKI6JlzPfxLRCfORkMqwUL2HTgZrHNvhJUfM6YyUhF16Za8TCPZoCo/gxTpnLqNgLf1sCYLcHMGuoiZOENzcgsQ4pdxt+AaSpW+cjnHAwwMHxbhKUriDvT2Lo23Plfhd1KhYnvPTimPUhtvQho1Cu14r8Yi26fPThMujluLCjNG4YFDfxVmjcVGnC8Zqt1X8DMuTLe3R02mMLC9hLs8Zh3VzxuKyCeWvzh+Pq1Tujx0TEPLQcsuXUbGUH3hhekl0qF4cHaYdQayJ61Xi0mzhkruxqdj6v6Slfb6YVklZknTJlTkKyRHm1KmkPKyvMx7R8HF0I7eNQjcf+iUHjiybo0+QmDakNuZHxuAXTINv9H70y5YN9RZKj7ccxAA6Imuw+BYOeXpS6iC8vJZg6cCl4mXX2/Bz+QJffvklXP1v4+iQITjK9ZkJ5TF0fqo/Cq9ajcaXJsBj6jEqdQwBtFMYs/E27SDaYFzvEuhcswTGb7qDizNHYeXmtlg1czRWbZYuv5KTUMcOvZw64NDWMfg5QlSrGNAVxW4PwuhgLRqVli6jXMfWaau4c8cQHLzb2NtLDKetxN6pxdHu2xE4R+l9vYuj/bfFMJocw3NUljlvjzeNQuDGkVh+kurg1dxF0MxVeKKzGTew2405endwYNZtuPSIxnLaeS+70x/eLYV2XJplj151Rgv30JHTdkkbgp/nsPvoQrCuXhnM2HKH4kJtwAms91iDp1xxHBsblMWcrSE4Nm8N/tAVisQBrwl40roHsHUtQriDdxxbfE7I6lGRsHSflClBB8A/lkLnGiUwjrbj89OF9R9E2+2Kn2jcxN7B/lmrsX9mKXR3GIWLsbQ/p+nOcafuDg72pTFAZQ7NXoNDs8aIjlwkAvuRU0f6w3PWyMaXSkog+fisl03x952//vrrnREREcm+5JolS5Zkn2qWOyxSXEnHsHTc1PzEyjEsEVfS+fn54eDBg+olVwWRzhQrSUJ5cskcl1xNg7qDjAjrF1loLM7Ls/hd2gk0xJn6hzCifQlRJ8vXlTPUGcTZn4JOveQqIDVJ6B0hLbVSaq+gi4tLoU4n/rBQN434w8rophF/uI5rKC4qhfoEEtTp4mJK+DeiE5RillifqKNAveRqHHlfMYR0XJsvzhiN2GFTUIU1L66YbjquEvUsYNPp6+iP4vF0LJQppTKJ6phwPf9JRCfMR0Iqw8KMfMlVGklsjqaMKu7QnTx5MkkO3cKFC/mLNhk2NjYWHchKnWasIy2hN7WsJebFSEjPnsplBkpCKrt06VIcOnRIdegURHXoLAt1h85g6kJjcV5eiivpxLhRnUGc/SnoMpJDxyY1YfaKSNMJvSOkpaqk9gq6uLgU6nTiDwt104g/rIxuGvGH67iG4qJSqE8gQZ0uLqaEfyM6QSlmifWJOgpUh8448r5iCGn9Nktl5Iuh0/EEV/GATaevE6aLp2OhTCmVSVTHhOv5TyI6YT4SUhkWqg5dHNyhCw8PN8uhGzRkKGwKl0Ird29Ro2IJgndsxvLJE2Bro4HPrMlwcHDgemkAqQ6d0BdKojp0loW6Q2cwdaGxOC8vxZV0YtyoziDO/hR06c2he//uLfZuXIl3b96IGssi9A6PSDEdQrMFrS5PqRz/MShHGHaNbl6EPE8X5RF5KSPlWEz418HjokKqgW2zTb73oJhGp2P1ZQSH7sqvEbhMotdBFkJvDVDUcA7CLPXXk2I5/mNQjjBssnzdyBGm1/2Iv0bKsV9Rryun+xGQ5lPUvhLK1qhLMWFcsPpUhy4O52rVqpns0Ln17Yczl66gftvOokbFEvz19AmObN+KNsNX4LMvi2DH1K6YPNIbdevW5cZBGkBLlizB4cOHVYdOQVSHzrJQd+gMpi40FuflpbiSTowb1RnE2Z+CzpocOp8dCTt0c4a7o9kPveHUso2oUTGFSxGhmNL7e75Tbus5DqWr1ODrnsFWhbU7dO1/Mu7Q3Ym8ghVzJ2DOL0eRXf3Oq1kMbdUMf//1Hzk1H+A+cwWNDxs+LtjqUB26OLhDFxYWlqhDd/fuXdRv7IKJu1L/rV6s/6QulOIJhQxDnbGQYajThbI4Q6cXQ7ZG5GkWMgx1SiGDBVltgdM+nfHmXQyauQuOhOrQGYf1hZKoDp1loe6g8cn6RRYai/PyUlxJJ8aN6gzi7E9BZ00O3YIdIYo77unePWGTPStqNGT2WMVU3r55jR3+i9F62Ap8UcQO26d0xY99fsKn5Wrhvw9CGbYqLh/agpMH91ilQxf952tFh+7mlYuYNbQPXH74EZ99nlfUqpjChdDj+PvvN2jh6YP7N87i0m4fjF/gj9uvsursRC5y6MaqDh2HO3ShoaEmOXQNmjCH7o6oST1Y/0ldKMUTChmGOmMhw1CnC2Vxhk4vhqnt0C1evBhHjhxJ9w7dhg0bTHboDI0j6wslsYxDN5CXVR06aayyfpGFxuK8vBRX0olxozqDOPtT0FmTQzd/e3yHLnjvVlw49xu6j1sdL88U2CQmNEkPoW9SKVTSiaGSLTQ1ZDbwlG8XvH37AU3dpvG+M+rQHSSH7pCVOnR/vEY7BYduQt+uaPbjJJT91plS5o2LD9SxWZLw7gqpb1MlVNJRGGuQVsw30MnD3HiORV1LoX9ABDQ2trh37bSyQ5cjG8a0d0LnDOjQpehrSyzGfR/M/NYNlxGNIxuDePrIRkknz6cNmPRPEYS+1TVYHw5c2eSDZw98MLemG65S/tWTbthcyxEh94Frm33wB5te5HqEG7Y7arB4C3v5RRBuRAA3tvog7JQbds2m+T70gX89N957UaT7xdkREQ+F+N4Gbji13RGrt9O0VG5NIzf+iambp92wv7Ejzj6Kxq/eGhw8zeZkGvMbX0fZm3lR7lbqHqXRutMGLligjeKRPmxFitJHG0jaBQ5x6T59hLjDAl5aD9KrqKgQ4gYTT5ID28GpJIw1d5F8HMglOSTFmVPJOCRp9bOzEokJ25+zXfr7mCTKXR8cWk8SSk7aWm/cQgD2bSRX6nYknt67ii1zJV20Lv9CGDXutjfGVXfl7SxYjAc8/zbl799Ezta9CmgYMQYIp/gdb0xz0GBQH9Gxo7x6YYGocmc2lswCytbik3N9naEuiNzojftUz7FtNO39CnAMpnpOCnGHtRWAomFwwj6c3uKNB1QubAflPaiAmoeo3CkgTwkHKu+Dc6eD6FjCOHbReTGj3k4s9XNE797LuU7n1FGfmuoqJcunuuoNezpy0bheBvlqIAcPUVp/uMAOXmFx6VZi8ZRCGEemi4qK9WFkrCZnuN73xezqdBCrjcKRTbKDXK6jiil/FsXXbaADXG0QL3Oklw3Wh8XiykZfPJUOcqns1ZPu2FybHeRSfLOv7r1w10i/zckRJ+5H0cEu2TLdQa6veJAbCC3Vs8yZDnJpmqhT7vilAR3kPtAimuL76KD29DZHrNkRBe1DX6xt4oZbVO7WGXccaOqIcw+icG6QLQ6dTujkQ8ZGcVxYEjYOarjhUqwwTrT3fHB0kw8fG5doPx2XT+NiE40LGivHNgch+CdbeP44H8/YUcMDX/7uz6tU5lpEXz4mFs1YgGeytt441Re76jkh7H4kIk/RWKF69gzwwZ80fdTpvvhlgBNWNOiDKKoj+kxfBDZ2wun75CeI05uC43+/os6Ls1joosXi5rR/P5e0B0Wol8VYxsNsh05pABoTBjsFnCQp5AWnDiQ1gQojtfA/q8Xwzi5oOMoL+Rz9eVrQ2aHSKCHezRE87ndGi6UkDYoAFTt5oT5Nv+iUFoM62aFCRy98QW5JvY52KD9ci3nhJAFMR04TzY/l1Rnmj37DXHj7y7b3giMJc6fKDNFiSogWfdrZwb6dF/JQ2VpSvLAXatYgZ6ytF2oM1GL0YS26t7FD6TZe+JzKfdvaDiW9w9DEywtf13BBQtes16wujhUrfuTxunUm8zST0+O+5kPR1CNzaR0kBRd/aT2GwcuO0tRuCnRIaalcGCtkBSRnmVVUUgo2LJXELGjny5y2I3RAxQ9iteJB7i3hIHfrvIGiLu4g98Q8b4ylA9yzsXbIb+dAB7nCJbwrawfyg9wgdpB7tzwahrOD05vCQa6jDR3k0g77Xnk4nyB9hAbligRi6WyygWSP+VVAdpA7xAVRmwfxg9xg6SD3CDt4pXroQLb2GjrILRZKB7lBOEsHuQ/5QS61l/Jq7KdyZzX4vHhtmq8vzp1hB7nmdogJpECVlkJpPDBJNjROmNPGx8m6QXxMBG6KhJbGyTN+MmQgbnJdNC7ROGD5F0+SHb8zCBNrueLX2NL4srQDStrRiqb/axsG4Q6VObQlGloaK2xMaPYNxiwnGwxzn48/2A7pfnnUCR5N694G9oUDETCP9qf1hNsCWN6XJU7S+l+GE8y5p3FV6yCVPXsLf+/wxZkdPtzR/3uXL26b0AFbt/6KLVvOYsyYmljaUoPC51PmCeD0COtuBusNKZ4QzlWrVt0ZHByc6D109+7dQyOXlhi6Jfn30GW3JckiJkyAbxhi/PI0DRbvpEjrQCwc4aLLk4cMQ52xkGGo04WyOEOnF0PyU/XSLGQY6kJHf831QQcqYNPGIO7MMWpMOgdbcsEjFnTGhw9x99At96yHv5485PGMRvXq1d+ePHkyu5hMFMP3GwpOaXyJO4tsXp5c1Hvo4qDuoLHL+kUWGovz8lJcSSfGjeoM4uxPQWc999DVx+ytwXrjknF87zb8duFSku+hY7C5mTOl0DepFCrpxFDJFpoamnMP3aUDmxFx+BervIcu8tkrtPnRK966n9L/+yTfQ5dUpL5NlVBJRyHzC+Vpw7D2v79Sb7AYcP36e5Qtm5X6Dtix4xU+61IHuTX/mHQP3cc5smJc+zrqPXQSrIGmCOt7xcup5kpCi5IoDmi3Q4t+mILgB8DVmW64hmiE9BHC47N8SNywbbMjtlHedjoKuT5Lg+FObrhB+WF9NRhVV4OArdGInOOGSLHWlMRxyjk4kEw6vQ43Sv+JmuTIMeFQnxqeocuTvwg2btyIhw8f4tGjRzxkMnz4cNSsWRPR0dFc2rRpg6EjJuHwsfM9aTJmKTRK6y0lRZqvidKzVKlS7ylUUUnXsKEfT8S85MA2kqRwZYYTjt3X4o9N7mQXlVoShO2zg3g7dUS4Y2cEbccPfRFQzwa7Isy7ZJYWWHP7WNvijQmu5NmpxuXpWTB7YyS04e7w+NEHT029BCRyY3YWjKR95I7wGN7+yDlZMNZZg7Gz99G+ynILE5brG5z45FvqHmHU79z5CkWrxXCnzixSuX9TkxS7h44J6zfmjCVXkkPFkWGoXwSoMCIMziwc7o/ysEO9ACGsO8yLxB/tOoahHeW17WCHcsO0mBnqj7KU77hUi2nHtejT3g5lhvijjFhvWsH6VGl769SpEwq9uogLLwuiUKFCXEQHyiyCgtzgpmHfShXjjo5w5Gn2DVUN3Hx8xDQRrRwPojLsjhtzofZqtVELtA4O4gMZWu0qOmr5hEK+LKZKapGKs1JEadnji1g4WSTVbVDh0Dpg60FJLEKSVk8l2kM6Yc1h1hB2gOuOa9oohMxyx5aZPviD1Cd3NcdQJw0Wb47Sb2thT/SZ1Qdnh/dFpMUWIhPCul5JxOzU4ycUutMTc0K0cChNSU00gmk8XI1l48EXITPZvZaB2MpPfrCxEYShdWxxLTYSJ2b74pm2N3qExKCNrQd28/sha8NlXQy628zAqYdkg/g8LMeJT77Bk29qI8/3dfHzjZr4rGtdarNqoxhmO3TcUaNRZ4owPsQkX2zVdaWH2LXxsXOBS1JuZSNnzIecMB/mje0CWkVVQCSLR1ZAhUrhCEcApvgAZSo54PIWbzEdjaDZQnwXlZXiTM+I4vUxN9BM7LwwpoMYV0lRXv73L678etIECVfQKUkEl6uSnBPkmoFcZ3L+lE5uyOXCKUTqyWlESXJRkGgDuUny+sV/4lJZJ2QR4/1xLQXsAC05ok3CQW/FEX6o3ykMg5f7w7moPR3g+qG8hsJhfugw3AtfaFwwJyyWRIv+He2F/WUtP7SupRH8x5p+mBJCB71psSOlZeZiAiYWSxOExYj/x1Baz+YK/ZtEpZFL0XVkGIaO9EeXkV7IR+PAmcZDBRs2HjxRb7g/Kmhc0X6YF77UDEbwluso3mIvylG5OkM94TSMjQNyJWouRauaNigz5AQcitjAfvAJ1KYwtUaIqctrarn0SIpdcuXlSJTOuJkjMVRJzqy8OhWCdS11i0lI6yEhNAx7b423N4mrRuMaEKBxZWkWZ7oAvj1qwr3tKS9cEx4uTwvxAD6dTE/T8WldXTX2fAZxUJlEMXwAw3BsJSTsgCP1SLx/rZUBLWqjzuNbGFumlJlSWkFXCuPKlsJ4kgllS2JCmZKYaF8ck0oXw+SSTIpgSonCmFq8MKYVK4hpRQpgeuF8mFHoS8wswCQvZuXLg9kkc77IjTl5PsPcPJ9iXu5cmP/ZJyQfYUGunPD5OCd8P8oO35zZsDBHVizKngWLs9lgcVYbeLz6HTO6OvMxYI2wVhkV+lHaIZsjmY2MsshsOQyFYa1jovzQD2jXcSA8hruwfYeotQ5Yn7HFTqFFTxek+D1072KSJ7lMvh0+c8AGq5LPwm6oZPfP/f777zxkkt4QXD49enbs2PGFmK1iQR49foTiBcx/MCCtzOWb9+8x5+AefD6oF37ctxETzh7DhF+DUc1nIoKu/Ybcz/7BX3/9gUqfinfEWxncHCoIQ2lnbJYI1WQaaO4JwGQAAHO9SURBVJFNxpyyqQ1rm9ExwYTiyRGprsxCJltcRVLWoSOUzrqZKp+SM5dHeBBJRYZ84D69cw0fZdWgQoUKoiYOaR2kdwzHVWKSWqTirKyK6G29YNN/I6IeboSj83S4nSKZsxFBpx5Q7km4e24SLrU/2gwnl5kIergVji1mIygZ/dVvwzL8+vcTeHXogu0hR+HWsg0m9OhD6a7YcvFMOthxK49TFijtjM2RGLKVmQ2x+xLHoODrly8QERGBWbNmYdq0aWYLe6LdEhIaGor3b9/oxoKeUDspUFzX5sgHkswE6zNTYH2cUZHOmbIlNOX8qXOVKlV2Hjx4MNHXlty/fx/NvmuHDsuS9tqSz3IAJROdizJsfUmrTIonFDIMdcZChqFOF8riDJ1eDJndladZyDDUKYUMHicJntsZ2hd/wubNn9iyfhXy5ctHZcRChBSfP38+Tpw4ka4//dWhQ4eFa9euNevTX1mzxl2j1xlJA0noXlBT7xP18vJmc+AGmpGary0ZN24ce3OJmDROnXr10ax7/NeWtP22OGKPnTZpo+eQ8+ZzksKidYCf28D7Stx4A9og8thI2D/aCKeNxTG6+B3Yt+6AqHkOaB5IfSWWcvhpPVZrwxFYqAiaV6sOO2nPw24C4yFLS3ExFOMX7t5Gy0Uz8OCvP+DdrjPmeQzibV+9fy9CgoOxskMv2A7ugb2h53H5X+EVBdby2hInWgdTNx2Nd4kqNHA7Ll+4jE6jaVNM5uWrHFno6NyEKljzWAtTJVTSiaGSLTQ1ZF9DOOnTBR/eJ/7akvP7N+Hskb1W+dqSq09e4n+9POONi5meP6BBz0mw/8b815a8fvEcgT5eCNu31uy2WiuV67aDwwB/ZPs4D1+nbKmUwo9jn8Pve+G1JTYJvLYkZ7YsmNCxrlW9tmTLli3YvHlz6n/LtXLlyiY5dG/fvsVPbv3w/J9/RA1BHZclixkvlEsMxX5S7jyjXaqXYbSUDl0JE6czrZhyhrHir1+/xrRJ41GjRg3dYJEPGik+b948fiTIHLp///0XPXr0xMChE1G0SPF05dD9/PPPZjl02bJlE1NCXyiJZRw6Lz6PTOHQmQr1CxfJMZM7Z3K9gcOWWL7fsQOYdzQQn+XKhRc0/s8tW4ec2bMnyaE7cyoi3k7UFNg6l2NOHavDbsbbnsPIobt08Qo6jjLu0D29ex0/D2qKEgUKiBrz+NrOXowlButnMcqQlpUFYpz/yvUciiQaJ2g6noz7UYgD4fdu40Puoqg/ejelhLeOsVnKQ+bQhZNDF5NEhy5o00pyfk1bdy9e6N/xYTgGlMhFY9RUVofTuDCoUnDoJsMuCQ7dqgHO8OnWCfWrfUNTmj/GE4Rtm6yxfLuU4ko6EinPqE6sT5qOwjfv3uHUrRu0uWvpACUrahYrxd6rhcfa92i+dhlaTDuIv2JzKY4JFn4U8xz+3RN36HKQQzdRdeg43KE7cOBAks6dsYH+yScm75sTRd5RUlxJx7B03NT8xMoxLBFX0jGHLiQkhL1s92lkZORPz58/38Mz0g9mO3SM7LSjl2B9oSSqQ5ewQxc0pxciO69EmY010HyvFrU9diC0XVHsn0PLOmQkhO+oPIBP/zbwxkBELu4M7jpQv3DRGWuWFuNyvZkOnRQPvnEZMw/t4ffUMZraV8SIhs15no0ZDt1+X1/Y02Rz9jXHUi873g9BPk6YenUUTvi5MhsfD7bO5bA6g1g9rlqhHk+qR5wuyJfquhJX16pQBYcuiBy6C1fQIQGHbue0H/Bj5ZLo0ayFpXfP+rB+5/3P+lsUS+pYyHXCvC7cv41J+3fh71fkMJGuFu28xzX+DjlpR+4UMBs/TZqHsx83oixy6lgVNJkUspern1xADt2HxB26c0Gb8OvR+A7dwYULYedC6y3IFUsHiE/xEvt962DKlZE47ufCnb6kOnTRVE/ZLW1x7bgXyoinTg3rZqxijr5BlbO8foAzc+i+Nt+hW+3pDN905tA5zhyDGPLS39H6LFu0ONaPmcxfEO/UtydmNWmN8sVLotm6peg7ZxvOvS5m9OyuyQ5dVuEMXRfPjOfQmXsP3Z179+5Fk1N3ISlSokSJC1988YXF5Msvv9RJvnz5uOTPn18nBQoU0EnBggV1UqhQIZ0ULlxYJ0WKFNFJ0aJFdVKsWDGdFC9enAtbFklKliypk1KlSnEpXbo0Fzs7O53Y29vrpEyZMjopW7asTsqVK6eT8uXL66RChQo6qVixok4qVarERd7PVapU4bJq1aroK1euBJw+fTp/OnTmOKY6V3JRSR7sHrlddSYB06ZjFzeDygTNWYsyixegz9V5KEOOnptzdThuu4+geTMQhPvw8XaEppkjHHc9QNDC2XDb3R9ui+fC7ZeHVOdpuLdrDMd9DxEVyF5x4wu3C4JxTgjnMhUQ1Hc4jnmMwrH+IzGiUQsxx0yuDUQZe29o7Usjmr1ihwReoQj1V3bmjHLVO64ecu5YPUE0Bl089etiy6UkDL4vNCLJHc5B2zchOpmVBO3ZrldH0N6dSa5z1O6NGHiYHLl8uXHnv78xbcBAHPNfhabNXdF85QLd9ptdE4OPbN7xuBLJ7BZabwNRtqw3YksL642tMxZqBxzHCVpvpp7BM4ad5wncGFOOXwZn9frSuFCqmy2HoTBYNyiNh8TEVPbPpW2UZhK0fQbcPWrALSIWsQ83oU6D6QikioJOk75+Ddg498J89s3VUzOQxfNH9KHtO/bhFtRxmSmU272Nj4WgJQ3g/ss2OLWeR/pTcG/fFG7nqE4T2vRd1W/xx99/I4ZsfZPqtbjjzcieLRs/cHuj65WEEYdOpkYaWawrkjeCVVQsT4927dqZdQ8dI0eOHGKMbeTxHT4m6hk6a7nk+hA+o3tiS+1lCG1WCJp4+cbiFEr18dD0M3RpcQ/dxPWHdTsqifCgHfwMXbuRxs/Q7Z7+A36qkvAZuuhtvcmx/g0/Tj+NVqEzoelUHLsj6uA7nKBD9zu4eqcEhgyuA82jIoja1BtTtY2wanBxzJ1HO1OtN6bBGxVvL8CyK1rUdt+M0fc2QeM5GPa7tiKqYBHsfnAc2vvFMaQv7WwfFUTUmfnYfb8oBvcpgrnLYjG44CaU/fkKfhyyF/5VaVEM1osu5Dpg8+lQDNyxDkcWLOVnXxjBF37FJL9FOPLTENRZNgcek2fj/Cf18TI2O5+c/nUhey8pu+Qaa8IZul+DNuLc0X1WeQ/d5ccv0LLHgHjjYo53D9T9YTJKJ+EM3VqvevDt0gH1q35NUxpMS46Y72naMgp3QJlwJ7TYxxyu/+En11uo2MEPZbbV4bqa/bZjjGYD9gTvQMBlLWr1Z+lwlCl8Cz3vd8HIux3RMpDK/bQBY+53Q8v9rJ7m+KlJIJYfovI9VmF14UewqfINELgLgQUKwqXyN8IZfL59C+NAiGvxxcCeCBg2Gk/JqfPdvhmXVm2CrY0NGnq5YbRjE5QvbYdW6/0TPUOX48NzLPsh8TN02bPa8kuuXTxHZ/ozdCoqqQ7bIMyR1CIVZ6WI0rIbivVTCF5TghDmUtjyzqUVwdaEMeG+jhGhf4qIO0EjYtdmGWKPnEJADS1cBw2DS6GO8GtTCK5tOsKrzXD4D+oIe01h2BUGXAavQOiQzpR2gN9gB7gOOU3pLvBfGEF1RCCsbTG4eg+FC+3k7P7XDi7Va8Lvf0Pg37+dUAf5wS4tveHn3obS1eH3Uw3Yu85B7MZABFRL/CLfoG0/4/ectni4Iwj9F8zCsfNnxRzzSBdD2wTYYiiJ0lgwRXi/sMeeld7Qn78tPFu2g9fXsXDxOI6YoFBo9w9FgOdSeBXQ6nThbYvCtd0I+C06jdjgMwhvT2OiXSfY1RyBEyzPOwwx+8MQ3ob0A4IRszcE2l+onv5HELvzCMJbFkWZajVgx8aQy//gWbU6jRXjI+PsqBlYvnkTVgf9gsNzF3Nnjt1P9+Tvv1Dg09zCAQJbrkQwoUiGR3XoVKweJUclIUk9VBOiYhpsWCoJQ2nHLAkvwxw3pR20uWIFzGvXHd4Va+LbHp1Ro3xFhFw8hwmrAzBxpT/aV6nOz5Y8+OcvsXTykfrYGpGPA7kws8ICpfGQmHC4Q2famNnv0w8+9+7CZ+AsBL37gCAfCsOnw7b+dOyLDYN7g5pw3HoPseySa6MfhcuvbB5nZiHLYHc4sAOBM3OR5bs5VJ7sL2+AeZTI+yUCPUYiwnMcCj35B7gUiRzX7+DyoMmokL8Q3rGz8ibUzPsuk6M6dCoqFmTG1DFwdqp0jBxLPcRsizFhwgR+aj4xCTsRIk6hktIsmO+D8mUqoU7NhihnXxHz5y0Qc9jORunAg4Xxd8orvetjWd/qiFg/AV8WLYkd/2bBd9sOoHR/NyzeswPaDx9oZ2yaBC1wox32Hfh4zYDbnOkIZDOknTPbYQdqw/l9Uo79e0HT4EcseEDtEZoLnJ4F2yF94ehaF5oWs4XpLMivw6dihmMzTPjGGRO+dsaxXoPQt3Z9k87SspZYtjVph/K4iD8m5BK4aBCmtMiDzRM64eLhjXj35rUuj08ew5w15fFgKM3chkAzbzowwBPNYmOgib2Nqes+4BdSTd9RDN+5Mh/7HnzXAnPdge2nH/J57D/5C34sVhIRNLugiNuY+yOV3yfkWRp2C4wlSYk2WgvS9sMWMSlXPJzz5s07X4yrWDnv3r37/L///htLUdo80wX8HrrVq1ebdQ+d/D4IJYPJxBL30Hl6Cu+Qkt9Dt337djrK9eFPUM7e1xz+XsJHzKhcUrYvY0ygNo6XntSUz4cR5OOIKVfHIMxfeBZ10rIt8e6ha5ese+jYVEasIvULF2aEdXsZMS7XK90Xl1i+XpxCqTwP0/YeumZNmqN9HQ/U+Uboc8bF6xGYtqY/7v/+EN1Hz+FtkHPl9Ancjr4Dx84jKBWXt2ZQA8wPp52rQfm/fr+DFX3r4F7A2nh5xnkI32HTofVeiDK/LAIGd0XkgPUo002LqQ+6YdSdtmixtxLm9QO2YRxOtCpCLdHyMbQ7tgUCgvZi3o/NsU3TCSdaFIaG9b/Y3zw0WAdGdbp1Rk2S8nTl9HUlZo1ExW9r4vK9PxGjFc45VG07jH41OL9jFi/zz4OryPV5fnSeuBG75/XH75HnUbBQQeTI/SU6j16AsD3rEXk2FP/9+RQvnv+Jzp5jeJ/tXL4AH2WzRfHixdG4cWP0798fXbt25a+CYrD7b9lrnvz8/HD48GGaFWsc4O3tzadfsCDuwY3KlSuD3cfarVs3vHnzhuvYE/br1q2Dv78/jhw5QotFy0Ww6QsUKICRI0fy6e/duwfbT/LAe/4aLBvniXdvhekZ79/HIE/JavjzAbs1SsCx0zDkylsQB5YM0s2/gF1VNO03D1sndsCTm7/h799v0eYRgwB3b/Ru0MyMMWJA9mxALoV7yaR1pFuX8tAgLuUZ1Yn1SdMZyyfdnTf/oeOWVeg7d3uC99BlffccK3qWgkci99Bly2KLSZ0y5j100hpnczRn7ZcoWbJkWHh4eCE2SFWsm8mTJ3/Ys2dP7Oeff/7h0KFD/UmVHt5Bx0ifDp2bBq4BQJ9ALUSfipVLonVVRHDo3G1pPlqaTyyGRvoiyssL9uRMsjDOrSCHLsCIQxecft5DFz9OoVSehwoO3Qdy6LqkjkPn7TUY2f8qis6NPCkl9Ore8J9x4Wkgws9GYOza+A9FROzfgUsXr6LlUP2HIiY3tMH4I/EduueP72DLwDq4v2RVvDyT+OxT428flvUjDw36Ntk6FnKdbF66cvo65tDNWLjC6EMRbBFOzO8Cm9jEH4o4u28jzgeb/1CEJV6vRQfPinUz2EMRvz16AdcfPOKty/mDeqJWt8koWU35oQg2Dn7dG4ArxzYhd/7i+Kpxd5R1aoUcuT7H1oF1seg7V9Sv+JVsyt/hO/4neBcdh/e9q8M2sbHzCdnPTz4SEzLk61QXV9KRSHlGdWJ90nTG8kl35/W/5NCtRt95CTt0WcihW2mCQ5eVHLrJGdShM/eSa/HcuXO/zJs3761Xr17lr1q1akyhQoW0hQsXhirWJ2ynRY43WrRokWXTpk3ZcuXK9dHI0VNWhYRe7CGuT6uHbQzmSloyYvQU5Pz+Un2KagJcyVSLCLmWg11ybbLkPT58+IAlTWJR0sMDTWJidGGMKI516olTqKQk7dq3Ru4KrzFjX1d4r2hIYRf0m94Ss+fNEHfYbFzGFzZc+T5NJh/nKYiwX1bjt9PBevJr8C5ULlYK8e+FugffEY1hsyQcse8N82SSxtuGSdDOTOgbS2GZutjZ8GhtENypfTYOCxAZ5QMnWzf+6o6kz4FNqSTCr+G4kOTT/CVQv/c0eKy7hW5zj6Fys57I9snnPI/+DR6KeADfcdtgP2YXYnoUwuLxixD0/j58lu2CT4Avgh7shPu++4jauxC+Dz4gaNlCBNk8gs/cGXDrz15hQmXnboLPnOkIYpfo52+Gj5cDbJuyVxK5Y19sBNwXnULg4rmU/wA+IxvDtk0jOPzyAIEBLrDt5JPke+sk3rLLwyaQHoZ3SiPtaFhXmLLTcf7mm292nj17Nokf5bIs8p23FFfSMSwdNzU/sXIMS8SVdAEBAdi/f7/ep7/Klv8azVxa9qzn9FV6OEvXo23btmafoZMfXbO+UJKUOkOXWq8tGTt27Phx48aJSePUq98ATb73QMVvaokagfbfllDP0JkJW+dybtJOPnJAc0TWKYNB53Iha+wbXL16lR9ESUivLRm15mC8MzHCGbpraD5E+bUlpbM+wfaZbmhfvBR+qNfYyLpiZ19ohz3BAy6axxTfTvE2iFx5mhp8H2VaFsXuczUxGNvR82x2jFr0PaLmrcfVW1r8b1E3iodSuTsoM7Auds+/i/K3FmDgVS1qu23C6HsbofFwwu5FWnyn/RnT7lxG2HXAoedqjH7QEy0ONcPeLV5wZf0irgMe8njcetGFXEdNlvJ05WQ6GxuUmDYUMxatNHqGjnUVO0Nna8IZujP7NuBCcGDSztBF+8KXfbrO3hNldmdBi4D471WrPf8G1mj2I6iMPVyaNdN7mjOxM3QXH/0Hl+7xz9D5DOqF6t0mo0RV819bsmNQXSx2aYL65Ssnadve//NSaMdORjNqU7zp5etUF1fSkUh5RnVifdJ0xvJJd+OfP9B913r0nbcjwTN0Nm+fY3Wv9HmGjp2dY2fp1NeWqGR42AZhjqQWqTgrFStlj+9e3Go8Dt07tkbnzi3QrE4zfiaHfeIwiMLVa+7izcsXeEZj5cq88dh4ag2ODSiHudvu4NGv4XiD/3B6gS/+jA1C4IKguH0cSdS7/Hga8ym0MZSQn2nTk3zwHNsPLvysDIv3pXh+eP3QEl49SJ+3Jfwa54N9k74YXcqGdtJF4DV4BPwXj4SrpijFO8OLfflDUxt+AzvCyyccsQfDEdamKFw9h5C+Jvz614Rr/0UInXUM2l1HEPZdEbi6H0TstoFUR1LchoQwYaNiRUwoxkjqNsq+EPGiQC/06tUbveu8RJ05/+Cff//jn1CUy4HeBVGgV0/0dHJCAZqGOXGSJAZrm6KIedI4MEc4bFy8J682CdLMfSB/ZY2l12qyYGPbBKTFTwzWtxmVzOPQ7e+HbPXqod/CaDq0Xoh62ftjP27iwIGblHmAQvpdtAg3by5C/ZweOEhhg48oFKZWUVFR0aO0pyeG/+9/2Pvzz+jevTu++soJ39T9Br9u+ZdfCnfRuKDHD8WR/eNP8AXtbioMnIBONbrD2fcaBrUtjkLfOCCbNheqUT2fwgWNPV1Au2Iw/00SvpNmXh57ctGIBK0cCp9HHxAdtAhOExcikF2iMiyXNStcyJFjO2uJIPFrAfrch+9AR9j4nESg72y4L4z/hGuQ3wKF6SyEidWatotPD7AFNhRhvcvHganCD2iT6tDRdPvXBvB1S7Xwr0m4zxG/IiF7bUmQjzucBs5EIHsSenA/4dUlKTUeCPZOOrFbEsT0JqRcW9OajO3QsVPm7LMr+2lw7lkOnDyJK6TeP28IIrAc0xcCTe2C4NyfwqbCJEHzh1LeCrSqPIzClZix6CZuLl6MxQcPkvunktoYnn0zRVKP9GEYWJcYSvJIdgWpAm9lCjd18ODB2LZtG+7evYvffvsNi8lWzJ49m/pYf8bysyhySSiPCYedoWD3xhkT+hdCmoDNl+JBK1vD5ofFCGTvFls5Ak7jKK5l90NtFO+HkipnhMO9YS04bgvHAq8NsJ8Xiliv2nqXAoOWsHukTsF96WmaxR1M9d+JKF0dZ+DeuTkcAx8lf2zxhzYSroTnmjif5DYnJWFtM7bOWaCUl5hw9O6hM0OKsQccd6FFA/bJr2nYQRV+N3g+NGGbsfBnrey1JaUwet4waCL24qcSJfirS6RZpwi6BUsYXipFG2L9ZGyHzs6T3+fk2QxotuQde20HQgbYodnit3j79i3FS9NhtgeCFwveXFMPD3gses0fYX/16hWXox6lUbp/f/Rv0gRUWiUNMHTYEhLD+1FSEpqdVcOcjJTBqi7IpCnsqeZq1aqhVq1a6NChAz7//HOcPXs23jik0RnvT9DG3ynLhY8xdoZOaQcsikvnSfDKGws75x8ROuQnuNIO3aXzZsT6ifGuUxC6dKzBJVaN7IydA/zYVyLaOcDbZ7juLJ7LgCHwGzCUX1Z16TeY9DXh17cGXPsuQCj/UoS0jNXht3EfwlwLsduRkgdbXiaJYEKRdEDcWIj3RwuoNB4SkwLfusIvPBjB1y4h+Pplk+Xyf3/i+auXqNV9L/7cEoi/t/6EWT1+hMMfZTCjeyP8MOFH/OA8A3vr5YRDt16o/ddfqN11J2Z0/RF/dS2D//7+G88leS7Jczz/h8k/eP6vJP/i+X+ivPhPkJdMXgjyislLPH8tSPSzJ/A7eRRlKrF73cRuM4Kp9pgVM7FouiNjOXQ3fVEnSxb0DRLTZnCgfw5+k2z9RTdxgBw79VJr+sTGJvPcRaDk0MqlWLFidHDyCkd2bUT/7xwxulcrHNq+Ds//fMamFipRsQgXLlzAnj17eL8rIu1F5MICCpV2zJLwcolcck1UCn3Jb/xOFxjrv6Ri4eosirR+DYVQGgumSNUOI1Foaih+6zwWr7r9ZLLcq98C4YXLcQljUihOQiUpXB6hRSrg67FDYe/dByFFK+JEiSo4XvIrHC9dFcftquG4/dcIKfMNybcIKVcdIeVrIrgCScVaCK5UG8FVHHCsihOOfUVStQ6OfV0XR79xxtHqJDXq40jNhjhSq5EgDk1woWlbNJy6DC36jMPdd+zGBeMklKeHyQXTH0na+xnuOMyVFKO0J0788hOWtewL5tPt79sX+6N90dc3GtEL+2Fh9H70y5YN9RbexP7+7B465sj1xwE+sSEH4eGxCIsaMOfuJhYPWEwygOIH4em5GEsa5kKuXLnQcMktsbxKSqE0hoxJ6qI8v/Cw43koYI+oScKuZeQw0FUlYbBQrmew8nKd9LJHKV3i8ePHXHHx4kWEhITohMHypPS7d+9Rs4ELvKYuwmeff4GNS2Zj3oi+vFxGJzVHA3uxrPRy2XhQQ5R2vtJwVcqThP7JKUviJTQm7AWxSu8Us1ZM3YYtWyxNYG1TXOeiKOWZKjbZP8KDbCVNlvtZS+Ieyd0sgtwhuU1yy1aQmzYlEU3yy+lIvHgbi5x5imDNnoO4pi2B6yhJYUlcJbkSK8hlkkskv8UIcvFDSVwgOf9ekHMkv74ribNM3pbEGZJTbwSJIDlJEv5akLBXlH5VAn/GJDyOLTx00iXSYRtbRlMO4fhrS06fPp2s15awyxGWuDQm34FLcSUdw9JxU/MTK8ewRFxJx95WfuDAgXT92pI2bdosXLFihcmvLclGDvtHH8Vt+KwvlMQSry3x8PDgj5gn97UlVFfcyksA9gWKSAqbe3kh7rsQcbx//16MCQ4GexP+w99/R1u3YXBo0lLMEehYPeO/tiT7h9cYw74UsSLlXyzMLy+RsC8QyGGvLXGsWx9DVgbFs3lnDu7EbxduoL638mtLGH/cuoDgSS3gVq16ktaVU+3ayJIlq5hKAL5sJDwQl5OFXHhCCJNaTqeT0vK4EH6I+YDdVy/g+NOH8Fm+Afv/K4cXsdnkRYSQJGRuF2TXJP7akpO/bMDl4+a/tsQY5pRlGCvPXlvy64N/0aRbv3jjYvHQH1Gl0xQUrsKO3cxf6zmzAPZ5xYSJ6Po2kXD8d0UwcPlp5Pw0D6Z1sMOgNb/xuKnT81BJRyHfvBX0evkGOnn44dVzrP+xFAYsS/i1JewqztQu9dBVfW2J0LjkCtthqqiYgtL4SUjS6yXXaB9HbtjdgqLh4+aDaPYXTU5ckA98HDVw9GHbbBysvA0vr2ws2CeMTpw4gaLFiiN33i9Iw8rJJTOQesu5a9cuTJo0iY9BReRdLxMWcP/UiOQpWRVtVj3Ac69tyDV0Ob4c7qeT/CP8UHlywvKP6w/4s0mXOGncBX+I8oxJoy54yqRxVzxp3I3L4ybfc/m9aXeSH/CoGZMeeOjCpCceuPTCA9deuN+8N+679sa95j/iXoufcLclSYs+uNOS5Ds33G7pjtvfuePW//riVqu+uNmqH5fo1v0R1cYDUa09ENlmACLbDsCNdp642WEQKk74GX2XHEHwSzu8JGcu2VAfWi2sbUrCAgqVxoMpklvwUy3OPr/RqNPOAyf3BODo2hlo6TEHu+Z7UFutY39ubNPLTKTJJVdJVFKWzNjH6dWhs/MK4+vL38UOXv7sDBz92QEuLl7wCtMizMseLl4UF8/OsfLsVQH+LiYcwbNhYCiZAStaTrauDEVaFUo7ZUN5G2uLqDd5celVfp080eTHn7bmyR+iPLMR5KkorC4mj0X5HYI8EuWhVpAHotyPFeSeKHdjBLkjyu0Pgtxi8j4/booSzeRdfv6OvUhRbrwV5Loo197kx18JXV6j/qDu4zy7cw07pnXFoKnzULBSTbwz8C2EXrZOWNuUxgVDaQyYKp+zmztSgObuU9Hw+xG6M4pfNeyILuM3UNo6bC4tuo6jq8Yjy/NrGDJ3GZ5/YF8fiSMj7xelvQFbQlPO7Tp//fXXOyMiIpL9pQj24k3DU83mIl8xUlxJx7B03NT8xMoxLBFX0rEPTB88eDBdX3Jt3br1wuXLl5t8yZW94Z1ddpVgfaEklrjk2r+/B43j5F9yTQITxowZM37s2LFi0jjODRuhcdf+qGDwpYhONUpm/Euu719hTJdGqXLJVcKwjHTJdeDywHj27uyhXYgIPo4qbYZTyuJrIkNzfusU/H3rHLx8NyFPgSK6nTnrfrbupXj4nvW4ciLIKi+5nr3/Dxp1jX/Jdenwn1Dg23bIW6qaqLEuYj+8QwxJ1hxmfcAnxXn9/DFOLHJDVedmaDeAbKPs4F4aFyxk/T2tq7NVXXLdtGkTtm7dmuof5+cOXXh4uNkO3YTJU7Dv4GFky55dUBgM4lTFjJVhLilWs5E2P3n4AE8fPcK6tWtQp04drpMG0NKlS3Ho0KFM5dCxB1WyZo27Z4j1hZKoDh05dMdOJd2NMLb9Ur9wkRwzuRMm1ys5aYnl68UplMrzMG0dutWrV+P48eOgscrnJZGQQ2cqpb/MJcaShtRs1ic8pEBaEmmZBF1cXAp1OvGHhbppxB9WRjeN+MN1XENxUSnUJ5CgThcXU8K/EZ2gFLPE+kQdBenRoTOFz3JmxRefJO9UnLyvGEJav81SGfli7FjuQ5ubFq16e5L9ENouTceLiWWl6eLpWChTSmUS1THhev6TiE6Yj4RUhoWsv1WHTsC5WrVqZjl0a9auwy/BoRi4OD34D+mHJ/fvwrNpPbT0XoSw9VMxbexgODo68jxpAC1ZsgSHDx9O9w7dsmXLTHbo2HvA5Jdd+YatIKpDRw7d0WQ4dPwFsApQv3CRHDO5EybXKzlpieXrxSmUyvPQuh06r2X7krTjzpHVBkU/T96ZEKnZrE94SIG0JNIyCbq4uBTqdOIPC3XTiD+sjG4a8YfruIbiolKoTyBBnS4upoR/IzpBKWaJ9Yk6CsLIobsqc+g2zp8Atx86o23btmnu0J259w8adu2bpHFR8LOc+CS7CQ+7JIC8rxhCWr/NUhn5Yvzysx/evn2Tbh066nBM70IOnZfg0D26ewuBK+chcO+ezOnQhYWFJerQ3bt3D19V+xqFSlYQNcJMTCVvwRL4+DMzH9UxAp+vbOZK7UisjGE+I14ZQwUhVxnWoVA80TLsVHdU+C7YfdMQzdxncN2OqV0xeaQ36taty42DNIAyo0OXN6/+mOEbtoJkGoeuQSM06kYO3df6Dl3nmsyhi0i6Q8d2Qko7IuoXLpJjJnfC5HolJy2xfL04hVJ5HsZ36LKRQzfWCi65OjCHLiBpDt3nH2XDl7mSfyaGh6I1YWmplVJ7BV1cXAp1OvGHhbppxB9WRjeN+MN1XENxUSnUJ5CgThcXU8K/EZ2gFLPE+kQdBZJDV7BQEXRq5YIe3bvHWw+mrFcJc8oyjJVnDt1p5tB1SZpDx87a2ho7qDIReV8xhLR+m6Uy8sW4E3mV64rZ075d1EvT8aROJ0wXT8dCmVIqk6iOCdfzn0R0wnwkpDK8Purv6V2d0bxbH1wNO4SAJQv50+nmrFtLl01Thy40NDRRh469pb5BExdM3HVH1KQewsrTjycUMgx1xkKGoU4XyuIMnV4M2RqRp1nIMNQphQwWZLUFTvt0xpt3MeTQCY6EMYeOfYboyJEj6d6hCwgIMMmhY8ueug5df34vaLp16I4k06FT2qFQv3CRHDO5EybXKzlpieXrxSmUyvMwbR06Y2fo2KtMqn39De7dTX07qCLQtJkLtm3dorde5CS0Xg0xpyzDWPkNGzagX79+ZtenYhk+/Sw3dmzfhooVK+rGRUqNA1PKWsqhS9GnXK2BK5t8wN6Lr8S1mRoMcmDihmuizpAbW33wpxjPLNC6swhidcmCVWOqsA0hM6HUB4aSMCw/OaKSGLlz58btWzcRExMTT9gH/M0R9p5BU4V95tAUYZ9ANFWklyebIuzziaaK9JlFU+Tly5cmyYsXL3SyfdtWo85cWtGlSxfu7P/DPoslvsPQVPn7779Nlr/++stk+fPPP00SdqJg4cKFePbsGbe5T548wR9//KEorIyp8vTpU5OFzdNUYS9aN5TIG9dRqVIlqxsXySXFHDqhnHgwnQR5vMERbt9qsDYsGkd6aXh85sZoIMwNbr3csE6nC8KRaT54img8vQ9c3sjiQZhd3Y1CxlUcnu6DP0i3aUYQrs5kzlsQQjZTXRKtWqE8Bdcp7zrl7XByw42IINwQcnF9thsiqf7wOT74i/J3zwlC1Bw3couDELEtGlFz3RD90Af7tkcjersbAr00mNpIg593ROPmAjfconJnd0bj9k4fEkfMbarBoTNi5Qr4NH6BeY2u4+TYr7Gg8XWcGvc16r86iwYkbD9K/yYhrYekwF5iy3uIvQeNvQ9NSotIaSmM9nHj5dKSzObQmQobBYbCUcowR6yJbPHvJ0rNZnbq1AnTpgkvuVVRych89tlnYkwZdpWEyd9nzuA5hV988UWcPD+Ls88pX0yrWJYUP0P3PiZp8nmHMPhGaNGhph0arNTC/6wWwzvbAY7+8F/pj246nQsajvJCPtghX1GgUmcWd8HQM/4UAhU7+aPzSC98QbpOI1xQYbg/OW8uqNfRDuWHazEvnGSYC29rOcorR3ltQv1RtpYLypKubHsvOA71Rxmq32GIF/JQ/v+GuMB+iD/sKV6rnR3sB/vDrrAXmre1g11bf7j6aDH6sBbd29ihtLc/SlG5b1vboWRrL5IwDD6gRePqfJaKfNA+QK1aXXD8xFi8ey+cO2zc5CC2X3gl7KSsbWdK2Hn5w0vp8wUWQGlsKQm7/Jma0CzTCXzUGAhDSW+OqEiwSyajRo3i41BFJSNz6dIl3L9/X0yZiV0zNLOTHqVQsTRmO3TMYLF7jEwRZto+xCZfYjKZjZScuLp1JnNhXL8W91kndgZTTsyH97h69SpOnjyJ8PBwHjJh9zH++++/OHXqFBd2Wvve3dvYsHZFOZpM+i5oPNFoNPVdvb3r21OocfWu720vS4sipQ31clGq20wp9/79e5O3ffUMnZmwcZQcsSbSuD3syxxMVFQyOk5OTro3KjD4Gbm/16NVq3X483P2GWsBu2bNYKeesU5VUv4MHTlkyZW34rf5ksKV6Y449oAiJ4NwlSke+GBBLUeE0AHGtZmO8O3jhmsn3TC4jyMWzQzi+YudHLHE3RFL+2qwM4KmOeWG0XUdEf6QVZA6HDnaDosX/w/LVz7BkGH3cfqML/45d1dxX2qbJSsqVKiA2rVrw8HBgYdMihYtik8//RQ1a9bk8uWXX6JY8ZLo8n3v6zQZu2nf2uV6lixZaCgpjy9Dkb9/LnWwNq/GCNRM6h49EWCR5IiVk4pNrFq1Kr777jv1kqtKhoedoTt79qyYErHzxOj2GqNvM5IwvMdOxbKkrENH/0qXU82VWHLqkkpF50rY1kYDD+9dPH11vTduIxw7N5DzhkpoHOAPnAhAbbtKYM+hXaf8u5R/93I4pRxw+oQPwtYAzQfQQD6ZOjeJjQxpjbHho7Dur/FY/vAhTnzyDNdL/YkSHt/zPlXqD3YPT6FChfjTeyxkYgq0nixO4IIF2igxbog4W0XEInJW7dq1y6QnXNnZOXVnaiZsbSRZ2I+KREREBP+4No1ZUaOikjFhD3Kwh2QMaebpqZ6RS2NS1KFjpk3pjJu5kixq+2PxaS0WnfIHeyNeheFa+ERosWC4C8rz++mA8sO0aDfMH3NIV47yZ4VqMZOk79IwTB/qBccl/nBoHwa3dil0k5gZSPtTJYJ8HOHoxhxVAbYOTCHuw/BUh5sbgujPxyea4qw+9tBDENwoM8jHjUIp7SP7iLz0QXmhHCNKVqc58Icson3gJnvCIt64UpDUvn+OQbNNM5T6QEmMjxZCyk6qqOgoUaIEqlSpIqZUVDIubrSPYCcQpANopSdhJVHPyKUukjvNzLMprrUzGa2dR48eNenFwk1btEafn5P//qUCuYBsZtwexfZj0v5GiicUMgx1xkKGoU4XyuIMnV4MmW8qT7OQYahTChksYNtQ6LzOsNHqv4cu6iK7NqzP8OHDERISkuB76GinL9YuwJzCKVs6YE2Y8BF4S0NGwOg4Y20JctPANQDoE8g+PC/o2WPmicG+4crEELZ4SsLv8VTQM0koTy59+/ZDtmxZ0+Q9dKNHjx7PPl+UGA0aNUaDrv1R3uA9dN1qlULsgdBkvIeORPbNXB3UL1zYaWTpkXVT3zOXWL5enEKpPAtts8DGs6vee+iyvHuFcV0bYXwqvIcuODiYb2vs3YAJDHE9EqpPCXPKm1o2JepkpHXZtJz/4SNH4LPEH+W/qUGpJG9hVsuvYSG8H75xrIff799FoWIlxByVhAgO/AXR1y5h1cqVqF+/vp6dSLMXCzOH7siRI4k6dOwpmCbk0PVcnTyHLnsWoOinYsJE2DYnbXZSPKGQYagzFjIMdbpQFmfo9GLI1og8zUKGoU4pZLCAraTj5NBlQeIvFl6wYAF/2Wl6frHw//73v4VLly5N9LIr++SX0k3prC+UxDIOXV/yabKlX4dufzIcOkYO1aGTUHqx8IyZszBmtPrka1qRJ+8XOBVxMtF1bc76Sajsb7/9hiEjx2DWz9vxqezhgIyG/8yJvB/cho83+eAlM3Nw5xYsnDwGvUbPwZaFkzFu+GD+3XWrcegOHz5skkPXtEUbdFuZPIfOLi+Q1cwLw2ybkzY7KZ5QyDDUGQsZhjpdKIszdHoxZGtEnmYhw1CnFDLEAMfndkZWjerQycmXL5/iU66sL5TE0g7dgwcPMHjIMAwZPgkFChS2Loeui4JDV5s5dCeS6dBlFyMyqF+4SI6Z3AmT65WctMTy9eIUSuVZqOTQvSWHrlvqOHQSrMymzZuxYcceTFm2Qd3hpQHtHKrg67rNELJnAw4f2I+SJUuKOcqYsl4ljJV1cKqDL4uXwZcFi4ga09GQ3foin2n3PFuG+MtgtAcMMkztKV25RPo20fqogGnzZFu8EQwyTKtPVi7eBPoKY/VpYz/gyLafUaBYSbTtMwQaGxusnjYUo4cO5Ptq+TfH09ShO3TokGkOXcu26LQ86Q6dHR3kfJSEBxfZGJI6WYonFDIMdcZChqFOF8riDJ1eDNkakadZyDDUKYUMHicJmdMZ2W1iULttf4SuGIGARXNRpEgRfh+Z3KGbP38+Tpw4ka4duu+++84kh87YQyCsL5TEEg6dm5sbe/46y40bNx5HRkayC8QX+ExTHrMcuvpd+sVz6L6vXRqxQcl06HJau0P3UnTodqeKQ0fjFMNGjkb2HDlURy4NeP/uHSpVd8D/eg/k/T/Hqyu2bd6Er7/+WiyhTGLrVY6xss1cW6Dp9/1Q6dvalLLOdS81nW0bEnE68Vf4l1KytPhLwY4VPrwfWvf2oiWl/Y2Yx9Cvj6VleeKPoBF/xWwxEPNlJXg6Dp4n1+ni4lRihpQv6KQSArImkY4Swr8OIV+2VLJ8IUuWR+gvA/0K/8hqa4M9C0bhzdt35NANtl6H7uDBgyY5dA2btUC9wZtEjXnkzJkDH1novU68o/mPgCyqI7EyhvmMeGUMFYRcZViHQvFEy8TSDu30qqH4M/oM7Zh28m/RMfQ2HDGeARy6Wp9//vliGvhJengnpSHHL/fr16+XvHnzZraoSi24Q0ciJo3ToHETNDDq0B1P3q6HnaEzdFzY2GOS6g6dLTl03dLUoZs0aRKuPvoHHft4x++XVII1Ub67EdL6bZfKyBdHp+MJruIBm05fJ0wXT8dCmVIqI+gYcdPp6dgv14tKHjem02k4UhkW5syWBYu9OqLct45wcm2nOnQKSE2X92KcTvwV/qWULC3+UmCOQ/fbltXI36478tH64Dr6EfLEX7GgGIj5shI8HQfPk+t0cXEqMUPKF3RSCQFpnox49RFCvmypZPlCliyP0F8G+hX+04dDV7lyZZMcOiXYArBLY5ZCvnFJcSUdw9JxU/MTK8ewRFxJN2/ePISGhuocui5duqJrdzdUrfpNenHoVJSxjEMXmEyHjp2hUx06HapDJ6T4LwVxOkbcdHo69sv1opLHjel0Go5UhoXp36Fj05jejqQgNV3ei3E68Vf4l1J4vKkdBs//Fc5zj6BwaAiqDi2BQPfbcFlaEkFzgGqxh4BhDfF4aykU0B5D/vY/4MmpNfh91WScqX8YzTUheHI7CgVYmW20jEd+wsbLsSjtcQgt7q7E4xI3sHnheTjNuI7utW3FXtC1Rq89DJ4n1+ni4lRihpQv6KQSAvJVGK8+QsiX9ZIsX8iS5RHG+jAtHLoknfngG1YS5KOPPhJrUElNxo4d+++333476vTpUxovj14a1ZlTEWBmJzmiYkmYjUwRHqzC+JqjcP7+SiGk+Vw4ORorarfF/vt3sL9PKawMJxt9cgx+cGhHOi1+27waB6nMGqf2OERpPFiDaXXG4Dea9lLEWPw8mz3pKNavkmw0GuvszAIdt2FdxG386FgSLsN7oIDGGblr/IvwlRfQY2g9VB0+FV9p6qNph+L4qmMP5CdHukqtHmjifxOjO5XEVx1+QJPhU1CFyjRu74zGS6Ow4sRNjOpYElWGTSbdFiw/HkXjjr1HVJypSpIx16F7fPXq1Y+lF9eaK7ly5eJHTpYS5uFKwrxaJuw+MknYlwMkYTevS5I9e3adSJ/sYZIzZ06dMOdTko8//lgn0usx2LJIwr7GIAn7cDGT3Llzc2FPX0qSJ08enUgfMGYi/3gx+5qDJOxspiT58+fXSYECBXTCzjQwkfdz4cKFucydOxdXrlw5tHHjxs+eP38uPEGhkulgO15DETKSKSoWhdk0i3F/FfZtXIlActQurJ2ISGzAzLaTcEO7Abs23YX2rh1ahA8ATmpQsPTXKFTkLg6u3kjr9RzOhLEv0tAKvmcHlxP9gYh7uLRhMqKxEXu3UN790qhW4jaOnA7BE3F2KslDt02qqCQDcx266zExMexdBczyqJIO5MWLF00oVFGJj6GXZ66wy50qFoZtthagaE8079wLrg4aVB15BxtP3cGm04JM7FwC1Tr1RH6NM5qxMyvDt6FZsRJo6n8Ta07ewthOJfBVx55oQpKPyjRuXxyVh0VjJT+zUgJV2vdAZZJGNeshvzg7leTBNqeU5sL0thiz8Sh+3zgKY6atxN5pI3GBzfjBKoyr2Rb77sXiwox2GN9bOJs7oVZbBJJOe3I0utUmHW3v2ogx2LniPp79HoxJfUqjW5+V+D02GKtnBdMyaHFp9lj8RgcTU53a4wBN+9uscfhNS9M9WIPpdTrgIOkuzR6HS6R7urUTft66CtPrdsSh+6Sf0wkz+9lj7ZaVmN5/NQ5TXZep3OW547F+Thmsi4jBJYpfprrmNOiEIzRNKnRbuiJJl1xVVFRUVFIC47uo89OKY9SG29CGjUK7XivxiHag56cJl1AtxW+zhMuqEr/NGks7X/36L82Jr0uIK/PG4YoF25gRseTJWeOURduih7AYjcDuqJVmeWHdJERqzyIi9C45ZWXRevlUaNZPId2vWLt+FYJWaDFkLrB7yz1cDLmByjVuIDTwKf7nH421Y22wvO9tNBtST3eG+dzGKYiiac+Es/qE9X5pw1Su27iROX4bsaBuGYzwKY3Y29NwE79i80Z2Cd8erqNGQ2PTAL2cb+HXO3GO7leDA6AJD+WK3zZNwy3tOWzbdBxadj+tig7VoVNRSYdI96UmJhIsJhcOy0+OWBMKzbGyFlqArih2exBGB2vRqLS0Q76OrdNWceeOcX46c/BuYx87y0Jh4IyVCJxeAp1rjqT0HQT9WBJdapbA+I13cGHmaFyk6Z5sGY39m0dh1Um2Xlktd3Fg9io80a3juzjUlzlxd3Bo9mo8Jv157tSF4Oc57EzKajyl+Lq5q3Gkf1m41yuDWVvv4PKcOEfu4rzxqlOXxlQdOQ3VnKZjSucGaDGqF5qPmo6q5IRVHXEbm07fxeQuJVFt5FRRdwsbTt3BxpG94bp8Gqo6TMOETiVQdfhWlP+mOTr0/R5fUTlN0R4Y698TBcSv8lceOhk9ht3E6rBbGMPuoRs+GVU0NqgyLBIrQ29i1fAGFGf30UVTeiqVjcLy49FYPqw+qtC0lYv0QLd2JZC//SQMX0xpGxtUGjwRlTTO6DqoHioPmYQuQ25gybFILB3qDBtxvukdua1ODqpDp6KiopIOqDZqGtxH78S00dMp7IWCtEOtNmoHpXuhkHh2pBrbaWtKovkKIXQd0Quu/JLrdEqXgMvy23xHzS67Cje0a5C/w1Q06zgNPWtrUIXfwF4CTYeyS7KUHkY7VUo3XiqGQ3uQTEF3ksqaeug+hN0IPx0Htt3CQ21JNFh0A34hkRjWvgQq0c63ItVRcRDthAcLcZX0T5WadWFXqZqlbg5QsSDSOmHuobp+VFTSBxNGjRpl0mtLGjZuCucu/VCuWk1RI9DD0Q6xe44lb6P/OAd/XYge7EiTifT6EfmrRuR63etHzMjXi1MolWehjS1svPRfW2Lz5gUmfN/YKl9b8vK/f7Fk8lC8+O8fUWMhjDQx4ZYTVCDRMgTrVx0JTJBQXfHyuEJfm9D0b1+/hmvvwShR8Rsqx85Eq++hMwWp6fJ1GKcTf4V/KSVLi78UqC8WluUR+stAv8K/Wa8t2bhxI7Zt25bq76FTUVFJeyzk0B1NpkOXU3XoZJji0L1/9xY+Y73Qsk9/1GjsKmpVTOFSRCgm/tAZXxYvh2p1nfFNw1bQUjez1ZIxHDo2neltMRep6XJ3JE4n/gr/UkqWFn8p+PX4IX4gUse1LbVYdej0l4F+hX/VoVNRUTEJyzh0u48kb6P/iBy6rFnEhAizbkwysUPX4Sdlh25Uz1Z49uQRitmXFTUqphAT8wH3oqLRbtQafFHEDgf9h8O59lco79wKf3+w4atfPUOXOFLT5e5InE78Ff6llCwt/lKgOnSyPEJ/GehX+FcdOhUVFZPgDh2JmDROoybNVIcuFR26K4+eKzp0zx49wPi+XTF51y3eFnNhc07KumJNZtMmFvKuNdCZFSrpxJDWUIL5iYWP9k3ExRP70WncWt53yg6dLRZ5dUL5dOrQPaXxMWdEX8z55ShyfZ5H1Fona2dO5P3w/fDxSRrL1sKKyWOwdfFcNGzfC02796dlERwsYRWnT4curkYVFZUMCTMuhsJRyjBXVPShPmEGPp6I2Ukl/e42U5HkdnIawO6lnNi/CzSf5oB/6AWrd+YYDs1b4SsnZzGV/gjZuQXdvqmILyu0Rq3v3PBZNi0+zRIj5qZvVIdORSWjw3Z0hsJRyjBXVOQo9ZAkSea+L2ZVd8NlbRSObAqitA+ObPTBTK6jmnX5Wlze5Iun2iC4V7fButBYXN5I6Qc+mFvTjb825OpJd2yq5YiQ+1pc2+yLP9j0Itcj3LHdyREn7kfhRkQ0aYKwq58PwiLcsGt2ILRUzzJnN0TRNFGn3PFLA0dEPNAimuL7Grnh9DZHrNkRBe1DX6xt4oZbVO7WGXccaOqIcw+icG6QLQ6dTuhEQ9JJVv+mEeys3IC2DdGox0REXf8HQVuCzZLQQ1dx+cLzZMml88/xmygXRblw7jnOM/n1Oc6R/HpWkLOi7FyzCwd3BuPUmeeCnH6OCJKTp54jXCZhJKERz3GCycnnOC5KSPhzBItyLOw5jopyJFSQwyee45AoB0kOkOw//hxBTEIECSTZF/wce0X5RZQ9x55jN5Ojz7GLZOcRQXaI4jNxIZZNmoDvp+5Ejlzsk/QaZNVoSYR1kt5RHToVlcyK5GkkVVQUYZejlMSsTiMnjTltR8LISVvrTc5RAPZtjAJuReLpvavYOm+gqIvW5V8Io+luDcS4Gq58fgWKCVVdXktlEYCgTeSk3S2PRifHACdvAne8MdXRBgP7LMAz1r77FVDvBOVFaFC2SCD85gDl61MFpK8zxAVRmwfhPtUTvI3qIZ3jESp7iup5UAG111QAioXCiZzAs1u88ZDKhZFzx/Jq7KdyZzX4vHhtmq8vzp0JwnN1AHGy5fgIZb52RplvzJeCpSogJzkllpAcn8SX7AqS7ePcus2fxZlkNZAsH8UXWwWxyRlfNAaCHPqiVZDY7PElRkE+ZMuNL4qWydCnu1WHTkUlgyMZYLkIKOWYI9ZNWrSQ+UXGxCyKeqJhZy80dNSg0qhY+J3VYngXVzQc5YV8jv7wOxMLf66z1+V3c2JlYyhPy/MaFbNBpc6eaDAyFotPaTGksz0qdPLCFxoX1Otgh/LDYzE/XIv5Ad74UqNBufaePK9OezugiCfcyYkr294LjiR5Kb/M4BhMCtbip/b2sG/niTxUtlZbO9i1pXhhL9SooUHpNp6oPjAWIw5q8X3bMijV2hOfU7mvW9mhpFcoGnt54+vqLqDdtbigFsLc/s0oWLgbrxictZVzbVYWDKbxeGD5beSnsQKF++dubPPFn2YPdhVLoTp0KirpEMOzP8ZE2NMpiSyaVFFRgPrdyJ8lSMr++8oMJxy7r8WzTe4IfqDUjiBsnx1E40VMSkS4Y9dWH/jXs8GuiPTw3cxMOCjFRX66qQ6/zL42NBJHetvC/VsNZm6IhDbMHX17u2FtLxtRtw+Hp/ngKbt8P124PH90UzSubPIVztLiGg7PZPEgbJkVhGsz3XFVG4iQLdE0L3Fm5d7jsncTXI8NxImt0fhziy9uRAThhph/fY47Iqn+8Dm++Ivq2TM3CFGki6J6IrZHI3ouxR8swN4dUYje7o5ALxtMbaTBmu03ED3fHTep3Nmd0bi1wxe3djphTlMbHIiIiT8+MxCCrU4+qkOnopJZYUYkuWI1WEdbWCuUuomJJZqYtCoqAWFOWHOINSQawT+xnXQUQma5Y8tMH/zB1IjECXcbDHPUYPHmKKG9jKKe6DOrD84O70s7aQssQArBWpbWrZPaYI5YinydTvCztt87lUHDFTHiGd0y0Dj6YekKf3y/UjrL2xyN2FlejT0ajvSk0AUNOtmhYidPfpa2Ysel6DTCi+Iu6DDMBeWH+6GCxlU8oxuDuWFaNKV5fOnYAuXEs7l5O3iibC0XlKXpy7bzhONQf5Sh+h2GCGdxvxvsAvshfrCnevgZ3cEUL+KNFm3sYdfWD64+sRh9WIsf2paF3UA/lKZy37a2Q6k2nijVOhRDDsSiaS1bpROCKgaoDp2KSgaG7zToR+5YWPF+2aKkyWIa9LNcGNLbV5IqUj3mUHGEH+p3CsMQ2rE7F7WH8zK2k7ZHvWF+6DBcuATbbqgX6vrHYhbtsPt3tBd2nrX80KqWBpqafpgS4s932GlBUpY5TWDtNFeskKsz6yD4fiz+2NIXIRQaNrNJr5r470/91yDhVF/sZGdxH/oiwNkWO09m7DNq1orq0KmoZFYkTyOpYk1kMXgfXhrBekV+mVX6E7TKTpo5kjFermAetNjpAKmVLDRHrBF2RrcO1h1mztxNHHdzx9XYKByf5Y6ts3ywc8V63L/hixPutuIZ3UgyB+KyFBLO6P46sh8i2TsjVVIV1aFTUVFRsSCGu2xJGEpOmlnC3qMs1pVZsLZjB2OwZpojEvJjpKSIXmUWoMLwpXDuFAbvAOGMbj1/P1SwsUfdYX5oP8wLH2vsUMGhJur4xYhndMtAU8sPrWvZCGd2ayzFlGB/lJW9ODczkgKrJlFUh05FJYMjGRa5cJQyzBUVPXi30I+SMBSdNDNFqiuzYMriWkOXGK7vRIVPpLyOzZHUPmvbpNd4NOk9gZy39HdTG+v3VCM15yUirRE26/S3dlRUMicTRo4cOZ5ETBqncTMX1O3UD2UNPv31Yx17xG7dn7yNPtcnQI5sYkJE2ltJn/BiYuqnvRLL14tTKJVnYbassOnfRe/TX3jzApNS+dNfF+79hVa94r/S4Y/fH2CGZ3eM2nY72TvC7FkAWxOrYE1mrU4s5F1roDMrVNKJIa2hBPMTC+/umYir4Ql/+itbFhss9uqEijWc0ujTX83RqGt/VPq2FqVMWznPaExMcO+Gcduj+WehDHn933MEb/YxqX1JPhlGVUu16+ZiqBMTki76fAgltChVtZ5unEvlpDIMQx0LS35VD8W/coaWpmOLxUXI1sXlOj4uKZTnMQx1ojqezrD828gDOLB4IL6ftov63Bbh2xah+Kdv0KRbP/z1IatQlk8j3CLBoYgUF7JkeYR8HvxX+EcWWil7fEbhrQmf/tqwYQO2b9+ufvpLRUUliTCrkxxRiYdSN0nCkPzS5EpmIj0tLmuruaK0fplcPL4buf+9gl+md8a+GV0SlF+mmSFTO+OXKR3xy+QOFLbD3sltsXdSa+yb+D/sm/AdSQsETnBF4HgXBI1rStIYQWMbYf+YBiTOiN42jmQsDo52wsGRtXFwRE0cGlEdxf4LQ1f7v3Bo6Fc4THJkSGUcGVoRR4dUwNHB5eDh9AnuHQ1Aviz/0lKnDdStXFKL1JwXQ3XoVFQyOOwI0lAEWCS5YsUYaV6BAgXEmHmwsz4Jyfjx47FrhQ8vy86qxBPSK+24zZaEjtUzINR16QTWUPNFcR2T8OVmZ6Rj3nHZP6gzfKLeIMpvLOq4jEHgwTGwzTcG+94fhnu+cnBcEonYqFWok68TFkS+QRCVd3IZB7dB4xB4aByVJX10LIKGdIXPrVhoj4ai79DJCKQZBQ2bCncSt+Hfwu1oLAJHzEQQG7N3tqBOyb5YcJvKB89FltIemM/i1DSJLOVaYLzvehQt8CXuPnqGXqMXoX6PcTRO5aWI2Bh8YvMW+bK+SLPLgelnLCUN1aFTUcnw8D2DgciiSRVrwsz2BPn4IDraB+4+0bpJg3yc4OQWaNToB/n6xk0jKxPkqz8dC+OJkBVvp50U+UCSmTBlca2hSxTXeyLCUFrHTHi+9gPw/pUg5BDhA4UxpNNex9S5H/DL6g+Y7p8f33Wmg4rYN9i/aBbCtecxcNFRKl4Co/eMQitNNKbNA+ZOBLYdvoemLvYY7FAZNp0PIYbNSMb/ZiyA5mAE1S+k9wf4Un2XsOXoKfgsojpGA9uDH+naLjHOozMmDOiCCRT2aN2AH+DEgzmmaY1Bu1OcVJ6f6tCpqGRamLVJjqRjrg1EGXtvaO1LI5qcOx8SeIUi1N+VdkZiGUOuesdNQ84dm4adxXDx1J9OqaeYsB/DnXZShP4zFYbOQ0ZDaR1zYZkx5MS9e8ml2aT58Cr8Gvbfe+DEFh+EbR0AV6cBCO2eB66TD1OYl4cxN49CO+UrNJ/sARdbW7jM3YDQoEnw7rsJoe4lYNNwAj48vgLtk4kImDsOrjRwXWaNhh+Jq8YJfjMc4DpzOFyYflooYu6EIrx3bXhvGwyvXosQ2rMIbJJyii3mPf3QgqUhGf3kturQqaikQxQv6SkIL6sgHKUMc8WKMda8x48fw8UvlnaaWvi7amDv5QUvEhcx3xjNlsYgJjYWflTQznMAPD09+Z3IUl9PnDgR3/XyRCyVka8DJlJjFHfcZgqrLjNh6uKmdbew+fNVbYYwlNYxE6EMO0NHDp258uEN8PEXtIcXbvRPST5c3wtb2Q3+9apXxA7fYbAx9PqYQ8cXSkynAbzP03D+xuA2wgKoDp2KSmZF2GMkXVQUYT2jJAylHbe5oqssk5DRh5rSOuZCeU+ePkVI+FkEmyERF67hwvXbuHDqBC6EH44vJ4/gQsQxUUKo3HFcOE1lz4QJcvYkSQQu/HoKF86dITmLC+d/xYUL50gu4MLFiyS/4cJvl3Hh0hVcuEzzu3yd5AYuXInEhavRuPPgMS5cu0Vyh9pCcuMeLl6Pwt/P/8KV8ydx+0Iw7pDcvRhf7ony5sXfQgepmIzq0KmoZGRox6AL5ZIZSIPlNPR59YTyFXfcZorRS8IZFFrkRGH9m9awJiRFlNYxE7ZM+YuURr2WXeBshtRq+D9UdWiUuDg2lkkTQZyaitIsTuq4iOIaJ3Wbi9JClJaoWo/Jd3HiTO3g0orLpMnTELJjOcZ1rILV3xfCmu6C/CzK2h8KYR2THoXQp8xDHJjaCloLPwFEXZqqpPb8VIdORSUTwAyLXDh63kYSxWqwnrYYXm6VRMhLvljRoqYOpi5vmveLtHLMEWVnTpLMzGe2b1Hvs3sWfSKW92mq9mvqrkTVoVNRUUkaWVTzYYi0v1AShuEOOylC/5mKdLO8bN2YKWwapXXMhP5VUoCM3K+qRVZRSaconQUylARh2ckVa8Fa2kLtYN2uJAylHbe5ktn8aKnvMipK65hJRl/utCCj96nq0KmoZHiYFTMUhpLeHLF2Ur+N5EbTTkNZGEo7bnMlaxZeVaaBFjlRqIf5X1rC5m6uMJTWMRNxyKhYkIzep6pDp6KSwWFGzFCMZpgjVk5atZDN15go7bjNEdbtWTLbQxG0zOkC1k5zhVBaz1yEbBULQt2auqTyDFWHTkVFRcVCyP1duUg78Jhkiq0tn02mwiTHhvomrZHOEpr6J0xh4MTJhI8bFYuSml36//bOAzCKou3j/0sDAaM0pQkoofiBHQklKEoNVYqIL5aXmtASAqGjlFeKhpaAEkSQJkhvSoIgLQkkdDG0JPTeO4SUu++ZLZe9Yy+5lsvlMr+7/87MM7O7s7u3M8/tzu3lxeHjDh2HU1BhLY4tKojehVmo7Swm9Y7bEnkWwBbb1R0btePMRG+OnXH1fcodOg4nH6I2RktVrKyKRNRyLJFzkxc1ZOtU65yZGGp2S1S4gI2fY9Bm54g5ZXIbOt0sFkPtODPJ+Rz74eh9au7qWFttD7hDx+EUVFgbYos4KjAn2tRLveO2RM97iWspSJjb15lZzOlgt5RVj/VLlbFsxWq4l64BTanqBUqN2n6B54oUtesz6Biu7iRzh47DcXFYI2YsERaxRc6ESn3yoorK3aOUhFrHba6KeALuBfGWqxTmiNkF7Y+8ahZaIobasWYq/8aHCInKxKBoXbb63w4d5uy3TpH7dJhN+mmvDj9KmpWgw0zSgNk7UPW9jzA9LhMz9ugwnTRttw5TSVPidAiT9EOsDt+TJsfoMIk0cZeoCaTvdlL9SOOpjuMkjd2uwxjSt9t0+OZvHUZLGrVVh5GkEVt0GE7yHfk3dj6orN9P9sCey3JGuEPH4RRUWOtmizycaAwdq48TwKph6ooLgznTannm6MXC4jIKGllfQJwbVs1nhjzkJJpH7VjrtS8ap7VR2NIyEKczdaplvAsJqwd2R2DbBXGZibujgQvh2EYOF60mR64vj8BRo4IvV6yO+u0DgIS+GNQgAMfs/DdcOcK23ZzKW4CdF5cj4tFwHNyh43BcGrlBYaFSLKDQFjk9jq8jWyNrxNVeDLUO2Vx5F1SHTgqzw5wyzorasWa6vS4Cp99tDu/1ySjeMxEp+3U4PZMcO20ytrZyx9aEGfg7NBzJK8ORyM7H+tWAuGhsWxaFmvWa4/qF6qiFPugzORzXzutw/fcIJMYFIPB9N3y/NEk4hRMn9yFHbhOOoiUw2QP9fTXoP+lPWr8Ot6+cQ9y8/+GY70+YFjcHmin9cFyXjJgVUbi5IhBr4sOxOjAcMYHuiL2QhNhVUTgZFogkKhNH8VsrA7EhYROSE1KQPNUDYz/SYEzYn7i1KhB/kj2F7LdXRyBqmjsmNNFgwjRab0Igvg+fgduXqHLlk3B3Px1binLMgzt0HA6HYy9Y52NKhFrHbY7YVZiC2ljLHfr1s8exakJXdB0wGFU/6oCHWsUVYqlMvkNxjI3lXb6asO3ebYPwZrtYNKrthor9IlERVdFoYyYavT8QHWcF443/BKOWho02a4GPu/ij8ef+0FD6pfot8FKDSESOCMbLFSndJQi1GsxB5D4thv2nGpUBag2fjZqalvjoMx/UHJEp3G6dNaIV3CgzPT0VmhIv4f/EmuL1obPxuqYqGnb2R6nOkehQNxgdI6tD03gark2MQo0OLVB9SCSqUZkGnfxR8tNItPVtiaq+Pqg6OEO41TpuSCuU7BSJVmT3IXuJjkHwH5Qp3G4dNYjW6xuJYcEDUUIzE0tWVsU7tSHU0164+rP95F1FHxu7jz/kcDi5w9hhw4aNIUlJ07Ro1Rr1O/dB1bfrSBaRfh/VgPbXNdaf9Ox26ytlpYQC1gMxsdszcs+kk+JKu2yzJN8gTqFcnoXu7nAL+gJ/xB5C4n1PatB0yHh0HxP/2xxj5q0XOrhTRw9j/6Zl2Lh+HcqWVal7DrBbZNkxfvx4xKVcR7Mv+lLKcM/euXYJ0/p1Rs02QZTiTa0lXEncidunDyDkx1UoXqaCZBUPu3Dtk0LW6f808HO8Vbch/Fp2Eo73lOCuWLX8d7z77rvSHOrkdFyVmCrbvGUrcnQC8fq7vpQy7/jevHIREwd8jS5zT1F9rXPXq5UCnrPhl8/iPswKGXI87Wkqbl05i5cq1hDtijy18sqQYWyTzIY2U3bRJJ7yFCrzGMY2yfyMzbj8pcObsXdeCP47eR00bu7YvWoWKnmnCufs7QxPsawwj3xNnaCIHBezFHmEch3CVHzD3c0Na6cPR2Z6Bjr2Hkzrc8OCiUMwakgIPvjgA7hRWmbJkiVYu3YtFi5cSE2ZO4YPH4FqNd5E8+Ztem7buvbXcePGUUNnkmRSC9Jp+ZPH1s9bGQ4nf2CZQ/epikP3MXfoLMVch66pikNnDu5uGlQuWUxKWQerorK7EdOGdZfLKDdHbxMSgkkI2HyGNnG+Z2wsVBjlMqKNkTWfgY1NBbtkFOKmbHqLgFyGhc7g0PlZ4dBNIoeu88/WOXTsETavl5YSViLuw6yQIceTDu5E9C/j0Ddiq+CMKMuplVeGDGObZDa0mbKLJvGUp1CZxzC2SeZnbMbllQ5d4vYVyLyWiKAhwwVn7la6eMVXnEfxWaOIHBeznv0cCqE8Fd954tAV1Kv4HA6HtTq2iGNXCjvTj0w4VqB2kmQvNpW/q1gq5sReeWCjHgJXJV2T9Qi4TrqbCqRnAjcei7op6RbTE+C2QneYqDybR9Y9pqfAfUkPZKUBDyU9Ss/SY0lPMrKUSnrKRPVIU4jVK51cnAxJmbIU+4c5WvQWJJP2+CGePLiHTeF98XHb1mg5YCxSnhTWO3P5He7QcTgujtyoKSWilmOm8oHzwWrqaFgnwgaUW6PCntyhsxbxWGcd8eR/9qFGjf9D6dI2XsKyBFo9HUazVbJMBUxduRV1S5yBb/FTejUtewHNy+csv9IX8Ia3+ar1vKiaz5/PUjFJQvocxbPUskFlTJrzK2rRvDWLnVVXURaeEVSLhUWlUFbR04JqFaOQSUrXLHqKbKfEkMTCmpQW4ykUpjwTCiqWTGEy2cSwVhEpLJpEtiRKS2JxWUVOiip6Em2a1sKEFdvQ+7sf4VX4OenA5RLScXYk3KHjcAoqxj2MJXI2nKROrBbGu8pcFfYsgH8DYVc0uHvrBhZPHIxvA/+DTRvX4ZVXXpHyOJZy7GACvuv7OXRsWAMnXyDf7KfmxPrhNBwOx6GMHTp0qFlj6Pxbt0E9lTF0/dkYul9WWX/SP18UeLmklFAgeyfyWDjh3ocUV9rVxsXllG8Qp1Auz0IPD7gN6Gowhi790X1McuAYuh07duCbMeNyLGc91i83PS0Nx44m4q13sh9Plh25tlk2bJeSW7duY+6c2ahdu7ZFx8BeY+gafBqAGhaMoTPFC4W9oBheZTfkqitHgGXZpKn4FjhKDt2auTMwctZv0LiJ22RYnhDK61PP5Cv3lxCjiWiRplK2FEj5ihJCOgshT2nTx6W5pAw5X7TJJUQUVSIbJcS3HjFfsVWKfDFLkUcYbgNNxTfcNW5YM304tBn8RxEcDsc05jt0rdqgLvuV61uGDt2AxgXAoXtIDl03xzl0jNxyJBi2LPvcuXNo2rQpTp48KewLmdyqb16XdfT67eXQXUg+Dk3a41x26LIw3BxKiG85pQillGEgRJTujfHuUSaFuFBenzIOpHyDEgYIeeJbRBlnSAnZJobKKaGPsKgOVd54nw6Z8pwQpgbl5biYpdxiISmG8lR8c4eOw+GYhYUOXaCKQ/c6tHNXWn/SF/cGShWXEgpY68bkaIfOnRy6IO7QyRiXNXboPD09gZQI+P1Xh19jglBV0aEhJQpR8Ie/j5hMS0sTwtzattwo6+j1M4eufqfeVjt0R/fFImHLWoyevwyFnisiWfOWI3E7sej7cfhh3VYD58NVGNK+BbUJiajXvB2af9WPzgtxG8VDbLtDx57lt3b6CIc6dK53lDgcTu5j5XOzOE6ETxBGddY86374ZDlznNzl6vnTmDKwKz5s3xb/W7beaZw5V2b2iBD0bdYUTQJm4s1Gn6JUIS1KemZKufkb3ipzOC4O+7ZoLAH21dJauTvbBX2qE8di/IOC4KO8OsexGvYJtEQ3r15C+NAAhETuwfXbJXDqFCxTiorNQqXQMpJJScnASUknkoDjJI9SH6LdoPk4luSGxBPAv6Qjx4F/SIePAYckHTwKHCDtTwT2kfb+KyqBFH8E2EPa/Q8QJyn2MBBD2nUI2HkQ2CFp+wFgG+nv/cBWSX/tAzaTovcCUaRNCaL+JP0RD2wkbdgDrJe0bjewlrQmDlhNWhUraiVpRQzw2/zNiNu8mbbrR+GKmavBHToOh2M5LtgYFiTS09MFsdupOYljBsxDk0NLZAu57IcnH9qJpd91B/+Vqw3YeowthLfKHE4+hY3nyUnZwvKtFb+qw+E8A50ZFslm7HwaHl0egZvs/CY8PQvD06uwEGcc/8EDgxtoMLh+bxw34eSdXBWBW9L8eYHfwwP44OF+fPhoPxqRPnq8n3ZR3tXH0WvmDh2H48IIDQpNlL6YXdpb93zwYGG2rVKcw8l92KfNGtmA5Fdd/70hAt93w+LYJPzdwx2BtTX4fmkSdHGB6NMjAIu7u0m2P7F1Yjiu65Lx96QICqOw7fcUHP09AjeEhuE4tn7P4lGIXXMK5TLSyRKNnStSqKpSXdu1A8L64oRuE2JWpuDWigicjI/CSSn/xJRAJNHyd0+JwG1azoapUUgmWzKVj1+dgpSpFL84A3+sSUbK6kBsCnbDhCYaLFx9EinTA3GKyu1fm4LTayJweq0fpjR3w+b4TLParRMnqL7H0w3KNnp8AB/nsWPnKLhDx+EUVFirZ62c7Z8iqEocTl6idprkJJuRrtC91CUGkfu0+NKvGhrPy0Tkfh2G/acaNA0iMXveHHw5XyvZWqHJyGC8pKmKxiOCKPTHx118ULNLEEprNKj52Wx0GR5McX/4timPc9pMvI4W+LCzD14flompcTpMHdaK4pGooWmJhp/6oGTnIFSv64/qNH/1TkFoMGQOqtHy64cGoQQtp+1gf1QNjURVKl+3ow98BlO8wkC07lAVPh0j0TJci1Fbdfi6Y3X4hESiCpWr3d4Hr3UIwmvtYxG6WYvmdd0tuinAHLtOnd6Dd41KeL56JSFtl/3t5HCHjsPhWA6/5crhOAd2OBWPTvZAf18N+k38E+xv6BjeJV5G5Vp1hXP92A99cJw9Mog4HtYHJ6Q44wSlT0rpk1M8MOpDDdbsEa+oJU31wLeNNPg2LGu5ucnN2nURn3BK77wtnHQCLxY5LVy1Kwhwh47DcXF0Ki8pw3rli7+pYhXlcByD8SlijuyC3RYEvPpqVfIPT2Fnb3dM/Ox1xB86Q85cIBIFhy0aq8KiaH06JJKDx265rv6BpX/Gr33CcZM9HxK98PWOTHRw748Ne9k89eC/JBNfuk3G3kv6lidXqdL/C9x4vx76R2nwYteGWHTSFy90/SBPvoQ6YnuVcIeOw8mHqP0AQk3ZwvKtkTP+MT+rF8ds2IOFmby8vHIUxzyMTxNzZO18xrKVmsMzMCtBh9DPq+GPyPlIazAB/X/ahjKe11A1eDqOxv2BSg/qotMQf7w+NBKdhs0Rbrl2HOqPGkMzMTkyBKXcNKgeOhvV2DMq68xGO183VBscg3oV3FCVwroU8uv66uTYVpsJd+g4HFeHtRXGsgVndOg4FpMS4Qc3vxlINupMosjuF7DJLo5CwUN5kpkj6Y9PbJQ9adNnInaunAnv4mXxYecgrJ8ZimbdRuO551X+GSaf4fjPtGNXyB06Dqegwlo3a8THz7kEPkGxSBpVnQ6nhpy7CETRsWUhBsQgdk5LfpgdBJ1RNsve/Gf0fCyd2B1bF3+PS0mHUL9dgPA54Tg33KHjcFwcu3cA+WL8nB2204WRHyxcsXFjVExLQ8XAQDRmaSnkDxa2AvrAGX/3yUkMtStuloreduX/6jaH13NFcfZoArqMnOcy/6rA9pO991W2OHRlWb+PYavl7jeHkz8YO2TIkDFDhw6VkqZp2aYd6nQKgI/Rn/OHNP0/aGf9Zt1J/1JJUgkpYYTcU8l/si/0NlJcaZdtluQbxCmUy7NQo4HbwK8M/pz/6YN7mNy9BcbyP+d/5s/5ZXKrvnld1tHrb+7fCnU69ELVd9h5Zt5ZdevqJUSEdsM3q06bdJju37qK2b3rYkr3XihbspRkNZ/XylWAdxEL/x9W2ESa0LYmHPsXdWrUEreIbbssfZqF7ByU08Z5wkSRFjKltGQzyFeG8nKltHE5hpAWbanQ4vvYrdh13x2+AxaA/ZuNvphU9EnSZvz1Ywi+mriO9rk7dq+ahUreqWj2RV/czvAUywrzsBZEgiJyXMxS5BHKdQhT8S38Of/qqcOpjcrM8c/5Fy9ejHXr1tn85/zyJ4+t36q2ncPhOBzBoSNJSdO0asscukD7OnTlXgZKeEsJI1jrxlTAHbrDhw+jf0go3qr/gZB2Bm5eu4pSL5eRUs7D9k0bkXLsCNasXo0mTZoYOJzGmOt82cNJU8NUWVsculErTTt0+zYthGb/OiwaOlJwEBwC20YDqdlkUZ58DiptBmmlzMgTznMWsuWql++66Ccs2xdHUVYA+Oy9+pjfuRu8ChWCT9hIzFkbgw3XKwuLYrCAFX1ykhy6n7hDx+FwnAeLHLr3Oz7r0A1qRg7dzCXWnfQVyCko7mQOHW2JW4ihQ5dKDt33Dnbozpw5g6+698TIiHkoX+lVycpR46+1KxAxfjR6fjMVKyLGY8KYUcJVRGVHZ4y5zpc9nDQ1TJVlDt37Fjp0tyWHbsQK0w7dfnLo3A7khkO3B30+DoZ2Yjxm+7rRsiUzg22jgdRsOkTPbIRW0Vr0+PZvRL5D5x8rKORR+UMz0PBiR+z0L6ewS3n6uLGkPOE8ZyE7tw3L1/5hNH4eOQbvVKsOz8b18PSvOMEBGr9wLrSXr2Nki/aoNmUUFm3YjuVXfIRFMeTFPD6xGVtmO8ahY20Oc+g03KHjcDjZkLcO3WsVgKImbuOw1o1JdsyUTpjSruak5ZRvEKdQLs9CJ3DoBg0ahC0xCaj5Xl3JYhnV3nhHuMJgCXKV5Jop6yjEDPJprxikCYrI3ZMwNc5nuUIZCWWc5YmBwkZxaSWqefTKSEvDxrlhKFOxCjoGhArH5tcJofhm2GC0bt0aHh6mx2ia63yZW45hj7KiQ9cTVd+21KHrjuHZOXRR1MHbyaFLWd0T1Wf9gx6TEhDpm4B+jYMxR/sJevbTQHOuMkIHV8LUaUBb3U5oQoYC+1Ygacl0rPQLQydad3Dt8+i77xXUiBmKQUe10KI1Tm4IRbUrqxBxuQ50y/+LQSe08O32KxaUv4xTl5ai9YKj6DF8EyLfkh0+qgjbh6qS8oTznIXs3DYsn0qfnT7L5iHx9jWsnzQN5UqVZptmtkP3iBy6rdyh43A4ToSFDt2zY+gGNasJbcRi6076GlUALxOdLmvdmGTHTOmEKe1qTlpO+QZxCuXyLHQCh278+PE4dvkePus9kLXmkjV3kZ++zwIWk+sopuklJg3SzMTKCVlGdn1aKCMahN0uxbPml9JSXIiJb7FOUly/HiHObDp4UEe2YfoI6pzTXcqhq22FQzeTHLqhy007dAckh27x0BG2OXSWzCscKKWA6BkN0GqTFj3G7UJkbaOrcfI5qChvmFbKjDz5Aycs17C83/Rx6NHhU7xathxaDR+I+5t2wJ0cM3MduofHN+Nv5tBNck2HTv1TxOFwXArWwChlE578OXT5kX9WLMA1uffhOA3C9xNTYgXYMcvMtF020CI4FpnRcfi5jtHtWQcTO/BbfF6mCkKnh+HNSq+hSXAgPhrQC79uXIde9RpB516wXRru0HE4BRXWUVgjB119sgyqlwvAdm92XFnWAZ1qV0Rk7Bn8MWE+ruq24+ceYjh38nYcnjQShyketfwcDv/+K6L3kHq/hnHLz9KyxYUfCRuNI7od2LKSFOiDHn4+mLTiLP4N+wZbV3ZG7w+rYnG84VUITvYI+4omytPELNFsqo6cJFZGmGSSa6dQ9PTeCD93DuHBkxGVkYmo6RTungT3ppPwZ3ocApvVR4OVZ6HdMxkeTXthxpl0sY57Kd2/O+pPiYM2nuIfUXlaEcuLntoT4Re10CXEI5rWqbu0Ag2bBWAG2aLCA+EX0gABa5ajQehKzJgZhoCZjRCwTwvtldVo2D4IMy5RucgZCIxsioCDZD8UDo/O4cLyo36ZicBfWiHgUAICuraB39hQuH3xo7juf2fD478/CfGUrZEIXBiJGVdNf/4Ke3pif+h47Ok3Ctt7hmJ7j8E4M2oKynsXhy6HpsnUMl0F7tBxOPkQ1jmbI30LxkKlrMVLvC2RL7BlO/OInHzlsp+vwar95xHo9ypaj+qOMpqP0HueGPYa/hHeHjERb1Pc/7NKeLtLN7SoR/r5NMZ8Vhlvf9YNL9MK3hzyHd7UNELTT0mRKZgXm4IRnSvjjSH/Q5NPV+Dnncn4sq6Gj8FxEMxxy050IgMZGQZq0XcENFMmAAND0CIzExrtaUxYqsPGMTpMWlsWbZvR8dOdRwTZyE/Dqr3noWOOYMxa9Kzsg3habFRsMqb2AyatuSisokVDHwz+si7chm9DJqWjV8zAbt0RhKzcQ/WoglGDg6Fxq48Ffuew+uwfSDxbE3MT9iJqzU9ULhEh6/YK9W0X8B00+/Yjeu9ZTP2alh99SVh+ux5joDnohnYfA3tSTmBqV6rrloMIXw9sDAEmb70ibq8tsBVlg7g/xbgzIbTVdoA7dByOiyO3YUoJsEbEUjnrQ4WpasaomByC2m6zRJz8CX2FsvglzmdaIhQzukKHzLII+j4CwS/roKF0iz4RiP1hEFq+OwixrcuhZd+/KayDgd+HILjNTMHmRh+uFoMTEBk6EtrQBmgVOg/BnUYgttMr4m3UOsORsX0vdNtHohUZ/EN2I3PLHuhCqOzAIfCv0BmRn7yCqp+EImbqTsRN/RHa/nXRqt/fyFy3Dbp+FO8zEP4aX0QG1EHLgOkIbhWM2JYV0LLXALLXQWSP99Gyx0ZkLvkDIf79Edv8PQwc3Qf+b/VFTLNyqNY0EJFfB2JgGSu/UGTtNJOYUcRuOHJdDO7QcTgFFdbaWKpsBqxzaBdRp8l+FGC5tmFO9w4YOZE6x9jh6NS9PUZO2IZDE8jWrSIil86jcD7+mDACh6j8oYkjETmhEn6OE+OHd49Alzosbzt+8X0Vn/tWxpieI8g+El/U64io83Tw9ozG1wGd8N0P26G7sAAT/T7Flgs6/Bv2GSb1GY1FYZ2x9SKVS9iJRLYxlxbih0ZdENbvGxyldSJhDPo37oLtrMzeMQhqMka0WwibxfK58gFsoyyRhHwlTlWsANthxuPhFIr+cSqiMjKQsn4AAmdNgVu7/phxfjcCPvkYDdaehfbCKjT8ZADZMqBLUL/Nmrx6Mhr2n4RNzM5uyzaeTGV2I7BZAzSYPhkNmvfGjAtaREX0hd9gdrs1DJv2TYF7m36Yfkmr35zoyBCEX6b0oX3o83M4NlHdo+ZGIJAUINxy1WLT/FmIuroeDb8aihlXqOwRdst1GKZfzVqO1eTwebR5+Zbg0JWJcIeOw+GYj1OOn3MeWBuu7rBlp7P4s8cWvDd3JcZ/uBWfDVyGJlWq4yQ0tLzq+HTcWFpqYwxomoI9KcJqBHxHLgB27aDYSaz6BRg+HVi3/FW89wk7TO/ik7kBuLpAgy8Gkv+15xwO71qGRlWqIZmWe2Tpd0jRHcTSZTuoD6yK1j/9D181rI7lXauh15AtgmOa+PsEnMZBnD66nOpxDtuXAB37AgcTdmHHEh0CJwB/rTmXUx+qijXzODtskywVw8CBM5Kwn9jkmSt0Cuk2oXXHpqg6T4sj53SY9rUOqw6UQ7vG7CqXDtHrZou3RFeuQPgiHTZOyrrN+iwXEUHHeSMd20lrX0FbfyA+ar04/+p4qtOrGDUlFJ9ozmHi78DUHsDqA5f1y2rhWwmDBzSH23exVDXDFYi3XA8IG77+z18QpzuOFf8cRPgGWs7ntJwjV4VttoUMKTSFK37ulMitM9tM3lJzOPmDsaGhoWY9tqR120/wXqcAVHnT8LElQ5rXhHbaAstP+rKlRZmCtZhM8uNHhF5Jiivtao8iySnfIE6hXF4I6dvp4K8NHlvy5P49/NDDsY8t+ffiHXTsGWyz41vIw7xfEjOHkMECFpPrKKbpJSYN0szEyglZRnZ9WigjGoTdLsWz5pfSUlyIiW+xTlJcvx4hzmw6uGvcsG76cKSnZ7jMY0ua+bciR7oHfCx5bMm1S/hxSA/0XWT6sSX//LUQxfYux+Le/W1+Dh1e8AaeM+M5h8KBUkrNJovy5HNQaTNIK2VGnvyBE5Zr2bIeanSoFcYeW7IDy68++9iS24mbsWtOCL6e7IDHltBr1bThcDPjsSWLFi3C+vXr+WNLOJyCitBZ5iShoFDYUNbi5SVF8gG2bKeVsFUKPqmNyoOqOxYX3D751LJINJ/w/cSEWBmhkNqVOUvlijvdGGGHOQ+Org536Dicgoq+V7FATvsMOqqbE8BqYXg71To5x9bkDmzbXHP75C2zQPRWc+T0olLCVWmVsXMWq1A++jJmLXTuZIewPx1K9vWxN9yh43BcHNakGOvVyj7YeeoExSzEScfQHbl4HuVKvyylRNh2Ohp2VVTNQbNUbDmujLHLmp6WhmPHjiE2Nha7du0yqZiYGKfUvXt39eeWJWKo2WUJsIjaFTdL5OlJvb3rd/eZLn7e5ITcOrO94JwtNYfDMUYYQ0eSkqZp3a493uvIxtC9L1kMKVNYi1Je1OC7CLfS3HH5CRsKrsNj6mTDevo7dAzdofO30a7bAJsd32KFPOFuxiP5mfPHYAGLyXUU08wxFJIGaWZS3o5X2vVpoYxoYFeK5HjW/FJaigsx8S3WSYrr1yPEmU0HN40b1k4bhsyMTIMxdIkH9xqMK8qOx48fSzF1LHGIcypbrFgxKZYz07ccF7bTHNgYup+G9kSPBabH0CVuWYji8Uux+Mteto2hK1UcKO4tJXJAOFBKqdlkUZ48RkBpM0grZUae/IETlmvZsu5mpuHt6WNNjqG78e9mxP3suDF0K6cOg7tOy8fQcTic3OdqqhsS73uY1Lm05/CkUPEc9dirOB55vYiHni/igecLuO/xAu65v4C77t644+aN2xpv3NI8j5t4HjdI13XFcE1bDFe1RXElsyguky5lFMHF9CK4QDpP62XrPvu0MM6kFsZp0qknhZBCSn5cCEmPvHCSdOKhF44/9MSxB544SvW9kpq330tZ464cC2etxM7BRWEdnokNTIloCHe/GUiSe2KJaLL7BWzSO7COJjoiAinJ4QiMSNbXXa1OLGaJGMKtVRNii9axCDm/VotdofM23ynN17B9lQ159PFxGNyh43DyIcKVDzMkFpY6BivkkZd/3JgPob0O9jQtW+XKsH1kCp+gGJwcXUN40G0KOVER4eGIog9ic7LHzmlp+y89reVYCKpXH4gjv/8p1IfVTTdgF2LsUCdyt55x5PQSSlBEbUycuSr1IlBQ/uM0h29D4v50XbhDx+FwOHaCOcFa6oltVZ45Lg6C7Sdjli9fjgcPHqD8hx+ifGoqyvfqhV69e6MRxVOfPMETErvVmtPtVnvz8OFD+E25h3v3H2Dz5h5o+OghXu7WDX5kf0j1ZXWu5/cB+vywQDh2al+s1EQTwfegWUyKFRMixmPizBVz5Njt1oKCsMOyIYdseyKsyoHrY3CHjsPhmMSzoHyztxOso2a34GwR8+Vc/cKo6Mq4FmyLLBWDDrlJlanmi/izp7Dj5FGrdFabhrs3bliom7h700i3bhnq9u0s3WG6k6W7su6Kuifrnqj7St3H3QdGevhA1CNZD0U9lvVI1BOlHuPivTtYuC8WlStWcpofb9EhdCjyVrP1ungTwuG4DGMHDx5s1o8i2nzSAe92CMBrJn4UkRMVihfBc2Y8qkTogNhLGZqKC+XluJpNipu0GcXZS8X2iDqRKQ7+UcTeMzfR8qv+NnUohT3cUbyoeY+YYA4gQ9zmrDrK+0CusjLNTPK+YhOlXZ8WyogG/ZUiZhfyFWkpLsTEt1gnKa5fjxBnNnJY6bV6yjBKaF3qwcJvte2OKm8ZPsA7O+5cu4TZw3qh6y+naR9k/8XJQ6NDo5JXUMhNK1lE2KnpZacnCem3TLGJalsr2IwyzCmnWkbFaGwyXg5DtQxDihx/8AKSHz+vXz4LWPzyP5ux9xfH/CiCuVQr6XPuAf6jCA6HYzdY82Kt8jOOrz9r3JVX26yRp4drN8uu8MmyJ8pbrKaUptXgrxvlsPFaBQP9+7QCjqdbr2NpFXCUlEjLkcWWeYT0T6qow09EHSIdfCzqAGm/pH2PRO19WAEJpPgHWdpD2k2Ku5+l2HsVEEPadVfUTkk77lTAdqbbFbBN0tZboraQ/iJtvpml6BsVEEXadD1Lf5L+IKWQM6cGnV4u/dnjDh2Hk08Rrn7kIFubLw8Tj1PgqMP2ufF4OEtVyMUdOvaRdMlOlW2XhWLQIbdK7LZ8EfGiEscKHt29gctHd+LjFm1yvEKaX+CtNYfj4qh1JObK0z0fj8Sg+jvac2CrY/dG1Dpgc1TI06NAjFtkny1Xg22SNVL7HJgjbzP+lpVjiNCuabVYOeEreD49i6Dw3/DgxddwK91Z/wHHMvgYOg4n/yGMoSNJSdO0bd8B77S3fgxdtZfNexip0FCylzI0FRfKy3E1mxQ3aTOKs5eK7dHdO5jSsyXGzhfH0B3dF4vzB3fit8WLcm0M3e6UG2j2ZV9KWdecli9eBF4WOHTsFi1D3OasOsr7QK6yMs1M8r5iE6VdnxbKiAbmPMjxrPmltBQXYuJbrJMU169HiDMbm7CxRUPhTnFXGkP3ZptueM2CMXQZaU8Rt34J0p8+xYtFvBz2y+asI0JIUbWtEmz6DDHyTDkyPGMjsmbLylUtp2I0rp/qfFKojJgsp8h48vA+SpQpjw/afyV87sTPo0ERqU6K5SnyxSzDdcnbIAY0Fd+E48fQcYeOw8l/cIdOGWcvFZvg0PVqiYGT5yBqQTiWLV6AypUrCw2pl5fl/2vJlp8dzKGLS7mOpl9Y59AV9fJAmReek1LmkR8dOh1z6MKGCgP9mUO3c90SVC5ZFKGDQlC6dGmhQzNFTsdAxtxyDHuUZQ7dG60tc+iUmHue2YJc9awjorRJU/EtpxRpaSplSoGUr089k6/cX0KMJqJFmkrZUiDlK0oI6SyEPKVNH5fmkjLkfNEmlxBRVIlslBDfesR8xVYp8sUsRR5huA00Fd+EBivIofOUHLpd65eiYskiCA0ZiEKFCgkOpQx36DicgovZDl279h1x7fZdFCmWNUhYbEhc/3R/mvoEl8+mYHdsDN555x3Jaj05dfzMoYtNvo4mX/ShlOX79yXvwvDKxplRQ3bo5E5E7mr0nZKcLeULcSYySEWEiWG+GJPnZQ6dvpwUFfOEiTSvMBHzBKMUlxdCKMutCBuGq6ePo0E9XyyY94tB55YdOR0DGXPLMexR1laH7pUSRaVY7iFXXT6+Anqb8VQK5YScJ6WVZn1cgWwzOP76CUOMPLM8wrh+hnniRG9TRJ4pJ4dGx0yZVH5ujdHbFPlCaGJ5YpA1pe8rWD5luPA5r/PO25gVMcPkX9txh47DKbiY7dCp4e3tjaJFc78DcTVy6vhTU1MRHx8vpXLGEkeCYQ/Hwxbsuf47d+6gbdu24m2vXNiu3Fgmw1TZa9euISkpSUpZhiXrZ+TWtlmCucst6HVlz+Fr0aJFjl9YuEPH4RRcxg4aNMhqh+7FF19EkSJFpBTHXMxpxHOjU5DJjWXnVn3zuqwz1JVhTvncWKZMXpfldTWvLHPkNmzYYLNDx3/lyuEUMLIbo8ThcDic/Al36DgcDofD4XCcgIsXL+L8hQt4+93acLPwyzd36DicAkZ2j4XgcDgcjuN5+vQp2rRpc7Vp06a19ybEu3Xu4K9pWP+NeTncbjWAj6HjcPIfb5csWfJXKc7hcDicfIxOp3vu8ePHv6Wmpk6gpNkOnIR+DJ2QIswf4cfhcDgcDofDcQaYQ1eF5CJ/YMbhcDgcDodTgOEOHYfD4XA4HE4+hzt0HA6Hw+FwOPkc7tBxOBwOh8PhcDgcDofD4XA4eQfw/6UygdsR0PTDAAAAAElFTkSuQmCC"/>
          <p:cNvSpPr>
            <a:spLocks noChangeAspect="1" noChangeArrowheads="1"/>
          </p:cNvSpPr>
          <p:nvPr/>
        </p:nvSpPr>
        <p:spPr bwMode="auto">
          <a:xfrm>
            <a:off x="219074" y="-144463"/>
            <a:ext cx="5114925" cy="5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15" y="1651609"/>
            <a:ext cx="7448052" cy="458807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1">
      <a:dk1>
        <a:srgbClr val="174970"/>
      </a:dk1>
      <a:lt1>
        <a:srgbClr val="FFFFFF"/>
      </a:lt1>
      <a:dk2>
        <a:srgbClr val="3B3059"/>
      </a:dk2>
      <a:lt2>
        <a:srgbClr val="EEECE1"/>
      </a:lt2>
      <a:accent1>
        <a:srgbClr val="2F4A6E"/>
      </a:accent1>
      <a:accent2>
        <a:srgbClr val="B31166"/>
      </a:accent2>
      <a:accent3>
        <a:srgbClr val="E45F3C"/>
      </a:accent3>
      <a:accent4>
        <a:srgbClr val="E9943A"/>
      </a:accent4>
      <a:accent5>
        <a:srgbClr val="9B6BF2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600</Words>
  <Application>Microsoft Office PowerPoint</Application>
  <PresentationFormat>Presentación en pantalla (4:3)</PresentationFormat>
  <Paragraphs>155</Paragraphs>
  <Slides>12</Slides>
  <Notes>12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Tema de Office</vt:lpstr>
      <vt:lpstr>ARTI 4208 -  Arquitecturas de Nueva Generación</vt:lpstr>
      <vt:lpstr>Agenda</vt:lpstr>
      <vt:lpstr>Requerimientos de negocio</vt:lpstr>
      <vt:lpstr>Atributos y escenarios de calidad</vt:lpstr>
      <vt:lpstr>Atributos y escenarios de calidad</vt:lpstr>
      <vt:lpstr>Arquitectura</vt:lpstr>
      <vt:lpstr>Arquitectura</vt:lpstr>
      <vt:lpstr>Arquitectura</vt:lpstr>
      <vt:lpstr>Arquitectura</vt:lpstr>
      <vt:lpstr>Experimentación</vt:lpstr>
      <vt:lpstr>Experimentación</vt:lpstr>
      <vt:lpstr>Conclusiones y análisis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 4208 -  Arquitecturas de Nueva Generación</dc:title>
  <dc:creator>Fabian Mauricio Melo</dc:creator>
  <cp:lastModifiedBy>Fabian Mauricio Melo Garzon</cp:lastModifiedBy>
  <cp:revision>11</cp:revision>
  <dcterms:modified xsi:type="dcterms:W3CDTF">2016-03-30T01:01:41Z</dcterms:modified>
</cp:coreProperties>
</file>