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sldIdLst>
    <p:sldId id="378" r:id="rId5"/>
    <p:sldId id="386" r:id="rId6"/>
    <p:sldId id="432" r:id="rId7"/>
    <p:sldId id="428" r:id="rId8"/>
    <p:sldId id="394" r:id="rId9"/>
    <p:sldId id="429" r:id="rId10"/>
    <p:sldId id="411" r:id="rId11"/>
    <p:sldId id="414" r:id="rId12"/>
    <p:sldId id="430" r:id="rId13"/>
    <p:sldId id="415" r:id="rId14"/>
    <p:sldId id="417" r:id="rId15"/>
    <p:sldId id="418" r:id="rId16"/>
    <p:sldId id="419" r:id="rId17"/>
    <p:sldId id="436" r:id="rId18"/>
    <p:sldId id="437" r:id="rId19"/>
    <p:sldId id="438" r:id="rId20"/>
    <p:sldId id="439" r:id="rId21"/>
    <p:sldId id="443" r:id="rId22"/>
    <p:sldId id="440" r:id="rId23"/>
    <p:sldId id="441" r:id="rId24"/>
    <p:sldId id="442" r:id="rId25"/>
    <p:sldId id="393"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F55"/>
    <a:srgbClr val="8BD3E6"/>
    <a:srgbClr val="D2D755"/>
    <a:srgbClr val="FFD100"/>
    <a:srgbClr val="DBDBDD"/>
    <a:srgbClr val="007096"/>
    <a:srgbClr val="5E6A71"/>
    <a:srgbClr val="FDBF57"/>
    <a:srgbClr val="7A003C"/>
    <a:srgbClr val="D5D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4648"/>
  </p:normalViewPr>
  <p:slideViewPr>
    <p:cSldViewPr snapToGrid="0">
      <p:cViewPr>
        <p:scale>
          <a:sx n="126" d="100"/>
          <a:sy n="126" d="100"/>
        </p:scale>
        <p:origin x="1192" y="664"/>
      </p:cViewPr>
      <p:guideLst>
        <p:guide orient="horz" pos="160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E9F3A7FF-300E-B84F-A2D0-CDCDE713DCB9}" type="datetimeFigureOut">
              <a:rPr lang="en-US" smtClean="0"/>
              <a:pPr/>
              <a:t>8/8/24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7C11621C-3EA7-C342-A130-13C6D43C8C01}" type="slidenum">
              <a:rPr lang="en-US" smtClean="0"/>
              <a:pPr/>
              <a:t>‹#›</a:t>
            </a:fld>
            <a:endParaRPr lang="en-US"/>
          </a:p>
        </p:txBody>
      </p:sp>
    </p:spTree>
    <p:extLst>
      <p:ext uri="{BB962C8B-B14F-4D97-AF65-F5344CB8AC3E}">
        <p14:creationId xmlns:p14="http://schemas.microsoft.com/office/powerpoint/2010/main" val="43834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11621C-3EA7-C342-A130-13C6D43C8C01}" type="slidenum">
              <a:rPr lang="en-US" smtClean="0"/>
              <a:pPr/>
              <a:t>1</a:t>
            </a:fld>
            <a:endParaRPr lang="en-US"/>
          </a:p>
        </p:txBody>
      </p:sp>
    </p:spTree>
    <p:extLst>
      <p:ext uri="{BB962C8B-B14F-4D97-AF65-F5344CB8AC3E}">
        <p14:creationId xmlns:p14="http://schemas.microsoft.com/office/powerpoint/2010/main" val="397843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10</a:t>
            </a:fld>
            <a:endParaRPr lang="en-US"/>
          </a:p>
        </p:txBody>
      </p:sp>
    </p:spTree>
    <p:extLst>
      <p:ext uri="{BB962C8B-B14F-4D97-AF65-F5344CB8AC3E}">
        <p14:creationId xmlns:p14="http://schemas.microsoft.com/office/powerpoint/2010/main" val="4293971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11</a:t>
            </a:fld>
            <a:endParaRPr lang="en-US"/>
          </a:p>
        </p:txBody>
      </p:sp>
    </p:spTree>
    <p:extLst>
      <p:ext uri="{BB962C8B-B14F-4D97-AF65-F5344CB8AC3E}">
        <p14:creationId xmlns:p14="http://schemas.microsoft.com/office/powerpoint/2010/main" val="143562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12</a:t>
            </a:fld>
            <a:endParaRPr lang="en-US"/>
          </a:p>
        </p:txBody>
      </p:sp>
    </p:spTree>
    <p:extLst>
      <p:ext uri="{BB962C8B-B14F-4D97-AF65-F5344CB8AC3E}">
        <p14:creationId xmlns:p14="http://schemas.microsoft.com/office/powerpoint/2010/main" val="1890051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13</a:t>
            </a:fld>
            <a:endParaRPr lang="en-US"/>
          </a:p>
        </p:txBody>
      </p:sp>
    </p:spTree>
    <p:extLst>
      <p:ext uri="{BB962C8B-B14F-4D97-AF65-F5344CB8AC3E}">
        <p14:creationId xmlns:p14="http://schemas.microsoft.com/office/powerpoint/2010/main" val="1191114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14</a:t>
            </a:fld>
            <a:endParaRPr lang="en-US"/>
          </a:p>
        </p:txBody>
      </p:sp>
    </p:spTree>
    <p:extLst>
      <p:ext uri="{BB962C8B-B14F-4D97-AF65-F5344CB8AC3E}">
        <p14:creationId xmlns:p14="http://schemas.microsoft.com/office/powerpoint/2010/main" val="1711461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15</a:t>
            </a:fld>
            <a:endParaRPr lang="en-US"/>
          </a:p>
        </p:txBody>
      </p:sp>
    </p:spTree>
    <p:extLst>
      <p:ext uri="{BB962C8B-B14F-4D97-AF65-F5344CB8AC3E}">
        <p14:creationId xmlns:p14="http://schemas.microsoft.com/office/powerpoint/2010/main" val="791900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16</a:t>
            </a:fld>
            <a:endParaRPr lang="en-US"/>
          </a:p>
        </p:txBody>
      </p:sp>
    </p:spTree>
    <p:extLst>
      <p:ext uri="{BB962C8B-B14F-4D97-AF65-F5344CB8AC3E}">
        <p14:creationId xmlns:p14="http://schemas.microsoft.com/office/powerpoint/2010/main" val="399327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17</a:t>
            </a:fld>
            <a:endParaRPr lang="en-US"/>
          </a:p>
        </p:txBody>
      </p:sp>
    </p:spTree>
    <p:extLst>
      <p:ext uri="{BB962C8B-B14F-4D97-AF65-F5344CB8AC3E}">
        <p14:creationId xmlns:p14="http://schemas.microsoft.com/office/powerpoint/2010/main" val="81975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18</a:t>
            </a:fld>
            <a:endParaRPr lang="en-US"/>
          </a:p>
        </p:txBody>
      </p:sp>
    </p:spTree>
    <p:extLst>
      <p:ext uri="{BB962C8B-B14F-4D97-AF65-F5344CB8AC3E}">
        <p14:creationId xmlns:p14="http://schemas.microsoft.com/office/powerpoint/2010/main" val="2800583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19</a:t>
            </a:fld>
            <a:endParaRPr lang="en-US"/>
          </a:p>
        </p:txBody>
      </p:sp>
    </p:spTree>
    <p:extLst>
      <p:ext uri="{BB962C8B-B14F-4D97-AF65-F5344CB8AC3E}">
        <p14:creationId xmlns:p14="http://schemas.microsoft.com/office/powerpoint/2010/main" val="3191542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2</a:t>
            </a:fld>
            <a:endParaRPr lang="en-US"/>
          </a:p>
        </p:txBody>
      </p:sp>
    </p:spTree>
    <p:extLst>
      <p:ext uri="{BB962C8B-B14F-4D97-AF65-F5344CB8AC3E}">
        <p14:creationId xmlns:p14="http://schemas.microsoft.com/office/powerpoint/2010/main" val="1276334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20</a:t>
            </a:fld>
            <a:endParaRPr lang="en-US"/>
          </a:p>
        </p:txBody>
      </p:sp>
    </p:spTree>
    <p:extLst>
      <p:ext uri="{BB962C8B-B14F-4D97-AF65-F5344CB8AC3E}">
        <p14:creationId xmlns:p14="http://schemas.microsoft.com/office/powerpoint/2010/main" val="358127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21</a:t>
            </a:fld>
            <a:endParaRPr lang="en-US"/>
          </a:p>
        </p:txBody>
      </p:sp>
    </p:spTree>
    <p:extLst>
      <p:ext uri="{BB962C8B-B14F-4D97-AF65-F5344CB8AC3E}">
        <p14:creationId xmlns:p14="http://schemas.microsoft.com/office/powerpoint/2010/main" val="3733874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22</a:t>
            </a:fld>
            <a:endParaRPr lang="en-US"/>
          </a:p>
        </p:txBody>
      </p:sp>
    </p:spTree>
    <p:extLst>
      <p:ext uri="{BB962C8B-B14F-4D97-AF65-F5344CB8AC3E}">
        <p14:creationId xmlns:p14="http://schemas.microsoft.com/office/powerpoint/2010/main" val="323039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3</a:t>
            </a:fld>
            <a:endParaRPr lang="en-US"/>
          </a:p>
        </p:txBody>
      </p:sp>
    </p:spTree>
    <p:extLst>
      <p:ext uri="{BB962C8B-B14F-4D97-AF65-F5344CB8AC3E}">
        <p14:creationId xmlns:p14="http://schemas.microsoft.com/office/powerpoint/2010/main" val="62064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4</a:t>
            </a:fld>
            <a:endParaRPr lang="en-US"/>
          </a:p>
        </p:txBody>
      </p:sp>
    </p:spTree>
    <p:extLst>
      <p:ext uri="{BB962C8B-B14F-4D97-AF65-F5344CB8AC3E}">
        <p14:creationId xmlns:p14="http://schemas.microsoft.com/office/powerpoint/2010/main" val="313924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5</a:t>
            </a:fld>
            <a:endParaRPr lang="en-US"/>
          </a:p>
        </p:txBody>
      </p:sp>
    </p:spTree>
    <p:extLst>
      <p:ext uri="{BB962C8B-B14F-4D97-AF65-F5344CB8AC3E}">
        <p14:creationId xmlns:p14="http://schemas.microsoft.com/office/powerpoint/2010/main" val="1266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6</a:t>
            </a:fld>
            <a:endParaRPr lang="en-US"/>
          </a:p>
        </p:txBody>
      </p:sp>
    </p:spTree>
    <p:extLst>
      <p:ext uri="{BB962C8B-B14F-4D97-AF65-F5344CB8AC3E}">
        <p14:creationId xmlns:p14="http://schemas.microsoft.com/office/powerpoint/2010/main" val="177490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7</a:t>
            </a:fld>
            <a:endParaRPr lang="en-US"/>
          </a:p>
        </p:txBody>
      </p:sp>
    </p:spTree>
    <p:extLst>
      <p:ext uri="{BB962C8B-B14F-4D97-AF65-F5344CB8AC3E}">
        <p14:creationId xmlns:p14="http://schemas.microsoft.com/office/powerpoint/2010/main" val="401211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8</a:t>
            </a:fld>
            <a:endParaRPr lang="en-US"/>
          </a:p>
        </p:txBody>
      </p:sp>
    </p:spTree>
    <p:extLst>
      <p:ext uri="{BB962C8B-B14F-4D97-AF65-F5344CB8AC3E}">
        <p14:creationId xmlns:p14="http://schemas.microsoft.com/office/powerpoint/2010/main" val="416700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11621C-3EA7-C342-A130-13C6D43C8C01}" type="slidenum">
              <a:rPr lang="en-US" smtClean="0"/>
              <a:pPr/>
              <a:t>9</a:t>
            </a:fld>
            <a:endParaRPr lang="en-US"/>
          </a:p>
        </p:txBody>
      </p:sp>
    </p:spTree>
    <p:extLst>
      <p:ext uri="{BB962C8B-B14F-4D97-AF65-F5344CB8AC3E}">
        <p14:creationId xmlns:p14="http://schemas.microsoft.com/office/powerpoint/2010/main" val="2728697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Image" descr="McMaster University Brighter World themed background image featuring overlayed circles, radiences and an image of the McMaster Iconic Archway">
            <a:extLst>
              <a:ext uri="{FF2B5EF4-FFF2-40B4-BE49-F238E27FC236}">
                <a16:creationId xmlns:a16="http://schemas.microsoft.com/office/drawing/2014/main" id="{B6EC7246-D40E-A849-88BF-8FEAEB18D21B}"/>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Placeholder" descr="Master title"/>
          <p:cNvSpPr>
            <a:spLocks noGrp="1"/>
          </p:cNvSpPr>
          <p:nvPr>
            <p:ph type="ctrTitle"/>
          </p:nvPr>
        </p:nvSpPr>
        <p:spPr>
          <a:xfrm>
            <a:off x="2563091" y="476104"/>
            <a:ext cx="3255818" cy="1999628"/>
          </a:xfrm>
        </p:spPr>
        <p:txBody>
          <a:bodyPr anchor="b" anchorCtr="0">
            <a:normAutofit/>
          </a:bodyPr>
          <a:lstStyle>
            <a:lvl1pPr>
              <a:lnSpc>
                <a:spcPct val="100000"/>
              </a:lnSpc>
              <a:defRPr sz="3000">
                <a:solidFill>
                  <a:schemeClr val="tx1"/>
                </a:solidFill>
              </a:defRPr>
            </a:lvl1pPr>
          </a:lstStyle>
          <a:p>
            <a:r>
              <a:rPr lang="en-US"/>
              <a:t>Click to edit Master title style</a:t>
            </a:r>
          </a:p>
        </p:txBody>
      </p:sp>
      <p:sp>
        <p:nvSpPr>
          <p:cNvPr id="3" name="Subtitle Placeholder" descr="Master subtitle"/>
          <p:cNvSpPr>
            <a:spLocks noGrp="1"/>
          </p:cNvSpPr>
          <p:nvPr>
            <p:ph type="subTitle" idx="1"/>
          </p:nvPr>
        </p:nvSpPr>
        <p:spPr>
          <a:xfrm>
            <a:off x="2563090" y="2475732"/>
            <a:ext cx="3054928" cy="683718"/>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7" name="Meeting Information" descr="Meering or Audience Data">
            <a:extLst>
              <a:ext uri="{FF2B5EF4-FFF2-40B4-BE49-F238E27FC236}">
                <a16:creationId xmlns:a16="http://schemas.microsoft.com/office/drawing/2014/main" id="{E4830579-3FC9-4C47-AF4E-DC02A16FCB8B}"/>
              </a:ext>
            </a:extLst>
          </p:cNvPr>
          <p:cNvSpPr>
            <a:spLocks noGrp="1"/>
          </p:cNvSpPr>
          <p:nvPr>
            <p:ph type="body" sz="quarter" idx="10" hasCustomPrompt="1"/>
          </p:nvPr>
        </p:nvSpPr>
        <p:spPr>
          <a:xfrm>
            <a:off x="1510146" y="3159450"/>
            <a:ext cx="1364672" cy="1019380"/>
          </a:xfrm>
        </p:spPr>
        <p:txBody>
          <a:bodyPr anchor="ctr" anchorCtr="0">
            <a:noAutofit/>
          </a:bodyPr>
          <a:lstStyle>
            <a:lvl1pPr marL="0" indent="0" algn="ctr">
              <a:buNone/>
              <a:defRPr sz="1100">
                <a:solidFill>
                  <a:srgbClr val="464F55"/>
                </a:solidFill>
              </a:defRPr>
            </a:lvl1pPr>
            <a:lvl2pPr marL="342900" indent="0">
              <a:buNone/>
              <a:defRPr sz="1100"/>
            </a:lvl2pPr>
            <a:lvl3pPr marL="685800" indent="0">
              <a:buNone/>
              <a:defRPr sz="1100"/>
            </a:lvl3pPr>
            <a:lvl4pPr marL="1028700" indent="0">
              <a:buNone/>
              <a:defRPr sz="1100"/>
            </a:lvl4pPr>
            <a:lvl5pPr marL="1371600" indent="0">
              <a:buNone/>
              <a:defRPr sz="1100"/>
            </a:lvl5pPr>
          </a:lstStyle>
          <a:p>
            <a:pPr lvl="0"/>
            <a:r>
              <a:rPr lang="en-US"/>
              <a:t>Meeting or Audience Date</a:t>
            </a:r>
          </a:p>
        </p:txBody>
      </p:sp>
      <p:cxnSp>
        <p:nvCxnSpPr>
          <p:cNvPr id="13" name="Brighter World Divider">
            <a:extLst>
              <a:ext uri="{C183D7F6-B498-43B3-948B-1728B52AA6E4}">
                <adec:decorative xmlns:adec="http://schemas.microsoft.com/office/drawing/2017/decorative" val="1"/>
              </a:ext>
            </a:extLst>
          </p:cNvPr>
          <p:cNvCxnSpPr>
            <a:cxnSpLocks/>
          </p:cNvCxnSpPr>
          <p:nvPr userDrawn="1"/>
        </p:nvCxnSpPr>
        <p:spPr>
          <a:xfrm>
            <a:off x="1" y="4661165"/>
            <a:ext cx="7710054" cy="0"/>
          </a:xfrm>
          <a:prstGeom prst="line">
            <a:avLst/>
          </a:prstGeom>
          <a:ln w="38100" cap="flat">
            <a:solidFill>
              <a:srgbClr val="7C0040"/>
            </a:solidFill>
          </a:ln>
          <a:effectLst/>
        </p:spPr>
        <p:style>
          <a:lnRef idx="2">
            <a:schemeClr val="accent1"/>
          </a:lnRef>
          <a:fillRef idx="0">
            <a:schemeClr val="accent1"/>
          </a:fillRef>
          <a:effectRef idx="1">
            <a:schemeClr val="accent1"/>
          </a:effectRef>
          <a:fontRef idx="minor">
            <a:schemeClr val="tx1"/>
          </a:fontRef>
        </p:style>
      </p:cxnSp>
      <p:pic>
        <p:nvPicPr>
          <p:cNvPr id="14" name="McMaster Logo" descr="McMaster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69" y="4484767"/>
            <a:ext cx="1019175" cy="561975"/>
          </a:xfrm>
          <a:prstGeom prst="rect">
            <a:avLst/>
          </a:prstGeom>
        </p:spPr>
      </p:pic>
      <p:pic>
        <p:nvPicPr>
          <p:cNvPr id="15" name="Brighter World Logo" descr="Brighter World Logo"/>
          <p:cNvPicPr>
            <a:picLocks noChangeAspect="1"/>
          </p:cNvPicPr>
          <p:nvPr userDrawn="1"/>
        </p:nvPicPr>
        <p:blipFill rotWithShape="1">
          <a:blip r:embed="rId4">
            <a:extLst>
              <a:ext uri="{28A0092B-C50C-407E-A947-70E740481C1C}">
                <a14:useLocalDpi xmlns:a14="http://schemas.microsoft.com/office/drawing/2010/main" val="0"/>
              </a:ext>
            </a:extLst>
          </a:blip>
          <a:srcRect t="1" r="39176" b="47"/>
          <a:stretch/>
        </p:blipFill>
        <p:spPr>
          <a:xfrm>
            <a:off x="200893" y="4834777"/>
            <a:ext cx="1136072" cy="136841"/>
          </a:xfrm>
          <a:prstGeom prst="rect">
            <a:avLst/>
          </a:prstGeom>
        </p:spPr>
      </p:pic>
      <p:sp>
        <p:nvSpPr>
          <p:cNvPr id="18" name="URL">
            <a:extLst>
              <a:ext uri="{FF2B5EF4-FFF2-40B4-BE49-F238E27FC236}">
                <a16:creationId xmlns:a16="http://schemas.microsoft.com/office/drawing/2014/main" id="{966BBFA2-FDBF-FA4A-9952-D71EB07DF1D7}"/>
              </a:ext>
            </a:extLst>
          </p:cNvPr>
          <p:cNvSpPr txBox="1"/>
          <p:nvPr userDrawn="1"/>
        </p:nvSpPr>
        <p:spPr>
          <a:xfrm>
            <a:off x="1277515" y="4774219"/>
            <a:ext cx="2504775" cy="242374"/>
          </a:xfrm>
          <a:prstGeom prst="rect">
            <a:avLst/>
          </a:prstGeom>
          <a:noFill/>
        </p:spPr>
        <p:txBody>
          <a:bodyPr wrap="square" rtlCol="0">
            <a:spAutoFit/>
          </a:bodyPr>
          <a:lstStyle/>
          <a:p>
            <a:r>
              <a:rPr lang="en-US" sz="975" spc="20" baseline="0">
                <a:latin typeface="Arial" panose="020B0604020202020204" pitchFamily="34" charset="0"/>
                <a:cs typeface="Arial" panose="020B0604020202020204" pitchFamily="34" charset="0"/>
              </a:rPr>
              <a:t>mcmaster.ca</a:t>
            </a:r>
          </a:p>
        </p:txBody>
      </p:sp>
    </p:spTree>
    <p:extLst>
      <p:ext uri="{BB962C8B-B14F-4D97-AF65-F5344CB8AC3E}">
        <p14:creationId xmlns:p14="http://schemas.microsoft.com/office/powerpoint/2010/main" val="141760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Placeholder"/>
          <p:cNvSpPr>
            <a:spLocks noGrp="1"/>
          </p:cNvSpPr>
          <p:nvPr>
            <p:ph type="title"/>
          </p:nvPr>
        </p:nvSpPr>
        <p:spPr>
          <a:xfrm>
            <a:off x="1792288" y="3600450"/>
            <a:ext cx="5486400" cy="425054"/>
          </a:xfrm>
        </p:spPr>
        <p:txBody>
          <a:bodyPr anchor="b"/>
          <a:lstStyle>
            <a:lvl1pPr algn="l">
              <a:defRPr sz="1500" b="0">
                <a:solidFill>
                  <a:schemeClr val="accent1"/>
                </a:solidFill>
              </a:defRPr>
            </a:lvl1pPr>
          </a:lstStyle>
          <a:p>
            <a:r>
              <a:rPr lang="en-US"/>
              <a:t>Click to edit Master title style</a:t>
            </a:r>
          </a:p>
        </p:txBody>
      </p:sp>
      <p:sp>
        <p:nvSpPr>
          <p:cNvPr id="4" name="Subtitle Placeholder"/>
          <p:cNvSpPr>
            <a:spLocks noGrp="1"/>
          </p:cNvSpPr>
          <p:nvPr>
            <p:ph type="body" sz="half" idx="2" hasCustomPrompt="1"/>
          </p:nvPr>
        </p:nvSpPr>
        <p:spPr>
          <a:xfrm>
            <a:off x="1792288" y="4025503"/>
            <a:ext cx="5486400" cy="603647"/>
          </a:xfrm>
        </p:spPr>
        <p:txBody>
          <a:bodyPr/>
          <a:lstStyle>
            <a:lvl1pPr marL="0" indent="0">
              <a:buNone/>
              <a:defRPr sz="105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add subtitle</a:t>
            </a:r>
          </a:p>
        </p:txBody>
      </p:sp>
      <p:sp>
        <p:nvSpPr>
          <p:cNvPr id="3" name="Picture Placeholder"/>
          <p:cNvSpPr>
            <a:spLocks noGrp="1"/>
          </p:cNvSpPr>
          <p:nvPr>
            <p:ph type="pic" idx="1" hasCustomPrompt="1"/>
          </p:nvPr>
        </p:nvSpPr>
        <p:spPr>
          <a:xfrm>
            <a:off x="1792288" y="459581"/>
            <a:ext cx="5486400" cy="3086100"/>
          </a:xfrm>
          <a:solidFill>
            <a:schemeClr val="tx1"/>
          </a:solidFill>
          <a:effectLst>
            <a:outerShdw blurRad="393700" dist="50800" dir="5400000" sx="105000" sy="105000" algn="ctr" rotWithShape="0">
              <a:srgbClr val="000000">
                <a:alpha val="20000"/>
              </a:srgbClr>
            </a:outerShdw>
          </a:effectLst>
        </p:spPr>
        <p:txBody>
          <a:bodyPr>
            <a:normAutofit/>
          </a:bodyPr>
          <a:lstStyle>
            <a:lvl1pPr marL="0" indent="0">
              <a:buNone/>
              <a:defRPr sz="1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the picture icon to insert a picture. </a:t>
            </a:r>
            <a:br>
              <a:rPr lang="en-US"/>
            </a:br>
            <a:r>
              <a:rPr lang="en-US"/>
              <a:t>Make sure to include an image description by right clicking on your image and selecting ‘Edit Alt Text…’ </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3" name="Date"/>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276083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6" name="Background Picture">
            <a:extLst>
              <a:ext uri="{FF2B5EF4-FFF2-40B4-BE49-F238E27FC236}">
                <a16:creationId xmlns:a16="http://schemas.microsoft.com/office/drawing/2014/main" id="{409D0A44-800A-1E41-B4A3-4200850312ED}"/>
              </a:ext>
            </a:extLst>
          </p:cNvPr>
          <p:cNvSpPr>
            <a:spLocks noGrp="1"/>
          </p:cNvSpPr>
          <p:nvPr>
            <p:ph type="pic" sz="quarter" idx="11" hasCustomPrompt="1"/>
          </p:nvPr>
        </p:nvSpPr>
        <p:spPr>
          <a:xfrm>
            <a:off x="0" y="0"/>
            <a:ext cx="9144000" cy="5143500"/>
          </a:xfrm>
          <a:solidFill>
            <a:schemeClr val="tx1"/>
          </a:solidFill>
        </p:spPr>
        <p:txBody>
          <a:bodyPr anchor="ctr" anchorCtr="0"/>
          <a:lstStyle>
            <a:lvl1pPr marL="0" indent="0" algn="l">
              <a:buNone/>
              <a:defRPr>
                <a:solidFill>
                  <a:schemeClr val="bg1"/>
                </a:solidFill>
              </a:defRPr>
            </a:lvl1pPr>
          </a:lstStyle>
          <a:p>
            <a:r>
              <a:rPr lang="en-US"/>
              <a:t>Click the picture icon to insert a background picture. </a:t>
            </a:r>
            <a:br>
              <a:rPr lang="en-US"/>
            </a:br>
            <a:r>
              <a:rPr lang="en-US"/>
              <a:t>Make sure to include an image description by right </a:t>
            </a:r>
            <a:br>
              <a:rPr lang="en-US"/>
            </a:br>
            <a:r>
              <a:rPr lang="en-US"/>
              <a:t>clicking on your image and selecting ‘Edit Alt Text…’ </a:t>
            </a:r>
          </a:p>
          <a:p>
            <a:endParaRPr lang="en-US"/>
          </a:p>
        </p:txBody>
      </p:sp>
      <p:sp>
        <p:nvSpPr>
          <p:cNvPr id="8" name="Background Circle">
            <a:extLst>
              <a:ext uri="{FF2B5EF4-FFF2-40B4-BE49-F238E27FC236}">
                <a16:creationId xmlns:a16="http://schemas.microsoft.com/office/drawing/2014/main" id="{79F78E7C-BD8A-B74C-8DDE-969A46B4B0D8}"/>
              </a:ext>
              <a:ext uri="{C183D7F6-B498-43B3-948B-1728B52AA6E4}">
                <adec:decorative xmlns:adec="http://schemas.microsoft.com/office/drawing/2017/decorative" val="1"/>
              </a:ext>
            </a:extLst>
          </p:cNvPr>
          <p:cNvSpPr>
            <a:spLocks noGrp="1"/>
          </p:cNvSpPr>
          <p:nvPr>
            <p:ph type="pic" sz="quarter" idx="13"/>
          </p:nvPr>
        </p:nvSpPr>
        <p:spPr>
          <a:xfrm>
            <a:off x="6515292" y="-704631"/>
            <a:ext cx="4166289" cy="4166288"/>
          </a:xfrm>
          <a:prstGeom prst="ellipse">
            <a:avLst/>
          </a:prstGeom>
          <a:solidFill>
            <a:schemeClr val="accent1"/>
          </a:solidFill>
        </p:spPr>
        <p:txBody>
          <a:bodyPr/>
          <a:lstStyle>
            <a:lvl1pPr>
              <a:defRPr>
                <a:solidFill>
                  <a:schemeClr val="accent1"/>
                </a:solidFill>
              </a:defRPr>
            </a:lvl1pPr>
          </a:lstStyle>
          <a:p>
            <a:endParaRPr lang="en-US"/>
          </a:p>
        </p:txBody>
      </p:sp>
      <p:sp>
        <p:nvSpPr>
          <p:cNvPr id="2" name="Title Placeholder">
            <a:extLst>
              <a:ext uri="{FF2B5EF4-FFF2-40B4-BE49-F238E27FC236}">
                <a16:creationId xmlns:a16="http://schemas.microsoft.com/office/drawing/2014/main" id="{640BBB7F-73D8-794B-A9B5-A5869AB0A481}"/>
              </a:ext>
            </a:extLst>
          </p:cNvPr>
          <p:cNvSpPr>
            <a:spLocks noGrp="1"/>
          </p:cNvSpPr>
          <p:nvPr>
            <p:ph type="title" hasCustomPrompt="1"/>
          </p:nvPr>
        </p:nvSpPr>
        <p:spPr>
          <a:xfrm>
            <a:off x="6978763" y="496248"/>
            <a:ext cx="2029237" cy="2065338"/>
          </a:xfrm>
        </p:spPr>
        <p:txBody>
          <a:bodyPr>
            <a:normAutofit/>
          </a:bodyPr>
          <a:lstStyle>
            <a:lvl1pPr>
              <a:lnSpc>
                <a:spcPct val="112000"/>
              </a:lnSpc>
              <a:defRPr sz="1200">
                <a:solidFill>
                  <a:schemeClr val="bg1"/>
                </a:solidFill>
              </a:defRPr>
            </a:lvl1pPr>
          </a:lstStyle>
          <a:p>
            <a:pPr lvl="0"/>
            <a:r>
              <a:rPr lang="en-US"/>
              <a:t>Author Name, </a:t>
            </a:r>
            <a:br>
              <a:rPr lang="en-US"/>
            </a:br>
            <a:r>
              <a:rPr lang="en-US"/>
              <a:t>Title, </a:t>
            </a:r>
            <a:br>
              <a:rPr lang="en-US"/>
            </a:br>
            <a:r>
              <a:rPr lang="en-US"/>
              <a:t>Contact Details</a:t>
            </a:r>
          </a:p>
        </p:txBody>
      </p:sp>
    </p:spTree>
    <p:extLst>
      <p:ext uri="{BB962C8B-B14F-4D97-AF65-F5344CB8AC3E}">
        <p14:creationId xmlns:p14="http://schemas.microsoft.com/office/powerpoint/2010/main" val="421656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3" name="Background Picture">
            <a:extLst>
              <a:ext uri="{FF2B5EF4-FFF2-40B4-BE49-F238E27FC236}">
                <a16:creationId xmlns:a16="http://schemas.microsoft.com/office/drawing/2014/main" id="{B5352B15-F5A1-3540-B5B6-E1513B58E0FE}"/>
              </a:ext>
            </a:extLst>
          </p:cNvPr>
          <p:cNvSpPr>
            <a:spLocks noGrp="1"/>
          </p:cNvSpPr>
          <p:nvPr>
            <p:ph type="pic" sz="quarter" idx="11" hasCustomPrompt="1"/>
          </p:nvPr>
        </p:nvSpPr>
        <p:spPr>
          <a:xfrm>
            <a:off x="0" y="0"/>
            <a:ext cx="9144000" cy="5143500"/>
          </a:xfrm>
          <a:solidFill>
            <a:schemeClr val="tx1"/>
          </a:solidFill>
        </p:spPr>
        <p:txBody>
          <a:bodyPr anchor="ctr" anchorCtr="0"/>
          <a:lstStyle>
            <a:lvl1pPr marL="0" indent="0" algn="l">
              <a:buNone/>
              <a:defRPr>
                <a:solidFill>
                  <a:schemeClr val="bg1"/>
                </a:solidFill>
              </a:defRPr>
            </a:lvl1pPr>
          </a:lstStyle>
          <a:p>
            <a:r>
              <a:rPr lang="en-US"/>
              <a:t>Click the picture icon to insert a background picture. </a:t>
            </a:r>
            <a:br>
              <a:rPr lang="en-US"/>
            </a:br>
            <a:r>
              <a:rPr lang="en-US"/>
              <a:t>Make sure to include an image description by right </a:t>
            </a:r>
            <a:br>
              <a:rPr lang="en-US"/>
            </a:br>
            <a:r>
              <a:rPr lang="en-US"/>
              <a:t>clicking on your image and selecting ‘Edit Alt Text…’ </a:t>
            </a:r>
          </a:p>
          <a:p>
            <a:endParaRPr lang="en-US"/>
          </a:p>
        </p:txBody>
      </p:sp>
      <p:sp>
        <p:nvSpPr>
          <p:cNvPr id="20" name="Background Circle">
            <a:extLst>
              <a:ext uri="{FF2B5EF4-FFF2-40B4-BE49-F238E27FC236}">
                <a16:creationId xmlns:a16="http://schemas.microsoft.com/office/drawing/2014/main" id="{5A2FA8D5-369B-C44D-90BE-9F100D869C39}"/>
              </a:ext>
              <a:ext uri="{C183D7F6-B498-43B3-948B-1728B52AA6E4}">
                <adec:decorative xmlns:adec="http://schemas.microsoft.com/office/drawing/2017/decorative" val="1"/>
              </a:ext>
            </a:extLst>
          </p:cNvPr>
          <p:cNvSpPr>
            <a:spLocks noGrp="1"/>
          </p:cNvSpPr>
          <p:nvPr>
            <p:ph type="pic" sz="quarter" idx="13"/>
          </p:nvPr>
        </p:nvSpPr>
        <p:spPr>
          <a:xfrm>
            <a:off x="6385906" y="1303338"/>
            <a:ext cx="3338513" cy="3338512"/>
          </a:xfrm>
          <a:prstGeom prst="ellipse">
            <a:avLst/>
          </a:prstGeom>
          <a:solidFill>
            <a:schemeClr val="accent1"/>
          </a:solidFill>
        </p:spPr>
        <p:txBody>
          <a:bodyPr/>
          <a:lstStyle>
            <a:lvl1pPr>
              <a:defRPr>
                <a:solidFill>
                  <a:schemeClr val="accent1"/>
                </a:solidFill>
              </a:defRPr>
            </a:lvl1pPr>
          </a:lstStyle>
          <a:p>
            <a:endParaRPr lang="en-US"/>
          </a:p>
        </p:txBody>
      </p:sp>
      <p:sp>
        <p:nvSpPr>
          <p:cNvPr id="2" name="Title Placeholder">
            <a:extLst>
              <a:ext uri="{FF2B5EF4-FFF2-40B4-BE49-F238E27FC236}">
                <a16:creationId xmlns:a16="http://schemas.microsoft.com/office/drawing/2014/main" id="{649F63A3-0BA1-094E-B7F9-F33A78C6C9F4}"/>
              </a:ext>
            </a:extLst>
          </p:cNvPr>
          <p:cNvSpPr>
            <a:spLocks noGrp="1"/>
          </p:cNvSpPr>
          <p:nvPr>
            <p:ph type="title"/>
          </p:nvPr>
        </p:nvSpPr>
        <p:spPr>
          <a:xfrm>
            <a:off x="6677892" y="1607127"/>
            <a:ext cx="2417618" cy="1447011"/>
          </a:xfrm>
        </p:spPr>
        <p:txBody>
          <a:bodyPr anchor="b" anchorCtr="0">
            <a:normAutofit/>
          </a:bodyPr>
          <a:lstStyle>
            <a:lvl1pPr algn="l">
              <a:lnSpc>
                <a:spcPct val="100000"/>
              </a:lnSpc>
              <a:defRPr sz="2400">
                <a:solidFill>
                  <a:schemeClr val="bg1"/>
                </a:solidFill>
              </a:defRPr>
            </a:lvl1pPr>
          </a:lstStyle>
          <a:p>
            <a:r>
              <a:rPr lang="en-US"/>
              <a:t>Click to edit Master title style</a:t>
            </a:r>
          </a:p>
        </p:txBody>
      </p:sp>
      <p:sp>
        <p:nvSpPr>
          <p:cNvPr id="12" name="Subtitle Placeholder" descr="Master subtitle">
            <a:extLst>
              <a:ext uri="{FF2B5EF4-FFF2-40B4-BE49-F238E27FC236}">
                <a16:creationId xmlns:a16="http://schemas.microsoft.com/office/drawing/2014/main" id="{FC2F2E22-5550-2248-8176-512794DFA78D}"/>
              </a:ext>
            </a:extLst>
          </p:cNvPr>
          <p:cNvSpPr>
            <a:spLocks noGrp="1"/>
          </p:cNvSpPr>
          <p:nvPr>
            <p:ph type="subTitle" idx="1" hasCustomPrompt="1"/>
          </p:nvPr>
        </p:nvSpPr>
        <p:spPr>
          <a:xfrm>
            <a:off x="6677892" y="3057603"/>
            <a:ext cx="2417618" cy="1300038"/>
          </a:xfrm>
        </p:spPr>
        <p:txBody>
          <a:bodyPr/>
          <a:lstStyle>
            <a:lvl1pPr marL="0" indent="0" algn="l">
              <a:lnSpc>
                <a:spcPct val="150000"/>
              </a:lnSpc>
              <a:buNone/>
              <a:defRPr>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add subtitle</a:t>
            </a:r>
          </a:p>
        </p:txBody>
      </p:sp>
    </p:spTree>
    <p:extLst>
      <p:ext uri="{BB962C8B-B14F-4D97-AF65-F5344CB8AC3E}">
        <p14:creationId xmlns:p14="http://schemas.microsoft.com/office/powerpoint/2010/main" val="400695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Placeholder" descr="Slide title">
            <a:extLst>
              <a:ext uri="{FF2B5EF4-FFF2-40B4-BE49-F238E27FC236}">
                <a16:creationId xmlns:a16="http://schemas.microsoft.com/office/drawing/2014/main" id="{6BBD06D5-C1DC-E148-8EFB-74F86B116334}"/>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a:t>Click to edit Master title style</a:t>
            </a:r>
          </a:p>
        </p:txBody>
      </p:sp>
      <p:sp>
        <p:nvSpPr>
          <p:cNvPr id="12" name="Subtitle Placeholder" descr="Slide sub title">
            <a:extLst>
              <a:ext uri="{FF2B5EF4-FFF2-40B4-BE49-F238E27FC236}">
                <a16:creationId xmlns:a16="http://schemas.microsoft.com/office/drawing/2014/main" id="{E4697456-D8E5-5447-AB08-1193E92AD317}"/>
              </a:ext>
            </a:extLst>
          </p:cNvPr>
          <p:cNvSpPr>
            <a:spLocks noGrp="1"/>
          </p:cNvSpPr>
          <p:nvPr>
            <p:ph type="body" sz="quarter" idx="12" hasCustomPrompt="1"/>
          </p:nvPr>
        </p:nvSpPr>
        <p:spPr>
          <a:xfrm>
            <a:off x="201613" y="494210"/>
            <a:ext cx="8780462" cy="564942"/>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a:t>Click to add subtitle</a:t>
            </a:r>
          </a:p>
        </p:txBody>
      </p:sp>
      <p:sp>
        <p:nvSpPr>
          <p:cNvPr id="3" name="Content Placeholder" descr="Slide content"/>
          <p:cNvSpPr>
            <a:spLocks noGrp="1"/>
          </p:cNvSpPr>
          <p:nvPr>
            <p:ph idx="1" hasCustomPrompt="1"/>
          </p:nvPr>
        </p:nvSpPr>
        <p:spPr>
          <a:xfrm>
            <a:off x="200893" y="1066080"/>
            <a:ext cx="8781051" cy="3402011"/>
          </a:xfrm>
        </p:spPr>
        <p:txBody>
          <a:bodyPr lIns="108000"/>
          <a:lstStyle>
            <a:lvl1pPr>
              <a:lnSpc>
                <a:spcPct val="100000"/>
              </a:lnSpc>
              <a:spcBef>
                <a:spcPts val="0"/>
              </a:spcBef>
              <a:spcAft>
                <a:spcPts val="600"/>
              </a:spcAft>
              <a:defRPr/>
            </a:lvl1pPr>
            <a:lvl2pPr>
              <a:lnSpc>
                <a:spcPct val="100000"/>
              </a:lnSpc>
              <a:spcBef>
                <a:spcPts val="0"/>
              </a:spcBef>
              <a:spcAft>
                <a:spcPts val="600"/>
              </a:spcAft>
              <a:defRPr/>
            </a:lvl2pPr>
            <a:lvl3pPr>
              <a:lnSpc>
                <a:spcPct val="100000"/>
              </a:lnSpc>
              <a:spcBef>
                <a:spcPts val="0"/>
              </a:spcBef>
              <a:spcAft>
                <a:spcPts val="600"/>
              </a:spcAft>
              <a:defRPr/>
            </a:lvl3pPr>
            <a:lvl4pPr>
              <a:lnSpc>
                <a:spcPct val="100000"/>
              </a:lnSpc>
              <a:spcBef>
                <a:spcPts val="0"/>
              </a:spcBef>
              <a:spcAft>
                <a:spcPts val="600"/>
              </a:spcAft>
              <a:defRPr/>
            </a:lvl4pPr>
            <a:lvl5pPr>
              <a:lnSpc>
                <a:spcPct val="100000"/>
              </a:lnSpc>
              <a:spcBef>
                <a:spcPts val="0"/>
              </a:spcBef>
              <a:spcAft>
                <a:spcPts val="600"/>
              </a:spcAft>
              <a:defRPr/>
            </a:lvl5pPr>
          </a:lstStyle>
          <a:p>
            <a:pPr lvl="0"/>
            <a:r>
              <a:rPr lang="en-US"/>
              <a:t>Click to add text or select an icon below for picture, table, graph and more content options.</a:t>
            </a:r>
          </a:p>
        </p:txBody>
      </p:sp>
      <p:sp>
        <p:nvSpPr>
          <p:cNvPr id="19" name="Slide Number" descr="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8" name="Date">
            <a:extLst>
              <a:ext uri="{C183D7F6-B498-43B3-948B-1728B52AA6E4}">
                <adec:decorative xmlns:adec="http://schemas.microsoft.com/office/drawing/2017/decorative" val="1"/>
              </a:ext>
            </a:extLst>
          </p:cNvPr>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417220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Placeholder">
            <a:extLst>
              <a:ext uri="{FF2B5EF4-FFF2-40B4-BE49-F238E27FC236}">
                <a16:creationId xmlns:a16="http://schemas.microsoft.com/office/drawing/2014/main" id="{6C77D3C7-0799-4147-8E2C-FF0B1E1717F6}"/>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a:t>Click to edit Master title style</a:t>
            </a:r>
          </a:p>
        </p:txBody>
      </p:sp>
      <p:sp>
        <p:nvSpPr>
          <p:cNvPr id="10" name="Subtitle Placeholder">
            <a:extLst>
              <a:ext uri="{FF2B5EF4-FFF2-40B4-BE49-F238E27FC236}">
                <a16:creationId xmlns:a16="http://schemas.microsoft.com/office/drawing/2014/main" id="{9F008ECF-AE56-1E42-879F-E7F7F65B5AA2}"/>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a:t>Click to add subtitle</a:t>
            </a:r>
          </a:p>
        </p:txBody>
      </p:sp>
      <p:sp>
        <p:nvSpPr>
          <p:cNvPr id="3" name="Left Content Placeholder"/>
          <p:cNvSpPr>
            <a:spLocks noGrp="1"/>
          </p:cNvSpPr>
          <p:nvPr>
            <p:ph sz="half" idx="1" hasCustomPrompt="1"/>
          </p:nvPr>
        </p:nvSpPr>
        <p:spPr>
          <a:xfrm>
            <a:off x="457200" y="1200151"/>
            <a:ext cx="4038600" cy="3394472"/>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Click to add text or select an icon below for picture, table, graph and more content options.</a:t>
            </a:r>
          </a:p>
        </p:txBody>
      </p:sp>
      <p:sp>
        <p:nvSpPr>
          <p:cNvPr id="4" name="Right Content Placeholder"/>
          <p:cNvSpPr>
            <a:spLocks noGrp="1"/>
          </p:cNvSpPr>
          <p:nvPr>
            <p:ph sz="half" idx="2" hasCustomPrompt="1"/>
          </p:nvPr>
        </p:nvSpPr>
        <p:spPr>
          <a:xfrm>
            <a:off x="4648200" y="1200151"/>
            <a:ext cx="4038600" cy="3394472"/>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Click to add text or select an icon below for picture, table, graph and more content options.</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3" name="Date"/>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393501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9F834383-94D0-7E4C-BCAE-DAC829951A9A}"/>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a:t>Click to edit Master title style</a:t>
            </a:r>
          </a:p>
        </p:txBody>
      </p:sp>
      <p:sp>
        <p:nvSpPr>
          <p:cNvPr id="6" name="Subtitle Placeholder">
            <a:extLst>
              <a:ext uri="{FF2B5EF4-FFF2-40B4-BE49-F238E27FC236}">
                <a16:creationId xmlns:a16="http://schemas.microsoft.com/office/drawing/2014/main" id="{192EC7AF-6E96-4C4A-BA85-15411DB3BCF0}"/>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a:t>Click to add subtitle</a:t>
            </a:r>
          </a:p>
        </p:txBody>
      </p:sp>
      <p:sp>
        <p:nvSpPr>
          <p:cNvPr id="12" name="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1" name="Date"/>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106162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ircles">
    <p:spTree>
      <p:nvGrpSpPr>
        <p:cNvPr id="1" name=""/>
        <p:cNvGrpSpPr/>
        <p:nvPr/>
      </p:nvGrpSpPr>
      <p:grpSpPr>
        <a:xfrm>
          <a:off x="0" y="0"/>
          <a:ext cx="0" cy="0"/>
          <a:chOff x="0" y="0"/>
          <a:chExt cx="0" cy="0"/>
        </a:xfrm>
      </p:grpSpPr>
      <p:pic>
        <p:nvPicPr>
          <p:cNvPr id="7" name="Background Picture" descr="circle image collage depicting a rending of the human brain and a student smiling while reading a book beside a window">
            <a:extLst>
              <a:ext uri="{FF2B5EF4-FFF2-40B4-BE49-F238E27FC236}">
                <a16:creationId xmlns:a16="http://schemas.microsoft.com/office/drawing/2014/main" id="{E6070089-2CCE-BC44-92E5-1BB4AB268B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725" y="210299"/>
            <a:ext cx="5829300" cy="4133088"/>
          </a:xfrm>
          <a:prstGeom prst="rect">
            <a:avLst/>
          </a:prstGeom>
        </p:spPr>
      </p:pic>
      <p:sp>
        <p:nvSpPr>
          <p:cNvPr id="5" name="Title Placeholder">
            <a:extLst>
              <a:ext uri="{FF2B5EF4-FFF2-40B4-BE49-F238E27FC236}">
                <a16:creationId xmlns:a16="http://schemas.microsoft.com/office/drawing/2014/main" id="{9F834383-94D0-7E4C-BCAE-DAC829951A9A}"/>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a:t>Click to edit Master title style</a:t>
            </a:r>
          </a:p>
        </p:txBody>
      </p:sp>
      <p:sp>
        <p:nvSpPr>
          <p:cNvPr id="6" name="Subtitle Placeholder">
            <a:extLst>
              <a:ext uri="{FF2B5EF4-FFF2-40B4-BE49-F238E27FC236}">
                <a16:creationId xmlns:a16="http://schemas.microsoft.com/office/drawing/2014/main" id="{192EC7AF-6E96-4C4A-BA85-15411DB3BCF0}"/>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a:t>Click to add subtitle</a:t>
            </a:r>
          </a:p>
        </p:txBody>
      </p:sp>
      <p:sp>
        <p:nvSpPr>
          <p:cNvPr id="3" name="Content Placeholder">
            <a:extLst>
              <a:ext uri="{FF2B5EF4-FFF2-40B4-BE49-F238E27FC236}">
                <a16:creationId xmlns:a16="http://schemas.microsoft.com/office/drawing/2014/main" id="{CA6AC2AF-EA7D-1845-B660-F59AAE826966}"/>
              </a:ext>
            </a:extLst>
          </p:cNvPr>
          <p:cNvSpPr>
            <a:spLocks noGrp="1"/>
          </p:cNvSpPr>
          <p:nvPr>
            <p:ph type="body" sz="quarter" idx="13" hasCustomPrompt="1"/>
          </p:nvPr>
        </p:nvSpPr>
        <p:spPr>
          <a:xfrm>
            <a:off x="3151908" y="1981200"/>
            <a:ext cx="2292927" cy="1925638"/>
          </a:xfrm>
        </p:spPr>
        <p:txBody>
          <a:bodyPr anchor="ctr" anchorCtr="0">
            <a:noAutofit/>
          </a:bodyPr>
          <a:lstStyle>
            <a:lvl1pPr marL="0" indent="0" algn="ctr">
              <a:buNone/>
              <a:defRPr sz="2400">
                <a:solidFill>
                  <a:schemeClr val="tx1"/>
                </a:solidFill>
              </a:defRPr>
            </a:lvl1pPr>
            <a:lvl2pPr marL="342900" indent="0" algn="ctr">
              <a:buNone/>
              <a:defRPr sz="2400">
                <a:solidFill>
                  <a:schemeClr val="bg1"/>
                </a:solidFill>
              </a:defRPr>
            </a:lvl2pPr>
            <a:lvl3pPr marL="685800" indent="0" algn="ctr">
              <a:buNone/>
              <a:defRPr sz="2400">
                <a:solidFill>
                  <a:schemeClr val="bg1"/>
                </a:solidFill>
              </a:defRPr>
            </a:lvl3pPr>
            <a:lvl4pPr marL="1028700" indent="0" algn="ctr">
              <a:buNone/>
              <a:defRPr sz="2400">
                <a:solidFill>
                  <a:schemeClr val="bg1"/>
                </a:solidFill>
              </a:defRPr>
            </a:lvl4pPr>
            <a:lvl5pPr marL="1371600" indent="0" algn="ctr">
              <a:buNone/>
              <a:defRPr sz="2400">
                <a:solidFill>
                  <a:schemeClr val="bg1"/>
                </a:solidFill>
              </a:defRPr>
            </a:lvl5pPr>
          </a:lstStyle>
          <a:p>
            <a:pPr lvl="0"/>
            <a:r>
              <a:rPr lang="en-US"/>
              <a:t>Click to add title</a:t>
            </a:r>
          </a:p>
        </p:txBody>
      </p:sp>
      <p:sp>
        <p:nvSpPr>
          <p:cNvPr id="12" name="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1" name="Date"/>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124237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Background Picture" descr="colourful circles with text overlayed. Im image of a boy and a girl walking together on campus engaged in coversation and smiling.">
            <a:extLst>
              <a:ext uri="{FF2B5EF4-FFF2-40B4-BE49-F238E27FC236}">
                <a16:creationId xmlns:a16="http://schemas.microsoft.com/office/drawing/2014/main" id="{CE1C8C8A-E128-DB4F-89B6-F622070530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544" y="590864"/>
            <a:ext cx="6088967" cy="3653381"/>
          </a:xfrm>
          <a:prstGeom prst="rect">
            <a:avLst/>
          </a:prstGeom>
        </p:spPr>
      </p:pic>
      <p:sp>
        <p:nvSpPr>
          <p:cNvPr id="5" name="Title Placeholder">
            <a:extLst>
              <a:ext uri="{FF2B5EF4-FFF2-40B4-BE49-F238E27FC236}">
                <a16:creationId xmlns:a16="http://schemas.microsoft.com/office/drawing/2014/main" id="{3957A4D7-17B2-DF4C-9315-D964D47D3AC0}"/>
              </a:ext>
            </a:extLst>
          </p:cNvPr>
          <p:cNvSpPr>
            <a:spLocks noGrp="1"/>
          </p:cNvSpPr>
          <p:nvPr>
            <p:ph type="title"/>
          </p:nvPr>
        </p:nvSpPr>
        <p:spPr>
          <a:xfrm>
            <a:off x="3462728" y="885401"/>
            <a:ext cx="2570813" cy="2973090"/>
          </a:xfrm>
        </p:spPr>
        <p:txBody>
          <a:bodyPr bIns="0" anchor="ctr" anchorCtr="0"/>
          <a:lstStyle>
            <a:lvl1pPr algn="ctr">
              <a:lnSpc>
                <a:spcPct val="112000"/>
              </a:lnSpc>
              <a:defRPr>
                <a:solidFill>
                  <a:schemeClr val="tx1"/>
                </a:solidFill>
              </a:defRPr>
            </a:lvl1pPr>
          </a:lstStyle>
          <a:p>
            <a:r>
              <a:rPr lang="en-US"/>
              <a:t>Click to edit Master title style</a:t>
            </a:r>
          </a:p>
        </p:txBody>
      </p:sp>
      <p:sp>
        <p:nvSpPr>
          <p:cNvPr id="6" name="Subtitle Placeholder">
            <a:extLst>
              <a:ext uri="{FF2B5EF4-FFF2-40B4-BE49-F238E27FC236}">
                <a16:creationId xmlns:a16="http://schemas.microsoft.com/office/drawing/2014/main" id="{3BC43BA5-B147-5E40-827F-3DE426502BC5}"/>
              </a:ext>
            </a:extLst>
          </p:cNvPr>
          <p:cNvSpPr>
            <a:spLocks noGrp="1"/>
          </p:cNvSpPr>
          <p:nvPr>
            <p:ph type="body" sz="quarter" idx="12" hasCustomPrompt="1"/>
          </p:nvPr>
        </p:nvSpPr>
        <p:spPr>
          <a:xfrm>
            <a:off x="6144492" y="2708563"/>
            <a:ext cx="1156854" cy="1535682"/>
          </a:xfrm>
        </p:spPr>
        <p:txBody>
          <a:bodyPr anchor="ctr" anchorCtr="0">
            <a:noAutofit/>
          </a:bodyPr>
          <a:lstStyle>
            <a:lvl1pPr marL="0" indent="0" algn="ctr">
              <a:buNone/>
              <a:defRPr sz="1200">
                <a:solidFill>
                  <a:schemeClr val="tx1"/>
                </a:solidFill>
              </a:defRPr>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a:t>Click to add subtitle</a:t>
            </a:r>
          </a:p>
        </p:txBody>
      </p:sp>
      <p:sp>
        <p:nvSpPr>
          <p:cNvPr id="11" name="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0" name="Date"/>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384817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Background Circle">
            <a:extLst>
              <a:ext uri="{FF2B5EF4-FFF2-40B4-BE49-F238E27FC236}">
                <a16:creationId xmlns:a16="http://schemas.microsoft.com/office/drawing/2014/main" id="{43338589-10ED-9C42-B552-9C7DF681C668}"/>
              </a:ext>
              <a:ext uri="{C183D7F6-B498-43B3-948B-1728B52AA6E4}">
                <adec:decorative xmlns:adec="http://schemas.microsoft.com/office/drawing/2017/decorative" val="1"/>
              </a:ext>
            </a:extLst>
          </p:cNvPr>
          <p:cNvSpPr>
            <a:spLocks noChangeArrowheads="1"/>
          </p:cNvSpPr>
          <p:nvPr userDrawn="1"/>
        </p:nvSpPr>
        <p:spPr bwMode="auto">
          <a:xfrm>
            <a:off x="-434421" y="640556"/>
            <a:ext cx="3338513" cy="3338512"/>
          </a:xfrm>
          <a:prstGeom prst="ellipse">
            <a:avLst/>
          </a:prstGeom>
          <a:solidFill>
            <a:schemeClr val="accent1"/>
          </a:solidFill>
          <a:ln w="9525">
            <a:noFill/>
            <a:round/>
            <a:headEnd/>
            <a:tailEnd/>
          </a:ln>
        </p:spPr>
        <p:txBody>
          <a:bodyPr anchor="ctr"/>
          <a:lstStyle>
            <a:lvl1pPr>
              <a:spcBef>
                <a:spcPct val="20000"/>
              </a:spcBef>
              <a:buClr>
                <a:srgbClr val="7A003C"/>
              </a:buClr>
              <a:buSzPct val="120000"/>
              <a:buFont typeface="Wingdings" charset="2"/>
              <a:buChar char="§"/>
              <a:defRPr sz="2400">
                <a:solidFill>
                  <a:schemeClr val="tx1"/>
                </a:solidFill>
                <a:latin typeface="Arial" charset="0"/>
                <a:ea typeface="Osaka" charset="-128"/>
              </a:defRPr>
            </a:lvl1pPr>
            <a:lvl2pPr marL="742950" indent="-285750">
              <a:spcBef>
                <a:spcPct val="20000"/>
              </a:spcBef>
              <a:buClr>
                <a:srgbClr val="7A003C"/>
              </a:buClr>
              <a:buSzPct val="60000"/>
              <a:buFont typeface="Wingdings" charset="2"/>
              <a:buChar char="q"/>
              <a:defRPr sz="2000">
                <a:solidFill>
                  <a:schemeClr val="tx1"/>
                </a:solidFill>
                <a:latin typeface="Arial" charset="0"/>
                <a:ea typeface="Osaka" charset="-128"/>
              </a:defRPr>
            </a:lvl2pPr>
            <a:lvl3pPr marL="1143000" indent="-228600">
              <a:spcBef>
                <a:spcPct val="20000"/>
              </a:spcBef>
              <a:buChar char="•"/>
              <a:defRPr sz="2000">
                <a:solidFill>
                  <a:schemeClr val="tx1"/>
                </a:solidFill>
                <a:latin typeface="Arial" charset="0"/>
                <a:ea typeface="Osaka" charset="-128"/>
              </a:defRPr>
            </a:lvl3pPr>
            <a:lvl4pPr marL="1600200" indent="-228600">
              <a:spcBef>
                <a:spcPct val="20000"/>
              </a:spcBef>
              <a:buFont typeface="Wingdings" charset="2"/>
              <a:buChar char="§"/>
              <a:defRPr sz="2000">
                <a:solidFill>
                  <a:schemeClr val="tx1"/>
                </a:solidFill>
                <a:latin typeface="Arial" charset="0"/>
                <a:ea typeface="Osaka" charset="-128"/>
              </a:defRPr>
            </a:lvl4pPr>
            <a:lvl5pPr marL="2057400" indent="-228600">
              <a:spcBef>
                <a:spcPct val="20000"/>
              </a:spcBef>
              <a:buClr>
                <a:schemeClr val="bg2"/>
              </a:buClr>
              <a:buSzPct val="50000"/>
              <a:buFont typeface="Wingdings" charset="2"/>
              <a:buChar char="q"/>
              <a:defRPr sz="2000">
                <a:solidFill>
                  <a:schemeClr val="tx1"/>
                </a:solidFill>
                <a:latin typeface="Arial" charset="0"/>
                <a:ea typeface="Osaka" charset="-128"/>
              </a:defRPr>
            </a:lvl5pPr>
            <a:lvl6pPr marL="25146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6pPr>
            <a:lvl7pPr marL="29718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7pPr>
            <a:lvl8pPr marL="34290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8pPr>
            <a:lvl9pPr marL="38862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9pPr>
          </a:lstStyle>
          <a:p>
            <a:pPr algn="ctr">
              <a:spcBef>
                <a:spcPct val="0"/>
              </a:spcBef>
              <a:buClrTx/>
              <a:buSzTx/>
              <a:buFontTx/>
              <a:buNone/>
            </a:pPr>
            <a:endParaRPr lang="en-US" altLang="en-US" sz="2625">
              <a:solidFill>
                <a:schemeClr val="bg1"/>
              </a:solidFill>
              <a:ea typeface="ＭＳ Ｐゴシック" charset="-128"/>
            </a:endParaRPr>
          </a:p>
        </p:txBody>
      </p:sp>
      <p:sp>
        <p:nvSpPr>
          <p:cNvPr id="2" name="Title Placeholder"/>
          <p:cNvSpPr>
            <a:spLocks noGrp="1"/>
          </p:cNvSpPr>
          <p:nvPr>
            <p:ph type="title"/>
          </p:nvPr>
        </p:nvSpPr>
        <p:spPr>
          <a:xfrm>
            <a:off x="235527" y="1493260"/>
            <a:ext cx="2376054" cy="871538"/>
          </a:xfrm>
        </p:spPr>
        <p:txBody>
          <a:bodyPr anchor="b">
            <a:normAutofit/>
          </a:bodyPr>
          <a:lstStyle>
            <a:lvl1pPr algn="l">
              <a:lnSpc>
                <a:spcPct val="100000"/>
              </a:lnSpc>
              <a:defRPr sz="1800" b="0">
                <a:solidFill>
                  <a:schemeClr val="bg1"/>
                </a:solidFill>
              </a:defRPr>
            </a:lvl1pPr>
          </a:lstStyle>
          <a:p>
            <a:r>
              <a:rPr lang="en-US"/>
              <a:t>Click to edit Master title style</a:t>
            </a:r>
          </a:p>
        </p:txBody>
      </p:sp>
      <p:sp>
        <p:nvSpPr>
          <p:cNvPr id="4" name="Subtitle Placeholder"/>
          <p:cNvSpPr>
            <a:spLocks noGrp="1"/>
          </p:cNvSpPr>
          <p:nvPr>
            <p:ph type="body" sz="half" idx="2" hasCustomPrompt="1"/>
          </p:nvPr>
        </p:nvSpPr>
        <p:spPr>
          <a:xfrm>
            <a:off x="235527" y="2385580"/>
            <a:ext cx="2376054" cy="1064201"/>
          </a:xfrm>
        </p:spPr>
        <p:txBody>
          <a:bodyPr>
            <a:normAutofit/>
          </a:bodyPr>
          <a:lstStyle>
            <a:lvl1pPr marL="0" indent="0">
              <a:buNone/>
              <a:defRPr sz="140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add subtitle</a:t>
            </a:r>
          </a:p>
        </p:txBody>
      </p:sp>
      <p:sp>
        <p:nvSpPr>
          <p:cNvPr id="3" name="Content Placeholder"/>
          <p:cNvSpPr>
            <a:spLocks noGrp="1"/>
          </p:cNvSpPr>
          <p:nvPr>
            <p:ph idx="1" hasCustomPrompt="1"/>
          </p:nvPr>
        </p:nvSpPr>
        <p:spPr>
          <a:xfrm>
            <a:off x="3575050" y="512618"/>
            <a:ext cx="5111750" cy="3900055"/>
          </a:xfrm>
        </p:spPr>
        <p:txBody>
          <a:bodyPr>
            <a:normAutofit/>
          </a:bodyPr>
          <a:lstStyle>
            <a:lvl1pPr>
              <a:defRPr sz="1350"/>
            </a:lvl1pPr>
            <a:lvl2pPr>
              <a:defRPr sz="1350"/>
            </a:lvl2pPr>
            <a:lvl3pPr>
              <a:defRPr sz="1350"/>
            </a:lvl3pPr>
            <a:lvl4pPr>
              <a:defRPr sz="1350"/>
            </a:lvl4pPr>
            <a:lvl5pPr>
              <a:defRPr sz="1350"/>
            </a:lvl5pPr>
            <a:lvl6pPr>
              <a:defRPr sz="1500"/>
            </a:lvl6pPr>
            <a:lvl7pPr>
              <a:defRPr sz="1500"/>
            </a:lvl7pPr>
            <a:lvl8pPr>
              <a:defRPr sz="1500"/>
            </a:lvl8pPr>
            <a:lvl9pPr>
              <a:defRPr sz="1500"/>
            </a:lvl9pPr>
          </a:lstStyle>
          <a:p>
            <a:pPr lvl="0"/>
            <a:r>
              <a:rPr lang="en-US"/>
              <a:t>Click to add text or select an icon below for picture, table, graph and more content options.</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3" name="Date"/>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148363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9" name="Title Placeholder">
            <a:extLst>
              <a:ext uri="{FF2B5EF4-FFF2-40B4-BE49-F238E27FC236}">
                <a16:creationId xmlns:a16="http://schemas.microsoft.com/office/drawing/2014/main" id="{8C456362-D07C-D447-9EE5-3045E4C2E1C5}"/>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a:t>Click to edit Master title style</a:t>
            </a:r>
          </a:p>
        </p:txBody>
      </p:sp>
      <p:sp>
        <p:nvSpPr>
          <p:cNvPr id="10" name="Subtitle Placeholder">
            <a:extLst>
              <a:ext uri="{FF2B5EF4-FFF2-40B4-BE49-F238E27FC236}">
                <a16:creationId xmlns:a16="http://schemas.microsoft.com/office/drawing/2014/main" id="{79399BB8-DA3F-7144-B2BF-15A07BE135E1}"/>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a:t>Click to add subtitle</a:t>
            </a:r>
          </a:p>
        </p:txBody>
      </p:sp>
      <p:sp>
        <p:nvSpPr>
          <p:cNvPr id="8" name="Background Circle">
            <a:extLst>
              <a:ext uri="{FF2B5EF4-FFF2-40B4-BE49-F238E27FC236}">
                <a16:creationId xmlns:a16="http://schemas.microsoft.com/office/drawing/2014/main" id="{0CD4AF8B-071D-174E-AE9D-8CAB9C065E2E}"/>
              </a:ext>
              <a:ext uri="{C183D7F6-B498-43B3-948B-1728B52AA6E4}">
                <adec:decorative xmlns:adec="http://schemas.microsoft.com/office/drawing/2017/decorative" val="1"/>
              </a:ext>
            </a:extLst>
          </p:cNvPr>
          <p:cNvSpPr>
            <a:spLocks noChangeArrowheads="1"/>
          </p:cNvSpPr>
          <p:nvPr userDrawn="1"/>
        </p:nvSpPr>
        <p:spPr bwMode="auto">
          <a:xfrm>
            <a:off x="1209422" y="1291430"/>
            <a:ext cx="2237185" cy="2237184"/>
          </a:xfrm>
          <a:prstGeom prst="ellipse">
            <a:avLst/>
          </a:prstGeom>
          <a:solidFill>
            <a:schemeClr val="accent4"/>
          </a:solidFill>
          <a:ln w="9525">
            <a:noFill/>
            <a:round/>
            <a:headEnd/>
            <a:tailEnd/>
          </a:ln>
        </p:spPr>
        <p:txBody>
          <a:bodyPr anchor="ctr"/>
          <a:lstStyle>
            <a:lvl1pPr>
              <a:spcBef>
                <a:spcPct val="20000"/>
              </a:spcBef>
              <a:buClr>
                <a:srgbClr val="7A003C"/>
              </a:buClr>
              <a:buSzPct val="120000"/>
              <a:buFont typeface="Wingdings" charset="2"/>
              <a:buChar char="§"/>
              <a:defRPr sz="2400">
                <a:solidFill>
                  <a:schemeClr val="tx1"/>
                </a:solidFill>
                <a:latin typeface="Arial" charset="0"/>
                <a:ea typeface="Osaka" charset="-128"/>
              </a:defRPr>
            </a:lvl1pPr>
            <a:lvl2pPr marL="742950" indent="-285750">
              <a:spcBef>
                <a:spcPct val="20000"/>
              </a:spcBef>
              <a:buClr>
                <a:srgbClr val="7A003C"/>
              </a:buClr>
              <a:buSzPct val="60000"/>
              <a:buFont typeface="Wingdings" charset="2"/>
              <a:buChar char="q"/>
              <a:defRPr sz="2000">
                <a:solidFill>
                  <a:schemeClr val="tx1"/>
                </a:solidFill>
                <a:latin typeface="Arial" charset="0"/>
                <a:ea typeface="Osaka" charset="-128"/>
              </a:defRPr>
            </a:lvl2pPr>
            <a:lvl3pPr marL="1143000" indent="-228600">
              <a:spcBef>
                <a:spcPct val="20000"/>
              </a:spcBef>
              <a:buChar char="•"/>
              <a:defRPr sz="2000">
                <a:solidFill>
                  <a:schemeClr val="tx1"/>
                </a:solidFill>
                <a:latin typeface="Arial" charset="0"/>
                <a:ea typeface="Osaka" charset="-128"/>
              </a:defRPr>
            </a:lvl3pPr>
            <a:lvl4pPr marL="1600200" indent="-228600">
              <a:spcBef>
                <a:spcPct val="20000"/>
              </a:spcBef>
              <a:buFont typeface="Wingdings" charset="2"/>
              <a:buChar char="§"/>
              <a:defRPr sz="2000">
                <a:solidFill>
                  <a:schemeClr val="tx1"/>
                </a:solidFill>
                <a:latin typeface="Arial" charset="0"/>
                <a:ea typeface="Osaka" charset="-128"/>
              </a:defRPr>
            </a:lvl4pPr>
            <a:lvl5pPr marL="2057400" indent="-228600">
              <a:spcBef>
                <a:spcPct val="20000"/>
              </a:spcBef>
              <a:buClr>
                <a:schemeClr val="bg2"/>
              </a:buClr>
              <a:buSzPct val="50000"/>
              <a:buFont typeface="Wingdings" charset="2"/>
              <a:buChar char="q"/>
              <a:defRPr sz="2000">
                <a:solidFill>
                  <a:schemeClr val="tx1"/>
                </a:solidFill>
                <a:latin typeface="Arial" charset="0"/>
                <a:ea typeface="Osaka" charset="-128"/>
              </a:defRPr>
            </a:lvl5pPr>
            <a:lvl6pPr marL="25146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6pPr>
            <a:lvl7pPr marL="29718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7pPr>
            <a:lvl8pPr marL="34290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8pPr>
            <a:lvl9pPr marL="38862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9pPr>
          </a:lstStyle>
          <a:p>
            <a:pPr algn="ctr">
              <a:spcBef>
                <a:spcPct val="0"/>
              </a:spcBef>
              <a:buClrTx/>
              <a:buSzTx/>
              <a:buFontTx/>
              <a:buNone/>
            </a:pPr>
            <a:endParaRPr lang="en-US" altLang="en-US" sz="2625">
              <a:solidFill>
                <a:schemeClr val="bg1"/>
              </a:solidFill>
              <a:ea typeface="ＭＳ Ｐゴシック" charset="-128"/>
            </a:endParaRPr>
          </a:p>
        </p:txBody>
      </p:sp>
      <p:sp>
        <p:nvSpPr>
          <p:cNvPr id="16" name="Subject Placeholder">
            <a:extLst>
              <a:ext uri="{FF2B5EF4-FFF2-40B4-BE49-F238E27FC236}">
                <a16:creationId xmlns:a16="http://schemas.microsoft.com/office/drawing/2014/main" id="{C0612D96-9BC3-9442-BA58-3850F396C358}"/>
              </a:ext>
            </a:extLst>
          </p:cNvPr>
          <p:cNvSpPr>
            <a:spLocks noGrp="1"/>
          </p:cNvSpPr>
          <p:nvPr>
            <p:ph type="body" sz="quarter" idx="13" hasCustomPrompt="1"/>
          </p:nvPr>
        </p:nvSpPr>
        <p:spPr>
          <a:xfrm>
            <a:off x="1209278" y="1290638"/>
            <a:ext cx="2237185" cy="2238375"/>
          </a:xfrm>
        </p:spPr>
        <p:txBody>
          <a:bodyPr anchor="ctr" anchorCtr="0">
            <a:normAutofit/>
          </a:bodyPr>
          <a:lstStyle>
            <a:lvl1pPr marL="0" indent="0" algn="ctr">
              <a:lnSpc>
                <a:spcPct val="100000"/>
              </a:lnSpc>
              <a:buNone/>
              <a:defRPr sz="2600"/>
            </a:lvl1pPr>
          </a:lstStyle>
          <a:p>
            <a:pPr lvl="0"/>
            <a:r>
              <a:rPr lang="en-US"/>
              <a:t>Subject Headline</a:t>
            </a:r>
          </a:p>
        </p:txBody>
      </p:sp>
      <p:sp>
        <p:nvSpPr>
          <p:cNvPr id="3" name="Content Placeholder"/>
          <p:cNvSpPr>
            <a:spLocks noGrp="1"/>
          </p:cNvSpPr>
          <p:nvPr>
            <p:ph idx="1" hasCustomPrompt="1"/>
          </p:nvPr>
        </p:nvSpPr>
        <p:spPr>
          <a:xfrm>
            <a:off x="3665105" y="754776"/>
            <a:ext cx="5111750" cy="3379131"/>
          </a:xfrm>
        </p:spPr>
        <p:txBody>
          <a:bodyPr anchor="ctr" anchorCtr="0">
            <a:normAutofit/>
          </a:bodyPr>
          <a:lstStyle>
            <a:lvl1pPr>
              <a:defRPr sz="1350"/>
            </a:lvl1pPr>
            <a:lvl2pPr>
              <a:defRPr sz="1350"/>
            </a:lvl2pPr>
            <a:lvl3pPr>
              <a:defRPr sz="1350"/>
            </a:lvl3pPr>
            <a:lvl4pPr>
              <a:defRPr sz="1350"/>
            </a:lvl4pPr>
            <a:lvl5pPr>
              <a:defRPr sz="1350"/>
            </a:lvl5pPr>
            <a:lvl6pPr>
              <a:defRPr sz="1500"/>
            </a:lvl6pPr>
            <a:lvl7pPr>
              <a:defRPr sz="1500"/>
            </a:lvl7pPr>
            <a:lvl8pPr>
              <a:defRPr sz="1500"/>
            </a:lvl8pPr>
            <a:lvl9pPr>
              <a:defRPr sz="1500"/>
            </a:lvl9pPr>
          </a:lstStyle>
          <a:p>
            <a:pPr lvl="0"/>
            <a:r>
              <a:rPr lang="en-US"/>
              <a:t>Click to add text or</a:t>
            </a:r>
            <a:br>
              <a:rPr lang="en-US"/>
            </a:br>
            <a:r>
              <a:rPr lang="en-US"/>
              <a:t>select a content icon</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a:p>
        </p:txBody>
      </p:sp>
      <p:sp>
        <p:nvSpPr>
          <p:cNvPr id="13" name="Date"/>
          <p:cNvSpPr>
            <a:spLocks noGrp="1"/>
          </p:cNvSpPr>
          <p:nvPr>
            <p:ph type="dt" sz="half" idx="10"/>
          </p:nvPr>
        </p:nvSpPr>
        <p:spPr/>
        <p:txBody>
          <a:body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277829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descr="Master Title"/>
          <p:cNvSpPr>
            <a:spLocks noGrp="1"/>
          </p:cNvSpPr>
          <p:nvPr>
            <p:ph type="title"/>
          </p:nvPr>
        </p:nvSpPr>
        <p:spPr>
          <a:xfrm>
            <a:off x="200893" y="0"/>
            <a:ext cx="8781051" cy="754776"/>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descr="Slide Content"/>
          <p:cNvSpPr>
            <a:spLocks noGrp="1"/>
          </p:cNvSpPr>
          <p:nvPr>
            <p:ph type="body" idx="1"/>
          </p:nvPr>
        </p:nvSpPr>
        <p:spPr>
          <a:xfrm>
            <a:off x="200893" y="853499"/>
            <a:ext cx="8781051" cy="3741124"/>
          </a:xfrm>
          <a:prstGeom prst="rect">
            <a:avLst/>
          </a:prstGeom>
        </p:spPr>
        <p:txBody>
          <a:bodyPr vert="horz" lIns="10800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Brighter World Line">
            <a:extLst>
              <a:ext uri="{FF2B5EF4-FFF2-40B4-BE49-F238E27FC236}">
                <a16:creationId xmlns:a16="http://schemas.microsoft.com/office/drawing/2014/main" id="{99DC7CF7-5982-6749-B770-08C5172A398F}"/>
              </a:ext>
              <a:ext uri="{C183D7F6-B498-43B3-948B-1728B52AA6E4}">
                <adec:decorative xmlns:adec="http://schemas.microsoft.com/office/drawing/2017/decorative" val="1"/>
              </a:ext>
            </a:extLst>
          </p:cNvPr>
          <p:cNvCxnSpPr>
            <a:cxnSpLocks/>
          </p:cNvCxnSpPr>
          <p:nvPr userDrawn="1"/>
        </p:nvCxnSpPr>
        <p:spPr>
          <a:xfrm>
            <a:off x="1" y="4661165"/>
            <a:ext cx="7710054" cy="0"/>
          </a:xfrm>
          <a:prstGeom prst="line">
            <a:avLst/>
          </a:prstGeom>
          <a:ln w="38100" cap="flat">
            <a:solidFill>
              <a:srgbClr val="7C0040"/>
            </a:solidFill>
          </a:ln>
          <a:effectLst/>
        </p:spPr>
        <p:style>
          <a:lnRef idx="2">
            <a:schemeClr val="accent1"/>
          </a:lnRef>
          <a:fillRef idx="0">
            <a:schemeClr val="accent1"/>
          </a:fillRef>
          <a:effectRef idx="1">
            <a:schemeClr val="accent1"/>
          </a:effectRef>
          <a:fontRef idx="minor">
            <a:schemeClr val="tx1"/>
          </a:fontRef>
        </p:style>
      </p:cxnSp>
      <p:pic>
        <p:nvPicPr>
          <p:cNvPr id="13" name="Brighter World Logo" descr="Brighter World Logo">
            <a:extLst>
              <a:ext uri="{FF2B5EF4-FFF2-40B4-BE49-F238E27FC236}">
                <a16:creationId xmlns:a16="http://schemas.microsoft.com/office/drawing/2014/main" id="{29B74334-1B70-354B-A315-9B4AC67D2CB0}"/>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1" r="39176" b="47"/>
          <a:stretch/>
        </p:blipFill>
        <p:spPr>
          <a:xfrm>
            <a:off x="200893" y="4834777"/>
            <a:ext cx="1136072" cy="136841"/>
          </a:xfrm>
          <a:prstGeom prst="rect">
            <a:avLst/>
          </a:prstGeom>
        </p:spPr>
      </p:pic>
      <p:sp>
        <p:nvSpPr>
          <p:cNvPr id="14" name="URL">
            <a:extLst>
              <a:ext uri="{FF2B5EF4-FFF2-40B4-BE49-F238E27FC236}">
                <a16:creationId xmlns:a16="http://schemas.microsoft.com/office/drawing/2014/main" id="{0C654FC7-9C31-074E-AD8E-D6FD365BF2A7}"/>
              </a:ext>
            </a:extLst>
          </p:cNvPr>
          <p:cNvSpPr txBox="1"/>
          <p:nvPr userDrawn="1"/>
        </p:nvSpPr>
        <p:spPr>
          <a:xfrm>
            <a:off x="1277515" y="4774219"/>
            <a:ext cx="2504775" cy="242374"/>
          </a:xfrm>
          <a:prstGeom prst="rect">
            <a:avLst/>
          </a:prstGeom>
          <a:noFill/>
        </p:spPr>
        <p:txBody>
          <a:bodyPr wrap="square" rtlCol="0">
            <a:spAutoFit/>
          </a:bodyPr>
          <a:lstStyle/>
          <a:p>
            <a:r>
              <a:rPr lang="en-US" sz="975" spc="20" baseline="0">
                <a:latin typeface="Arial" panose="020B0604020202020204" pitchFamily="34" charset="0"/>
                <a:cs typeface="Arial" panose="020B0604020202020204" pitchFamily="34" charset="0"/>
              </a:rPr>
              <a:t>mcmaster.ca</a:t>
            </a:r>
          </a:p>
        </p:txBody>
      </p:sp>
      <p:pic>
        <p:nvPicPr>
          <p:cNvPr id="12" name="McMaster University Logo" descr="McMaster University Logo">
            <a:extLst>
              <a:ext uri="{FF2B5EF4-FFF2-40B4-BE49-F238E27FC236}">
                <a16:creationId xmlns:a16="http://schemas.microsoft.com/office/drawing/2014/main" id="{25F451A7-DF44-C948-A3AA-6CB9F92DA20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62769" y="4484767"/>
            <a:ext cx="1019175" cy="561975"/>
          </a:xfrm>
          <a:prstGeom prst="rect">
            <a:avLst/>
          </a:prstGeom>
        </p:spPr>
      </p:pic>
      <p:sp>
        <p:nvSpPr>
          <p:cNvPr id="15" name="Slide Number" descr="Page Number"/>
          <p:cNvSpPr>
            <a:spLocks noGrp="1"/>
          </p:cNvSpPr>
          <p:nvPr>
            <p:ph type="sldNum" sz="quarter" idx="4"/>
          </p:nvPr>
        </p:nvSpPr>
        <p:spPr>
          <a:xfrm>
            <a:off x="7230530" y="4759888"/>
            <a:ext cx="479525" cy="273844"/>
          </a:xfrm>
          <a:prstGeom prst="rect">
            <a:avLst/>
          </a:prstGeom>
        </p:spPr>
        <p:txBody>
          <a:bodyPr tIns="46800" rIns="0" anchor="ctr" anchorCtr="0"/>
          <a:lstStyle>
            <a:lvl1pPr algn="r">
              <a:defRPr sz="900">
                <a:solidFill>
                  <a:schemeClr val="tx1"/>
                </a:solidFill>
                <a:latin typeface="Arial" charset="0"/>
                <a:ea typeface="Arial" charset="0"/>
                <a:cs typeface="Arial" charset="0"/>
              </a:defRPr>
            </a:lvl1pPr>
          </a:lstStyle>
          <a:p>
            <a:fld id="{E2CB33EA-91D6-F140-A440-0A130B2A34DE}" type="slidenum">
              <a:rPr lang="en-US" smtClean="0"/>
              <a:pPr/>
              <a:t>‹#›</a:t>
            </a:fld>
            <a:endParaRPr lang="en-US"/>
          </a:p>
        </p:txBody>
      </p:sp>
      <p:sp>
        <p:nvSpPr>
          <p:cNvPr id="20" name="Divider Line">
            <a:extLst>
              <a:ext uri="{C183D7F6-B498-43B3-948B-1728B52AA6E4}">
                <adec:decorative xmlns:adec="http://schemas.microsoft.com/office/drawing/2017/decorative" val="1"/>
              </a:ext>
            </a:extLst>
          </p:cNvPr>
          <p:cNvSpPr txBox="1">
            <a:spLocks/>
          </p:cNvSpPr>
          <p:nvPr userDrawn="1"/>
        </p:nvSpPr>
        <p:spPr>
          <a:xfrm>
            <a:off x="7242057" y="4759889"/>
            <a:ext cx="224451" cy="273844"/>
          </a:xfrm>
          <a:prstGeom prst="rect">
            <a:avLst/>
          </a:prstGeom>
        </p:spPr>
        <p:txBody>
          <a:bodyPr vert="horz" lIns="68580" tIns="34290" rIns="68580" bIns="34290" rtlCol="0" anchor="ctr" anchorCtr="0"/>
          <a:lstStyle>
            <a:defPPr>
              <a:defRPr lang="en-US"/>
            </a:defPPr>
            <a:lvl1pPr marL="0" algn="r" defTabSz="457200" rtl="0" eaLnBrk="1" latinLnBrk="0" hangingPunct="1">
              <a:defRPr sz="1200" kern="1200">
                <a:solidFill>
                  <a:srgbClr val="929292"/>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900">
                <a:solidFill>
                  <a:schemeClr val="tx1"/>
                </a:solidFill>
              </a:rPr>
              <a:t>|</a:t>
            </a:r>
            <a:endParaRPr lang="en-US" sz="900">
              <a:solidFill>
                <a:schemeClr val="tx1"/>
              </a:solidFill>
            </a:endParaRPr>
          </a:p>
        </p:txBody>
      </p:sp>
      <p:sp>
        <p:nvSpPr>
          <p:cNvPr id="16" name="Date">
            <a:extLst>
              <a:ext uri="{C183D7F6-B498-43B3-948B-1728B52AA6E4}">
                <adec:decorative xmlns:adec="http://schemas.microsoft.com/office/drawing/2017/decorative" val="1"/>
              </a:ext>
            </a:extLst>
          </p:cNvPr>
          <p:cNvSpPr>
            <a:spLocks noGrp="1"/>
          </p:cNvSpPr>
          <p:nvPr>
            <p:ph type="dt" sz="half" idx="2"/>
          </p:nvPr>
        </p:nvSpPr>
        <p:spPr>
          <a:xfrm>
            <a:off x="5250458" y="4759889"/>
            <a:ext cx="1958715" cy="273844"/>
          </a:xfrm>
          <a:prstGeom prst="rect">
            <a:avLst/>
          </a:prstGeom>
        </p:spPr>
        <p:txBody>
          <a:bodyPr vert="horz" lIns="91440" tIns="45720" rIns="91440" bIns="45720" rtlCol="0" anchor="ctr" anchorCtr="0"/>
          <a:lstStyle>
            <a:lvl1pPr algn="r">
              <a:defRPr sz="900">
                <a:solidFill>
                  <a:schemeClr val="tx1"/>
                </a:solidFill>
                <a:latin typeface="Arial" charset="0"/>
                <a:ea typeface="Arial" charset="0"/>
                <a:cs typeface="Arial" charset="0"/>
              </a:defRPr>
            </a:lvl1pPr>
          </a:lstStyle>
          <a:p>
            <a:fld id="{12CEF10F-437A-1E47-9122-F08C813F0AE8}" type="datetime4">
              <a:rPr lang="en-CA" smtClean="0"/>
              <a:pPr/>
              <a:t>August 8, 2024</a:t>
            </a:fld>
            <a:endParaRPr lang="en-US"/>
          </a:p>
        </p:txBody>
      </p:sp>
    </p:spTree>
    <p:extLst>
      <p:ext uri="{BB962C8B-B14F-4D97-AF65-F5344CB8AC3E}">
        <p14:creationId xmlns:p14="http://schemas.microsoft.com/office/powerpoint/2010/main" val="110468982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2" r:id="rId4"/>
    <p:sldLayoutId id="2147483654" r:id="rId5"/>
    <p:sldLayoutId id="2147483665" r:id="rId6"/>
    <p:sldLayoutId id="2147483666" r:id="rId7"/>
    <p:sldLayoutId id="2147483656" r:id="rId8"/>
    <p:sldLayoutId id="2147483664" r:id="rId9"/>
    <p:sldLayoutId id="2147483657" r:id="rId10"/>
    <p:sldLayoutId id="2147483667" r:id="rId11"/>
  </p:sldLayoutIdLst>
  <p:hf hdr="0" ftr="0"/>
  <p:txStyles>
    <p:titleStyle>
      <a:lvl1pPr algn="l" defTabSz="342900" rtl="0" eaLnBrk="1" latinLnBrk="0" hangingPunct="1">
        <a:lnSpc>
          <a:spcPct val="150000"/>
        </a:lnSpc>
        <a:spcBef>
          <a:spcPct val="0"/>
        </a:spcBef>
        <a:buNone/>
        <a:defRPr sz="1800" b="0" i="0" kern="1200">
          <a:solidFill>
            <a:schemeClr val="accent1"/>
          </a:solidFill>
          <a:latin typeface="Arial" charset="0"/>
          <a:ea typeface="+mj-ea"/>
          <a:cs typeface="+mj-cs"/>
        </a:defRPr>
      </a:lvl1pPr>
    </p:titleStyle>
    <p:bodyStyle>
      <a:lvl1pPr marL="257175" indent="-257175" algn="l" defTabSz="342900" rtl="0" eaLnBrk="1" latinLnBrk="0" hangingPunct="1">
        <a:lnSpc>
          <a:spcPct val="112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12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12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12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12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aimisMiyani/Entertainment-Syste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github.com/JaimisMiyani/Entertainment-System"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www.kaggle.com/datasets/priyanshuganwani09/entertainment-movies-tv-shows-database" TargetMode="External"/><Relationship Id="rId5" Type="http://schemas.openxmlformats.org/officeDocument/2006/relationships/hyperlink" Target="https://www.bioinf.jku.at/publications/older/2604.pdf" TargetMode="External"/><Relationship Id="rId4" Type="http://schemas.openxmlformats.org/officeDocument/2006/relationships/hyperlink" Target="https://keras.io/"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25B0D6FE-8DA1-F341-A125-C435290DB0CF}"/>
              </a:ext>
            </a:extLst>
          </p:cNvPr>
          <p:cNvSpPr>
            <a:spLocks noGrp="1"/>
          </p:cNvSpPr>
          <p:nvPr>
            <p:ph type="ctrTitle"/>
          </p:nvPr>
        </p:nvSpPr>
        <p:spPr>
          <a:xfrm>
            <a:off x="2559930" y="407632"/>
            <a:ext cx="3585383" cy="1418957"/>
          </a:xfrm>
        </p:spPr>
        <p:txBody>
          <a:bodyPr>
            <a:normAutofit/>
          </a:bodyPr>
          <a:lstStyle/>
          <a:p>
            <a:r>
              <a:rPr lang="en-US" sz="2200" dirty="0">
                <a:latin typeface="Posterama" panose="020B0504020200020000" pitchFamily="34" charset="0"/>
                <a:cs typeface="Posterama" panose="020B0504020200020000" pitchFamily="34" charset="0"/>
              </a:rPr>
              <a:t>Smart Entertainment System Using IoT and Deep Learning</a:t>
            </a:r>
          </a:p>
        </p:txBody>
      </p:sp>
      <p:sp>
        <p:nvSpPr>
          <p:cNvPr id="3" name="Subtitle Placeholder">
            <a:extLst>
              <a:ext uri="{FF2B5EF4-FFF2-40B4-BE49-F238E27FC236}">
                <a16:creationId xmlns:a16="http://schemas.microsoft.com/office/drawing/2014/main" id="{40A6380A-F0A0-D041-A01E-B58CAE535178}"/>
              </a:ext>
            </a:extLst>
          </p:cNvPr>
          <p:cNvSpPr>
            <a:spLocks noGrp="1"/>
          </p:cNvSpPr>
          <p:nvPr>
            <p:ph type="subTitle" idx="1"/>
          </p:nvPr>
        </p:nvSpPr>
        <p:spPr>
          <a:xfrm>
            <a:off x="2374850" y="1994271"/>
            <a:ext cx="3367926" cy="2269054"/>
          </a:xfrm>
        </p:spPr>
        <p:txBody>
          <a:bodyPr>
            <a:normAutofit/>
          </a:bodyPr>
          <a:lstStyle/>
          <a:p>
            <a:pPr algn="ctr"/>
            <a:r>
              <a:rPr lang="en-US" sz="1400" dirty="0"/>
              <a:t>SEP 769:Cyber Physical Systems(Deep Learning)</a:t>
            </a:r>
            <a:endParaRPr lang="en-IN" sz="1400" dirty="0"/>
          </a:p>
          <a:p>
            <a:pPr algn="ctr"/>
            <a:endParaRPr lang="en-US" sz="1100" dirty="0"/>
          </a:p>
          <a:p>
            <a:pPr marL="622300" algn="just"/>
            <a:r>
              <a:rPr lang="en-US" sz="1100" dirty="0" err="1"/>
              <a:t>Kenil</a:t>
            </a:r>
            <a:r>
              <a:rPr lang="en-US" sz="1100" dirty="0"/>
              <a:t> Sachapara (400551600)</a:t>
            </a:r>
          </a:p>
          <a:p>
            <a:pPr marL="622300" algn="just"/>
            <a:r>
              <a:rPr lang="en-US" sz="1100" dirty="0"/>
              <a:t>Om </a:t>
            </a:r>
            <a:r>
              <a:rPr lang="en-US" sz="1100" dirty="0" err="1"/>
              <a:t>Kakadiya</a:t>
            </a:r>
            <a:r>
              <a:rPr lang="en-US" sz="1100" dirty="0"/>
              <a:t> (400551508)</a:t>
            </a:r>
          </a:p>
          <a:p>
            <a:pPr marL="622300" algn="just"/>
            <a:r>
              <a:rPr lang="en-US" sz="1100" dirty="0"/>
              <a:t>Yash Patel (400551627)</a:t>
            </a:r>
          </a:p>
          <a:p>
            <a:pPr marL="622300" algn="just"/>
            <a:r>
              <a:rPr lang="en-US" sz="1100" dirty="0"/>
              <a:t>Jaimis Miyani (400551743)</a:t>
            </a:r>
          </a:p>
          <a:p>
            <a:pPr marL="622300" algn="r"/>
            <a:r>
              <a:rPr lang="en-US" sz="1100" dirty="0" err="1"/>
              <a:t>Github</a:t>
            </a:r>
            <a:r>
              <a:rPr lang="en-US" sz="1100" dirty="0"/>
              <a:t> Repo: </a:t>
            </a:r>
            <a:r>
              <a:rPr lang="en-US" sz="1100" dirty="0">
                <a:hlinkClick r:id="rId3"/>
              </a:rPr>
              <a:t>Link</a:t>
            </a:r>
            <a:endParaRPr lang="en-US" sz="1100" dirty="0"/>
          </a:p>
        </p:txBody>
      </p:sp>
      <p:sp>
        <p:nvSpPr>
          <p:cNvPr id="9" name="Text Placeholder 3">
            <a:extLst>
              <a:ext uri="{FF2B5EF4-FFF2-40B4-BE49-F238E27FC236}">
                <a16:creationId xmlns:a16="http://schemas.microsoft.com/office/drawing/2014/main" id="{7ACC13EA-0E52-8F90-E986-DC59D9DF9EB8}"/>
              </a:ext>
            </a:extLst>
          </p:cNvPr>
          <p:cNvSpPr>
            <a:spLocks noGrp="1"/>
          </p:cNvSpPr>
          <p:nvPr>
            <p:ph type="body" sz="quarter" idx="10"/>
          </p:nvPr>
        </p:nvSpPr>
        <p:spPr>
          <a:xfrm>
            <a:off x="1392573" y="3077863"/>
            <a:ext cx="1610685" cy="1226944"/>
          </a:xfrm>
        </p:spPr>
        <p:txBody>
          <a:bodyPr/>
          <a:lstStyle/>
          <a:p>
            <a:r>
              <a:rPr lang="en-IN" sz="1050" b="1"/>
              <a:t>Under Guidance of</a:t>
            </a:r>
          </a:p>
          <a:p>
            <a:pPr>
              <a:lnSpc>
                <a:spcPct val="100000"/>
              </a:lnSpc>
            </a:pPr>
            <a:r>
              <a:rPr lang="en-IN" sz="1200" b="1"/>
              <a:t>Anwar Mirza</a:t>
            </a:r>
            <a:endParaRPr lang="en-IN" sz="900" b="1"/>
          </a:p>
        </p:txBody>
      </p:sp>
    </p:spTree>
    <p:extLst>
      <p:ext uri="{BB962C8B-B14F-4D97-AF65-F5344CB8AC3E}">
        <p14:creationId xmlns:p14="http://schemas.microsoft.com/office/powerpoint/2010/main" val="366168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18642"/>
            <a:ext cx="8781051" cy="491537"/>
          </a:xfrm>
        </p:spPr>
        <p:txBody>
          <a:bodyPr anchor="b">
            <a:normAutofit fontScale="90000"/>
          </a:bodyPr>
          <a:lstStyle/>
          <a:p>
            <a:r>
              <a:rPr lang="en-IN" sz="2800" dirty="0"/>
              <a:t>Theory and Models </a:t>
            </a:r>
            <a:endParaRPr lang="en-US" sz="3100" dirty="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200893" y="1200151"/>
            <a:ext cx="8781050" cy="3267940"/>
          </a:xfrm>
        </p:spPr>
        <p:txBody>
          <a:bodyPr>
            <a:normAutofit fontScale="92500"/>
          </a:bodyPr>
          <a:lstStyle/>
          <a:p>
            <a:r>
              <a:rPr lang="en-IN" sz="1500" b="1" dirty="0"/>
              <a:t>Deep Learning Models:</a:t>
            </a:r>
            <a:endParaRPr lang="en-IN" sz="1500" dirty="0"/>
          </a:p>
          <a:p>
            <a:pPr lvl="1"/>
            <a:r>
              <a:rPr lang="en-US" dirty="0"/>
              <a:t>Convolutional Neural Networks (CNNs): convolutional neural networks are used to extract and analyze features from content information, including popularity, ratings, and genres of movies. Understanding content features and patterns is aided by CNNs’ proficiency in spotting spatial hierarchies in data.  </a:t>
            </a:r>
          </a:p>
          <a:p>
            <a:pPr lvl="1"/>
            <a:r>
              <a:rPr lang="en-US" dirty="0"/>
              <a:t>Recurrent Neural Networks (RNNs): RNNs are used to model temporal patterns and sequential data, such a user’s watching history. They work well at recording behaviors that change over time and forecasting preferences based on previous interactions.  </a:t>
            </a:r>
          </a:p>
          <a:p>
            <a:pPr lvl="1"/>
            <a:r>
              <a:rPr lang="en-US" dirty="0"/>
              <a:t>Hybrid Deep Learning Models: By combining RNNs and CNNs, the system can better handle sequential and spatial data. By utilizing the advantages of both models, this hybrid strategy raises the precision and applicability of recommendations.</a:t>
            </a:r>
          </a:p>
          <a:p>
            <a:r>
              <a:rPr lang="en-IN" sz="1500" b="1" dirty="0"/>
              <a:t>IoT Integration:</a:t>
            </a:r>
            <a:endParaRPr lang="en-IN" sz="1500" dirty="0"/>
          </a:p>
          <a:p>
            <a:pPr lvl="1"/>
            <a:r>
              <a:rPr lang="en-IN" dirty="0"/>
              <a:t>Data Collection: Use IoT devices to gather data on user interactions, preferences, and environmental context.</a:t>
            </a:r>
          </a:p>
          <a:p>
            <a:pPr lvl="1"/>
            <a:r>
              <a:rPr lang="en-IN" dirty="0"/>
              <a:t>Enhanced User Profiles: Enrich profiles with comprehensive data, enabling precise recommendations.</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10</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dirty="0"/>
          </a:p>
        </p:txBody>
      </p:sp>
    </p:spTree>
    <p:extLst>
      <p:ext uri="{BB962C8B-B14F-4D97-AF65-F5344CB8AC3E}">
        <p14:creationId xmlns:p14="http://schemas.microsoft.com/office/powerpoint/2010/main" val="404565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18642"/>
            <a:ext cx="8781051" cy="491537"/>
          </a:xfrm>
        </p:spPr>
        <p:txBody>
          <a:bodyPr anchor="b">
            <a:normAutofit fontScale="90000"/>
          </a:bodyPr>
          <a:lstStyle/>
          <a:p>
            <a:r>
              <a:rPr lang="en-IN" sz="2800"/>
              <a:t>Evaluation Metrics</a:t>
            </a:r>
            <a:endParaRPr lang="en-US" sz="310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200893" y="1200151"/>
            <a:ext cx="8781050" cy="3267940"/>
          </a:xfrm>
        </p:spPr>
        <p:txBody>
          <a:bodyPr>
            <a:normAutofit/>
          </a:bodyPr>
          <a:lstStyle/>
          <a:p>
            <a:pPr marL="342900" indent="-342900">
              <a:buFont typeface="+mj-lt"/>
              <a:buAutoNum type="arabicPeriod"/>
            </a:pPr>
            <a:r>
              <a:rPr lang="en-US" b="1" dirty="0"/>
              <a:t>Accuracy:</a:t>
            </a:r>
            <a:endParaRPr lang="en-US" dirty="0"/>
          </a:p>
          <a:p>
            <a:pPr lvl="1"/>
            <a:r>
              <a:rPr lang="en-US" dirty="0"/>
              <a:t>Definition: The ratio of correctly predicted instances to the total instances.</a:t>
            </a:r>
          </a:p>
          <a:p>
            <a:pPr lvl="1"/>
            <a:r>
              <a:rPr lang="en-US" dirty="0"/>
              <a:t>Purpose: Provides a straightforward measure of the model's overall performance, indicating how often the model correctly identifies traffic signs.</a:t>
            </a:r>
          </a:p>
          <a:p>
            <a:pPr marL="342900" indent="-342900">
              <a:buFont typeface="+mj-lt"/>
              <a:buAutoNum type="arabicPeriod"/>
            </a:pPr>
            <a:r>
              <a:rPr lang="en-US" b="1" dirty="0"/>
              <a:t>Confusion Matrices:</a:t>
            </a:r>
            <a:endParaRPr lang="en-US" dirty="0"/>
          </a:p>
          <a:p>
            <a:pPr lvl="1"/>
            <a:r>
              <a:rPr lang="en-US" dirty="0"/>
              <a:t>Definition: A matrix that shows the true positive, true negative, false positive, and false negative predictions for each class.</a:t>
            </a:r>
          </a:p>
          <a:p>
            <a:pPr lvl="1"/>
            <a:r>
              <a:rPr lang="en-US" dirty="0"/>
              <a:t>Purpose: Offers a detailed analysis of the model’s performance across different traffic sign classes, helping to identify specific areas where the model may be making errors, such as confusing similar-looking signs.</a:t>
            </a:r>
          </a:p>
          <a:p>
            <a:endParaRPr lang="en-US" dirty="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11</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a:p>
        </p:txBody>
      </p:sp>
    </p:spTree>
    <p:extLst>
      <p:ext uri="{BB962C8B-B14F-4D97-AF65-F5344CB8AC3E}">
        <p14:creationId xmlns:p14="http://schemas.microsoft.com/office/powerpoint/2010/main" val="263111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391124"/>
            <a:ext cx="8781051" cy="491537"/>
          </a:xfrm>
        </p:spPr>
        <p:txBody>
          <a:bodyPr anchor="b">
            <a:normAutofit fontScale="90000"/>
          </a:bodyPr>
          <a:lstStyle/>
          <a:p>
            <a:r>
              <a:rPr lang="en-IN" sz="2400" dirty="0"/>
              <a:t>Methodology - Data Preprocessing</a:t>
            </a:r>
            <a:endParaRPr lang="en-US" sz="2400" dirty="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457200" y="1200151"/>
            <a:ext cx="4038600" cy="3394472"/>
          </a:xfrm>
        </p:spPr>
        <p:txBody>
          <a:bodyPr>
            <a:normAutofit/>
          </a:bodyPr>
          <a:lstStyle/>
          <a:p>
            <a:r>
              <a:rPr lang="en-US" dirty="0"/>
              <a:t>Dataset Loading: The dataset is loaded using Pandas' </a:t>
            </a:r>
            <a:r>
              <a:rPr lang="en-US" dirty="0" err="1">
                <a:latin typeface="Roboto Mono" panose="00000009000000000000" pitchFamily="49" charset="0"/>
                <a:ea typeface="Roboto Mono" panose="00000009000000000000" pitchFamily="49" charset="0"/>
              </a:rPr>
              <a:t>read_csv</a:t>
            </a:r>
            <a:r>
              <a:rPr lang="en-US" dirty="0">
                <a:latin typeface="Roboto Mono" panose="00000009000000000000" pitchFamily="49" charset="0"/>
                <a:ea typeface="Roboto Mono" panose="00000009000000000000" pitchFamily="49" charset="0"/>
              </a:rPr>
              <a:t> </a:t>
            </a:r>
            <a:r>
              <a:rPr lang="en-US" dirty="0"/>
              <a:t>function.</a:t>
            </a:r>
          </a:p>
          <a:p>
            <a:r>
              <a:rPr lang="en-US" dirty="0"/>
              <a:t>Handling Missing Values: Rows with missing values are dropped to ensure data quality.</a:t>
            </a:r>
          </a:p>
          <a:p>
            <a:r>
              <a:rPr lang="en-US" dirty="0"/>
              <a:t>Datetime Conversion: The </a:t>
            </a:r>
            <a:r>
              <a:rPr lang="en-US" dirty="0" err="1">
                <a:latin typeface="Roboto Mono" panose="00000009000000000000" pitchFamily="49" charset="0"/>
                <a:ea typeface="Roboto Mono" panose="00000009000000000000" pitchFamily="49" charset="0"/>
              </a:rPr>
              <a:t>release_date</a:t>
            </a:r>
            <a:r>
              <a:rPr lang="en-US" dirty="0">
                <a:latin typeface="Roboto Mono" panose="00000009000000000000" pitchFamily="49" charset="0"/>
                <a:ea typeface="Roboto Mono" panose="00000009000000000000" pitchFamily="49" charset="0"/>
              </a:rPr>
              <a:t> </a:t>
            </a:r>
            <a:r>
              <a:rPr lang="en-US" dirty="0"/>
              <a:t>column is converted to datetime format, and the </a:t>
            </a:r>
            <a:r>
              <a:rPr lang="en-US" dirty="0" err="1">
                <a:latin typeface="Roboto Mono" panose="00000009000000000000" pitchFamily="49" charset="0"/>
                <a:ea typeface="Roboto Mono" panose="00000009000000000000" pitchFamily="49" charset="0"/>
              </a:rPr>
              <a:t>release_year</a:t>
            </a:r>
            <a:r>
              <a:rPr lang="en-US" dirty="0">
                <a:latin typeface="Roboto Mono" panose="00000009000000000000" pitchFamily="49" charset="0"/>
                <a:ea typeface="Roboto Mono" panose="00000009000000000000" pitchFamily="49" charset="0"/>
              </a:rPr>
              <a:t> </a:t>
            </a:r>
            <a:r>
              <a:rPr lang="en-US" dirty="0"/>
              <a:t>is extracted.</a:t>
            </a:r>
          </a:p>
          <a:p>
            <a:r>
              <a:rPr lang="en-US" dirty="0"/>
              <a:t>Outlier Detection: Outliers are identified using z-scores and removed to improve model performance.</a:t>
            </a:r>
          </a:p>
        </p:txBody>
      </p:sp>
      <p:pic>
        <p:nvPicPr>
          <p:cNvPr id="1026" name="Picture 2">
            <a:extLst>
              <a:ext uri="{FF2B5EF4-FFF2-40B4-BE49-F238E27FC236}">
                <a16:creationId xmlns:a16="http://schemas.microsoft.com/office/drawing/2014/main" id="{265AA10B-46A4-B965-4393-CCFFC0BDA2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54551" y="930522"/>
            <a:ext cx="2825897" cy="3394472"/>
          </a:xfrm>
          <a:prstGeom prst="rect">
            <a:avLst/>
          </a:prstGeom>
          <a:solidFill>
            <a:srgbClr val="FFFFFF"/>
          </a:solidFill>
        </p:spPr>
      </p:pic>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12</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a:p>
        </p:txBody>
      </p:sp>
    </p:spTree>
    <p:extLst>
      <p:ext uri="{BB962C8B-B14F-4D97-AF65-F5344CB8AC3E}">
        <p14:creationId xmlns:p14="http://schemas.microsoft.com/office/powerpoint/2010/main" val="299177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316521"/>
            <a:ext cx="8781051" cy="491537"/>
          </a:xfrm>
        </p:spPr>
        <p:txBody>
          <a:bodyPr anchor="b">
            <a:normAutofit fontScale="90000"/>
          </a:bodyPr>
          <a:lstStyle/>
          <a:p>
            <a:r>
              <a:rPr lang="en-IN" sz="2400" dirty="0"/>
              <a:t>Handling Categorical Features</a:t>
            </a:r>
            <a:endParaRPr lang="en-US" sz="2400" dirty="0"/>
          </a:p>
        </p:txBody>
      </p:sp>
      <p:sp>
        <p:nvSpPr>
          <p:cNvPr id="2055" name="Content Placeholder 3">
            <a:extLst>
              <a:ext uri="{FF2B5EF4-FFF2-40B4-BE49-F238E27FC236}">
                <a16:creationId xmlns:a16="http://schemas.microsoft.com/office/drawing/2014/main" id="{381D8BD4-BE33-A0C4-08FE-7F76B370F049}"/>
              </a:ext>
            </a:extLst>
          </p:cNvPr>
          <p:cNvSpPr>
            <a:spLocks noGrp="1"/>
          </p:cNvSpPr>
          <p:nvPr>
            <p:ph sz="half" idx="1"/>
          </p:nvPr>
        </p:nvSpPr>
        <p:spPr>
          <a:xfrm>
            <a:off x="457200" y="1540118"/>
            <a:ext cx="4038600" cy="3394472"/>
          </a:xfrm>
        </p:spPr>
        <p:txBody>
          <a:bodyPr>
            <a:normAutofit/>
          </a:bodyPr>
          <a:lstStyle/>
          <a:p>
            <a:pPr marL="269875" rtl="0" fontAlgn="base">
              <a:spcBef>
                <a:spcPts val="1200"/>
              </a:spcBef>
              <a:spcAft>
                <a:spcPts val="1200"/>
              </a:spcAft>
              <a:buFont typeface="Arial" panose="020B0604020202020204" pitchFamily="34" charset="0"/>
              <a:buChar char="•"/>
            </a:pPr>
            <a:r>
              <a:rPr lang="en-US" sz="1400" b="1" i="0" u="none" strike="noStrike" dirty="0">
                <a:solidFill>
                  <a:srgbClr val="000000"/>
                </a:solidFill>
                <a:effectLst/>
                <a:latin typeface="Arial" panose="020B0604020202020204" pitchFamily="34" charset="0"/>
              </a:rPr>
              <a:t>Encoding</a:t>
            </a:r>
            <a:r>
              <a:rPr lang="en-US" sz="1400" b="0" i="0" u="none" strike="noStrike" dirty="0">
                <a:solidFill>
                  <a:srgbClr val="000000"/>
                </a:solidFill>
                <a:effectLst/>
                <a:latin typeface="Arial" panose="020B0604020202020204" pitchFamily="34" charset="0"/>
              </a:rPr>
              <a:t>: Categorical features like </a:t>
            </a:r>
            <a:r>
              <a:rPr lang="en-US" sz="1400" b="0" i="0" u="none" strike="noStrike" dirty="0" err="1">
                <a:solidFill>
                  <a:srgbClr val="188038"/>
                </a:solidFill>
                <a:effectLst/>
                <a:latin typeface="Roboto Mono" panose="00000009000000000000" pitchFamily="49" charset="0"/>
              </a:rPr>
              <a:t>original_language</a:t>
            </a:r>
            <a:r>
              <a:rPr lang="en-US" sz="1400" b="0" i="0" u="none" strike="noStrike" dirty="0">
                <a:solidFill>
                  <a:srgbClr val="000000"/>
                </a:solidFill>
                <a:effectLst/>
                <a:latin typeface="Arial" panose="020B0604020202020204" pitchFamily="34" charset="0"/>
              </a:rPr>
              <a:t> are encoded using </a:t>
            </a:r>
            <a:r>
              <a:rPr lang="en-US" sz="1400" b="0" i="0" u="none" strike="noStrike" dirty="0" err="1">
                <a:solidFill>
                  <a:srgbClr val="188038"/>
                </a:solidFill>
                <a:effectLst/>
                <a:latin typeface="Roboto Mono" panose="00000009000000000000" pitchFamily="49" charset="0"/>
              </a:rPr>
              <a:t>LabelEncoder</a:t>
            </a:r>
            <a:r>
              <a:rPr lang="en-US" sz="1400" b="0" i="0" u="none" strike="noStrike" dirty="0">
                <a:solidFill>
                  <a:srgbClr val="000000"/>
                </a:solidFill>
                <a:effectLst/>
                <a:latin typeface="Arial" panose="020B0604020202020204" pitchFamily="34" charset="0"/>
              </a:rPr>
              <a:t> to convert them into numerical values.</a:t>
            </a:r>
          </a:p>
          <a:p>
            <a:r>
              <a:rPr lang="en-US" sz="1400" b="1" i="0" u="none" strike="noStrike" dirty="0">
                <a:solidFill>
                  <a:srgbClr val="000000"/>
                </a:solidFill>
                <a:effectLst/>
                <a:latin typeface="Arial" panose="020B0604020202020204" pitchFamily="34" charset="0"/>
              </a:rPr>
              <a:t>Example</a:t>
            </a:r>
            <a:r>
              <a:rPr lang="en-US" sz="1400" b="0" i="0" u="none" strike="noStrike" dirty="0">
                <a:solidFill>
                  <a:srgbClr val="000000"/>
                </a:solidFill>
                <a:effectLst/>
                <a:latin typeface="Arial" panose="020B0604020202020204" pitchFamily="34" charset="0"/>
              </a:rPr>
              <a:t>: The </a:t>
            </a:r>
            <a:r>
              <a:rPr lang="en-US" sz="1400" b="0" i="0" u="none" strike="noStrike" dirty="0" err="1">
                <a:solidFill>
                  <a:srgbClr val="188038"/>
                </a:solidFill>
                <a:effectLst/>
                <a:latin typeface="Roboto Mono" panose="00000009000000000000" pitchFamily="49" charset="0"/>
              </a:rPr>
              <a:t>original_language</a:t>
            </a:r>
            <a:r>
              <a:rPr lang="en-US" sz="1400" b="0" i="0" u="none" strike="noStrike" dirty="0">
                <a:solidFill>
                  <a:srgbClr val="000000"/>
                </a:solidFill>
                <a:effectLst/>
                <a:latin typeface="Arial" panose="020B0604020202020204" pitchFamily="34" charset="0"/>
              </a:rPr>
              <a:t> feature is transformed into numeric labels for the model to process.</a:t>
            </a:r>
            <a:endParaRPr lang="en-US" sz="1100" dirty="0"/>
          </a:p>
        </p:txBody>
      </p:sp>
      <p:pic>
        <p:nvPicPr>
          <p:cNvPr id="2050" name="Picture 2">
            <a:extLst>
              <a:ext uri="{FF2B5EF4-FFF2-40B4-BE49-F238E27FC236}">
                <a16:creationId xmlns:a16="http://schemas.microsoft.com/office/drawing/2014/main" id="{086FA747-4913-FF62-112D-EAB6CBFF6C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14040" y="1688123"/>
            <a:ext cx="4717400" cy="1544948"/>
          </a:xfrm>
          <a:prstGeom prst="rect">
            <a:avLst/>
          </a:prstGeom>
          <a:solidFill>
            <a:srgbClr val="FFFFFF"/>
          </a:solidFill>
        </p:spPr>
      </p:pic>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13</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a:p>
        </p:txBody>
      </p:sp>
    </p:spTree>
    <p:extLst>
      <p:ext uri="{BB962C8B-B14F-4D97-AF65-F5344CB8AC3E}">
        <p14:creationId xmlns:p14="http://schemas.microsoft.com/office/powerpoint/2010/main" val="382929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316521"/>
            <a:ext cx="8781051" cy="491537"/>
          </a:xfrm>
        </p:spPr>
        <p:txBody>
          <a:bodyPr anchor="b">
            <a:normAutofit fontScale="90000"/>
          </a:bodyPr>
          <a:lstStyle/>
          <a:p>
            <a:r>
              <a:rPr lang="en-US" sz="2400"/>
              <a:t>Feature Selection and Data Splitting</a:t>
            </a:r>
            <a:endParaRPr lang="en-US" sz="2400" dirty="0"/>
          </a:p>
        </p:txBody>
      </p:sp>
      <p:sp>
        <p:nvSpPr>
          <p:cNvPr id="2055" name="Content Placeholder 3">
            <a:extLst>
              <a:ext uri="{FF2B5EF4-FFF2-40B4-BE49-F238E27FC236}">
                <a16:creationId xmlns:a16="http://schemas.microsoft.com/office/drawing/2014/main" id="{381D8BD4-BE33-A0C4-08FE-7F76B370F049}"/>
              </a:ext>
            </a:extLst>
          </p:cNvPr>
          <p:cNvSpPr>
            <a:spLocks noGrp="1"/>
          </p:cNvSpPr>
          <p:nvPr>
            <p:ph sz="half" idx="1"/>
          </p:nvPr>
        </p:nvSpPr>
        <p:spPr>
          <a:xfrm>
            <a:off x="457200" y="1540118"/>
            <a:ext cx="4038600" cy="3394472"/>
          </a:xfrm>
        </p:spPr>
        <p:txBody>
          <a:bodyPr>
            <a:normAutofit/>
          </a:bodyPr>
          <a:lstStyle/>
          <a:p>
            <a:pPr rtl="0" fontAlgn="base">
              <a:spcBef>
                <a:spcPts val="1200"/>
              </a:spcBef>
              <a:spcAft>
                <a:spcPts val="1200"/>
              </a:spcAft>
              <a:buFont typeface="Arial" panose="020B0604020202020204" pitchFamily="34" charset="0"/>
              <a:buChar char="•"/>
            </a:pPr>
            <a:r>
              <a:rPr lang="en-US" sz="1400" b="1" i="0" u="none" strike="noStrike" dirty="0">
                <a:solidFill>
                  <a:srgbClr val="000000"/>
                </a:solidFill>
                <a:effectLst/>
                <a:latin typeface="Arial" panose="020B0604020202020204" pitchFamily="34" charset="0"/>
              </a:rPr>
              <a:t>Feature Selection</a:t>
            </a:r>
            <a:r>
              <a:rPr lang="en-US" sz="1400" b="0" i="0" u="none" strike="noStrike" dirty="0">
                <a:solidFill>
                  <a:srgbClr val="000000"/>
                </a:solidFill>
                <a:effectLst/>
                <a:latin typeface="Arial" panose="020B0604020202020204" pitchFamily="34" charset="0"/>
              </a:rPr>
              <a:t>: Selected features include </a:t>
            </a:r>
            <a:r>
              <a:rPr lang="en-US" sz="1400" b="0" i="0" u="none" strike="noStrike" dirty="0">
                <a:solidFill>
                  <a:srgbClr val="188038"/>
                </a:solidFill>
                <a:effectLst/>
                <a:latin typeface="Roboto Mono" panose="00000009000000000000" pitchFamily="49" charset="0"/>
              </a:rPr>
              <a:t>popularity</a:t>
            </a:r>
            <a:r>
              <a:rPr lang="en-US" sz="1400" b="0" i="0" u="none" strike="noStrike" dirty="0">
                <a:solidFill>
                  <a:srgbClr val="000000"/>
                </a:solidFill>
                <a:effectLst/>
                <a:latin typeface="Arial" panose="020B0604020202020204" pitchFamily="34" charset="0"/>
              </a:rPr>
              <a:t>, </a:t>
            </a:r>
            <a:r>
              <a:rPr lang="en-US" sz="1400" b="0" i="0" u="none" strike="noStrike" dirty="0" err="1">
                <a:solidFill>
                  <a:srgbClr val="188038"/>
                </a:solidFill>
                <a:effectLst/>
                <a:latin typeface="Roboto Mono" panose="00000009000000000000" pitchFamily="49" charset="0"/>
              </a:rPr>
              <a:t>vote_count</a:t>
            </a:r>
            <a:r>
              <a:rPr lang="en-US" sz="1400" b="0" i="0" u="none" strike="noStrike" dirty="0">
                <a:solidFill>
                  <a:srgbClr val="000000"/>
                </a:solidFill>
                <a:effectLst/>
                <a:latin typeface="Arial" panose="020B0604020202020204" pitchFamily="34" charset="0"/>
              </a:rPr>
              <a:t>, </a:t>
            </a:r>
            <a:r>
              <a:rPr lang="en-US" sz="1400" b="0" i="0" u="none" strike="noStrike" dirty="0" err="1">
                <a:solidFill>
                  <a:srgbClr val="188038"/>
                </a:solidFill>
                <a:effectLst/>
                <a:latin typeface="Roboto Mono" panose="00000009000000000000" pitchFamily="49" charset="0"/>
              </a:rPr>
              <a:t>release_year</a:t>
            </a:r>
            <a:r>
              <a:rPr lang="en-US" sz="1400" b="0" i="0" u="none" strike="noStrike" dirty="0">
                <a:solidFill>
                  <a:srgbClr val="000000"/>
                </a:solidFill>
                <a:effectLst/>
                <a:latin typeface="Arial" panose="020B0604020202020204" pitchFamily="34" charset="0"/>
              </a:rPr>
              <a:t>, and </a:t>
            </a:r>
            <a:r>
              <a:rPr lang="en-US" sz="1400" b="0" i="0" u="none" strike="noStrike" dirty="0" err="1">
                <a:solidFill>
                  <a:srgbClr val="188038"/>
                </a:solidFill>
                <a:effectLst/>
                <a:latin typeface="Roboto Mono" panose="00000009000000000000" pitchFamily="49" charset="0"/>
              </a:rPr>
              <a:t>original_language</a:t>
            </a:r>
            <a:r>
              <a:rPr lang="en-US" sz="1400" b="0" i="0" u="none" strike="noStrike" dirty="0">
                <a:solidFill>
                  <a:srgbClr val="000000"/>
                </a:solidFill>
                <a:effectLst/>
                <a:latin typeface="Arial" panose="020B0604020202020204" pitchFamily="34" charset="0"/>
              </a:rPr>
              <a:t>.</a:t>
            </a:r>
          </a:p>
          <a:p>
            <a:r>
              <a:rPr lang="en-US" sz="1400" b="1" i="0" u="none" strike="noStrike" dirty="0">
                <a:solidFill>
                  <a:srgbClr val="000000"/>
                </a:solidFill>
                <a:effectLst/>
                <a:latin typeface="Arial" panose="020B0604020202020204" pitchFamily="34" charset="0"/>
              </a:rPr>
              <a:t>Data Splitting</a:t>
            </a:r>
            <a:r>
              <a:rPr lang="en-US" sz="1400" b="0" i="0" u="none" strike="noStrike" dirty="0">
                <a:solidFill>
                  <a:srgbClr val="000000"/>
                </a:solidFill>
                <a:effectLst/>
                <a:latin typeface="Arial" panose="020B0604020202020204" pitchFamily="34" charset="0"/>
              </a:rPr>
              <a:t>: Data is split into training (80%) and testing (20%) sets using </a:t>
            </a:r>
            <a:r>
              <a:rPr lang="en-US" sz="1400" b="0" i="0" u="none" strike="noStrike" dirty="0" err="1">
                <a:solidFill>
                  <a:srgbClr val="188038"/>
                </a:solidFill>
                <a:effectLst/>
                <a:latin typeface="Roboto Mono" panose="00000009000000000000" pitchFamily="49" charset="0"/>
              </a:rPr>
              <a:t>train_test_split</a:t>
            </a:r>
            <a:r>
              <a:rPr lang="en-US" sz="1400" b="0" i="0" u="none" strike="noStrike" dirty="0">
                <a:solidFill>
                  <a:srgbClr val="000000"/>
                </a:solidFill>
                <a:effectLst/>
                <a:latin typeface="Arial" panose="020B0604020202020204" pitchFamily="34" charset="0"/>
              </a:rPr>
              <a:t> to evaluate model performance.</a:t>
            </a:r>
            <a:endParaRPr lang="en-US" sz="1050" dirty="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14</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a:p>
        </p:txBody>
      </p:sp>
      <p:pic>
        <p:nvPicPr>
          <p:cNvPr id="4098" name="Picture 2">
            <a:extLst>
              <a:ext uri="{FF2B5EF4-FFF2-40B4-BE49-F238E27FC236}">
                <a16:creationId xmlns:a16="http://schemas.microsoft.com/office/drawing/2014/main" id="{A414C000-884A-7CBD-1987-7A82A14DB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2" y="1371600"/>
            <a:ext cx="41338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0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316521"/>
            <a:ext cx="8781051" cy="491537"/>
          </a:xfrm>
        </p:spPr>
        <p:txBody>
          <a:bodyPr anchor="b">
            <a:normAutofit fontScale="90000"/>
          </a:bodyPr>
          <a:lstStyle/>
          <a:p>
            <a:r>
              <a:rPr lang="en-US" sz="2400" dirty="0"/>
              <a:t>Feature Scaling</a:t>
            </a:r>
          </a:p>
        </p:txBody>
      </p:sp>
      <p:sp>
        <p:nvSpPr>
          <p:cNvPr id="2055" name="Content Placeholder 3">
            <a:extLst>
              <a:ext uri="{FF2B5EF4-FFF2-40B4-BE49-F238E27FC236}">
                <a16:creationId xmlns:a16="http://schemas.microsoft.com/office/drawing/2014/main" id="{381D8BD4-BE33-A0C4-08FE-7F76B370F049}"/>
              </a:ext>
            </a:extLst>
          </p:cNvPr>
          <p:cNvSpPr>
            <a:spLocks noGrp="1"/>
          </p:cNvSpPr>
          <p:nvPr>
            <p:ph sz="half" idx="1"/>
          </p:nvPr>
        </p:nvSpPr>
        <p:spPr>
          <a:xfrm>
            <a:off x="162056" y="1432507"/>
            <a:ext cx="4038600" cy="3394472"/>
          </a:xfrm>
        </p:spPr>
        <p:txBody>
          <a:bodyPr>
            <a:normAutofit/>
          </a:bodyPr>
          <a:lstStyle/>
          <a:p>
            <a:pPr marL="457200" rtl="0" fontAlgn="base">
              <a:spcBef>
                <a:spcPts val="1200"/>
              </a:spcBef>
              <a:spcAft>
                <a:spcPts val="0"/>
              </a:spcAft>
              <a:buFont typeface="Arial" panose="020B0604020202020204" pitchFamily="34" charset="0"/>
              <a:buChar char="•"/>
            </a:pPr>
            <a:r>
              <a:rPr lang="en-US" sz="1600" b="1" i="0" u="none" strike="noStrike" dirty="0">
                <a:solidFill>
                  <a:srgbClr val="000000"/>
                </a:solidFill>
                <a:effectLst/>
                <a:latin typeface="Arial" panose="020B0604020202020204" pitchFamily="34" charset="0"/>
              </a:rPr>
              <a:t>Standardization</a:t>
            </a:r>
            <a:r>
              <a:rPr lang="en-US" sz="1600" b="0" i="0" u="none" strike="noStrike" dirty="0">
                <a:solidFill>
                  <a:srgbClr val="000000"/>
                </a:solidFill>
                <a:effectLst/>
                <a:latin typeface="Arial" panose="020B0604020202020204" pitchFamily="34" charset="0"/>
              </a:rPr>
              <a:t>: Features are standardized using </a:t>
            </a:r>
            <a:r>
              <a:rPr lang="en-US" sz="1600" b="0" i="0" u="none" strike="noStrike" dirty="0" err="1">
                <a:solidFill>
                  <a:srgbClr val="188038"/>
                </a:solidFill>
                <a:effectLst/>
                <a:latin typeface="Roboto Mono" panose="00000009000000000000" pitchFamily="49" charset="0"/>
              </a:rPr>
              <a:t>StandardScaler</a:t>
            </a:r>
            <a:r>
              <a:rPr lang="en-US" sz="1600" b="0" i="0" u="none" strike="noStrike" dirty="0">
                <a:solidFill>
                  <a:srgbClr val="000000"/>
                </a:solidFill>
                <a:effectLst/>
                <a:latin typeface="Arial" panose="020B0604020202020204" pitchFamily="34" charset="0"/>
              </a:rPr>
              <a:t> to ensure they have a mean of 0 and a standard deviation of 1.</a:t>
            </a:r>
          </a:p>
          <a:p>
            <a:pPr marL="457200" rtl="0" fontAlgn="base">
              <a:spcBef>
                <a:spcPts val="0"/>
              </a:spcBef>
              <a:spcAft>
                <a:spcPts val="1200"/>
              </a:spcAft>
              <a:buFont typeface="Arial" panose="020B0604020202020204" pitchFamily="34" charset="0"/>
              <a:buChar char="•"/>
            </a:pPr>
            <a:r>
              <a:rPr lang="en-US" sz="1600" b="1" i="0" u="none" strike="noStrike" dirty="0">
                <a:solidFill>
                  <a:srgbClr val="000000"/>
                </a:solidFill>
                <a:effectLst/>
                <a:latin typeface="Arial" panose="020B0604020202020204" pitchFamily="34" charset="0"/>
              </a:rPr>
              <a:t>Importance</a:t>
            </a:r>
            <a:r>
              <a:rPr lang="en-US" sz="1600" b="0" i="0" u="none" strike="noStrike" dirty="0">
                <a:solidFill>
                  <a:srgbClr val="000000"/>
                </a:solidFill>
                <a:effectLst/>
                <a:latin typeface="Arial" panose="020B0604020202020204" pitchFamily="34" charset="0"/>
              </a:rPr>
              <a:t>: Scaling is crucial for improving the performance of machine learning models.</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15</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a:p>
        </p:txBody>
      </p:sp>
      <p:pic>
        <p:nvPicPr>
          <p:cNvPr id="5122" name="Picture 2">
            <a:extLst>
              <a:ext uri="{FF2B5EF4-FFF2-40B4-BE49-F238E27FC236}">
                <a16:creationId xmlns:a16="http://schemas.microsoft.com/office/drawing/2014/main" id="{70C1C6D0-C8E8-DCF9-C4CA-F6C8B378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96" b="3939"/>
          <a:stretch/>
        </p:blipFill>
        <p:spPr bwMode="auto">
          <a:xfrm>
            <a:off x="3892062" y="1545005"/>
            <a:ext cx="5146230" cy="2171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616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234460"/>
            <a:ext cx="8781051" cy="491537"/>
          </a:xfrm>
        </p:spPr>
        <p:txBody>
          <a:bodyPr anchor="b">
            <a:normAutofit fontScale="90000"/>
          </a:bodyPr>
          <a:lstStyle/>
          <a:p>
            <a:r>
              <a:rPr lang="en-US" sz="2400" dirty="0"/>
              <a:t>CNN Model Definition</a:t>
            </a:r>
          </a:p>
        </p:txBody>
      </p:sp>
      <p:sp>
        <p:nvSpPr>
          <p:cNvPr id="2055" name="Content Placeholder 3">
            <a:extLst>
              <a:ext uri="{FF2B5EF4-FFF2-40B4-BE49-F238E27FC236}">
                <a16:creationId xmlns:a16="http://schemas.microsoft.com/office/drawing/2014/main" id="{381D8BD4-BE33-A0C4-08FE-7F76B370F049}"/>
              </a:ext>
            </a:extLst>
          </p:cNvPr>
          <p:cNvSpPr>
            <a:spLocks noGrp="1"/>
          </p:cNvSpPr>
          <p:nvPr>
            <p:ph sz="half" idx="1"/>
          </p:nvPr>
        </p:nvSpPr>
        <p:spPr>
          <a:xfrm>
            <a:off x="457200" y="1200151"/>
            <a:ext cx="4038600" cy="3394472"/>
          </a:xfrm>
        </p:spPr>
        <p:txBody>
          <a:bodyPr>
            <a:normAutofit/>
          </a:bodyPr>
          <a:lstStyle/>
          <a:p>
            <a:pPr marL="457200" rtl="0" fontAlgn="base">
              <a:spcBef>
                <a:spcPts val="1200"/>
              </a:spcBef>
              <a:spcAft>
                <a:spcPts val="0"/>
              </a:spcAft>
              <a:buFont typeface="Arial" panose="020B0604020202020204" pitchFamily="34" charset="0"/>
              <a:buChar char="•"/>
            </a:pPr>
            <a:r>
              <a:rPr lang="en-US" b="1" i="0" u="none" strike="noStrike">
                <a:effectLst/>
              </a:rPr>
              <a:t>Model Architecture</a:t>
            </a:r>
            <a:r>
              <a:rPr lang="en-US" i="0" u="none" strike="noStrike">
                <a:effectLst/>
              </a:rPr>
              <a:t>: The CNN model includes layers such as Conv1D, MaxPooling1D, Flatten, Dense, and Dropout.</a:t>
            </a:r>
          </a:p>
          <a:p>
            <a:pPr marL="457200" rtl="0" fontAlgn="base">
              <a:spcBef>
                <a:spcPts val="1200"/>
              </a:spcBef>
              <a:spcAft>
                <a:spcPts val="0"/>
              </a:spcAft>
              <a:buFont typeface="Arial" panose="020B0604020202020204" pitchFamily="34" charset="0"/>
              <a:buChar char="•"/>
            </a:pPr>
            <a:r>
              <a:rPr lang="en-US" b="1" i="0" u="none" strike="noStrike">
                <a:effectLst/>
              </a:rPr>
              <a:t>Activation Functions</a:t>
            </a:r>
            <a:r>
              <a:rPr lang="en-US" i="0" u="none" strike="noStrike">
                <a:effectLst/>
              </a:rPr>
              <a:t>: </a:t>
            </a:r>
            <a:r>
              <a:rPr lang="en-US" i="0" u="none" strike="noStrike" err="1">
                <a:effectLst/>
              </a:rPr>
              <a:t>ReLU</a:t>
            </a:r>
            <a:r>
              <a:rPr lang="en-US" i="0" u="none" strike="noStrike">
                <a:effectLst/>
              </a:rPr>
              <a:t> is used for hidden layers, and a linear activation function for the output layer.</a:t>
            </a:r>
          </a:p>
          <a:p>
            <a:pPr marL="457200" rtl="0" fontAlgn="base">
              <a:spcBef>
                <a:spcPts val="1200"/>
              </a:spcBef>
              <a:spcAft>
                <a:spcPts val="0"/>
              </a:spcAft>
              <a:buFont typeface="Arial" panose="020B0604020202020204" pitchFamily="34" charset="0"/>
              <a:buChar char="•"/>
            </a:pPr>
            <a:r>
              <a:rPr lang="en-US" b="1" i="0" u="none" strike="noStrike">
                <a:effectLst/>
              </a:rPr>
              <a:t>Optimizer</a:t>
            </a:r>
            <a:r>
              <a:rPr lang="en-US" i="0" u="none" strike="noStrike">
                <a:effectLst/>
              </a:rPr>
              <a:t>: Adam optimizer is used for training the model.</a:t>
            </a:r>
          </a:p>
        </p:txBody>
      </p:sp>
      <p:pic>
        <p:nvPicPr>
          <p:cNvPr id="6146" name="Picture 2" descr="A diagram of a layer&#10;&#10;Description automatically generated">
            <a:extLst>
              <a:ext uri="{FF2B5EF4-FFF2-40B4-BE49-F238E27FC236}">
                <a16:creationId xmlns:a16="http://schemas.microsoft.com/office/drawing/2014/main" id="{1A224C99-F11E-028B-692B-7369839519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96718" y="298092"/>
            <a:ext cx="2574974" cy="4169999"/>
          </a:xfrm>
          <a:prstGeom prst="rect">
            <a:avLst/>
          </a:prstGeom>
          <a:solidFill>
            <a:srgbClr val="FFFFFF"/>
          </a:solidFill>
        </p:spPr>
      </p:pic>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16</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a:p>
        </p:txBody>
      </p:sp>
    </p:spTree>
    <p:extLst>
      <p:ext uri="{BB962C8B-B14F-4D97-AF65-F5344CB8AC3E}">
        <p14:creationId xmlns:p14="http://schemas.microsoft.com/office/powerpoint/2010/main" val="1575631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351690"/>
            <a:ext cx="8781051" cy="491537"/>
          </a:xfrm>
        </p:spPr>
        <p:txBody>
          <a:bodyPr anchor="b">
            <a:normAutofit fontScale="90000"/>
          </a:bodyPr>
          <a:lstStyle/>
          <a:p>
            <a:r>
              <a:rPr lang="en-US" sz="2400" dirty="0"/>
              <a:t>CNN Model Definition</a:t>
            </a:r>
          </a:p>
        </p:txBody>
      </p:sp>
      <p:sp>
        <p:nvSpPr>
          <p:cNvPr id="2055" name="Content Placeholder 3">
            <a:extLst>
              <a:ext uri="{FF2B5EF4-FFF2-40B4-BE49-F238E27FC236}">
                <a16:creationId xmlns:a16="http://schemas.microsoft.com/office/drawing/2014/main" id="{381D8BD4-BE33-A0C4-08FE-7F76B370F049}"/>
              </a:ext>
            </a:extLst>
          </p:cNvPr>
          <p:cNvSpPr>
            <a:spLocks noGrp="1"/>
          </p:cNvSpPr>
          <p:nvPr>
            <p:ph sz="half" idx="1"/>
          </p:nvPr>
        </p:nvSpPr>
        <p:spPr>
          <a:xfrm>
            <a:off x="457200" y="1200151"/>
            <a:ext cx="4038600" cy="3394472"/>
          </a:xfrm>
        </p:spPr>
        <p:txBody>
          <a:bodyPr>
            <a:normAutofit/>
          </a:bodyPr>
          <a:lstStyle/>
          <a:p>
            <a:pPr marL="457200" rtl="0" fontAlgn="base">
              <a:spcBef>
                <a:spcPts val="1200"/>
              </a:spcBef>
              <a:spcAft>
                <a:spcPts val="0"/>
              </a:spcAft>
              <a:buFont typeface="Arial" panose="020B0604020202020204" pitchFamily="34" charset="0"/>
              <a:buChar char="•"/>
            </a:pPr>
            <a:r>
              <a:rPr lang="en-US" b="1" i="0" u="none" strike="noStrike" dirty="0">
                <a:effectLst/>
              </a:rPr>
              <a:t>Data Reshaping</a:t>
            </a:r>
            <a:r>
              <a:rPr lang="en-US" b="0" i="0" u="none" strike="noStrike" dirty="0">
                <a:effectLst/>
              </a:rPr>
              <a:t>: The data is reshaped to fit the input requirements of the CNN.</a:t>
            </a:r>
          </a:p>
          <a:p>
            <a:pPr marL="457200" rtl="0" fontAlgn="base">
              <a:spcBef>
                <a:spcPts val="0"/>
              </a:spcBef>
              <a:spcAft>
                <a:spcPts val="0"/>
              </a:spcAft>
              <a:buFont typeface="Arial" panose="020B0604020202020204" pitchFamily="34" charset="0"/>
              <a:buChar char="•"/>
            </a:pPr>
            <a:r>
              <a:rPr lang="en-US" b="1" i="0" u="none" strike="noStrike" dirty="0">
                <a:effectLst/>
              </a:rPr>
              <a:t>Training Process</a:t>
            </a:r>
            <a:r>
              <a:rPr lang="en-US" b="0" i="0" u="none" strike="noStrike" dirty="0">
                <a:effectLst/>
              </a:rPr>
              <a:t>: The model is trained using predefined hyperparameters such as epochs and batch size.</a:t>
            </a:r>
          </a:p>
          <a:p>
            <a:pPr marL="457200" rtl="0" fontAlgn="base">
              <a:spcBef>
                <a:spcPts val="0"/>
              </a:spcBef>
              <a:spcAft>
                <a:spcPts val="1200"/>
              </a:spcAft>
              <a:buFont typeface="Arial" panose="020B0604020202020204" pitchFamily="34" charset="0"/>
              <a:buChar char="•"/>
            </a:pPr>
            <a:r>
              <a:rPr lang="en-US" b="1" i="0" u="none" strike="noStrike" dirty="0">
                <a:effectLst/>
              </a:rPr>
              <a:t>Hyperparameters</a:t>
            </a:r>
            <a:r>
              <a:rPr lang="en-US" b="0" i="0" u="none" strike="noStrike" dirty="0">
                <a:effectLst/>
              </a:rPr>
              <a:t>: Example values include 20 epochs and a batch size of 32.</a:t>
            </a:r>
          </a:p>
        </p:txBody>
      </p:sp>
      <p:pic>
        <p:nvPicPr>
          <p:cNvPr id="7170" name="Picture 2">
            <a:extLst>
              <a:ext uri="{FF2B5EF4-FFF2-40B4-BE49-F238E27FC236}">
                <a16:creationId xmlns:a16="http://schemas.microsoft.com/office/drawing/2014/main" id="{8FED5D07-4C1E-9D56-26CD-FCD6CAAAD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46711" y="819594"/>
            <a:ext cx="4416067" cy="2826282"/>
          </a:xfrm>
          <a:prstGeom prst="rect">
            <a:avLst/>
          </a:prstGeom>
          <a:solidFill>
            <a:srgbClr val="FFFFFF"/>
          </a:solidFill>
        </p:spPr>
      </p:pic>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17</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a:p>
        </p:txBody>
      </p:sp>
    </p:spTree>
    <p:extLst>
      <p:ext uri="{BB962C8B-B14F-4D97-AF65-F5344CB8AC3E}">
        <p14:creationId xmlns:p14="http://schemas.microsoft.com/office/powerpoint/2010/main" val="110283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351690"/>
            <a:ext cx="8781051" cy="491537"/>
          </a:xfrm>
        </p:spPr>
        <p:txBody>
          <a:bodyPr anchor="b">
            <a:normAutofit fontScale="90000"/>
          </a:bodyPr>
          <a:lstStyle/>
          <a:p>
            <a:r>
              <a:rPr lang="en-US" sz="2400" dirty="0"/>
              <a:t>RNN Model Overview</a:t>
            </a:r>
          </a:p>
        </p:txBody>
      </p:sp>
      <p:sp>
        <p:nvSpPr>
          <p:cNvPr id="2055" name="Content Placeholder 3">
            <a:extLst>
              <a:ext uri="{FF2B5EF4-FFF2-40B4-BE49-F238E27FC236}">
                <a16:creationId xmlns:a16="http://schemas.microsoft.com/office/drawing/2014/main" id="{381D8BD4-BE33-A0C4-08FE-7F76B370F049}"/>
              </a:ext>
            </a:extLst>
          </p:cNvPr>
          <p:cNvSpPr>
            <a:spLocks noGrp="1"/>
          </p:cNvSpPr>
          <p:nvPr>
            <p:ph sz="half" idx="1"/>
          </p:nvPr>
        </p:nvSpPr>
        <p:spPr>
          <a:xfrm>
            <a:off x="457200" y="1031631"/>
            <a:ext cx="7362092" cy="3562992"/>
          </a:xfrm>
        </p:spPr>
        <p:txBody>
          <a:bodyPr>
            <a:normAutofit fontScale="85000" lnSpcReduction="20000"/>
          </a:bodyPr>
          <a:lstStyle/>
          <a:p>
            <a:pPr marL="457200" rtl="0" fontAlgn="base">
              <a:spcBef>
                <a:spcPts val="1200"/>
              </a:spcBef>
              <a:spcAft>
                <a:spcPts val="0"/>
              </a:spcAft>
              <a:buFont typeface="Arial" panose="020B0604020202020204" pitchFamily="34" charset="0"/>
              <a:buChar char="•"/>
            </a:pPr>
            <a:r>
              <a:rPr lang="en-US" sz="1000" b="1" i="0" u="none" strike="noStrike" dirty="0">
                <a:effectLst/>
              </a:rPr>
              <a:t>Data Preparation:</a:t>
            </a:r>
          </a:p>
          <a:p>
            <a:pPr marL="685238" lvl="1" fontAlgn="base">
              <a:spcBef>
                <a:spcPts val="1200"/>
              </a:spcBef>
              <a:spcAft>
                <a:spcPts val="0"/>
              </a:spcAft>
              <a:buFont typeface="Arial" panose="020B0604020202020204" pitchFamily="34" charset="0"/>
              <a:buChar char="•"/>
            </a:pPr>
            <a:r>
              <a:rPr lang="en-US" sz="1000" i="0" u="none" strike="noStrike" dirty="0">
                <a:effectLst/>
              </a:rPr>
              <a:t>Simulated sequential data (8361 training, 2000 testing samples).</a:t>
            </a:r>
          </a:p>
          <a:p>
            <a:pPr marL="685238" lvl="1" fontAlgn="base">
              <a:spcBef>
                <a:spcPts val="1200"/>
              </a:spcBef>
              <a:spcAft>
                <a:spcPts val="0"/>
              </a:spcAft>
              <a:buFont typeface="Arial" panose="020B0604020202020204" pitchFamily="34" charset="0"/>
              <a:buChar char="•"/>
            </a:pPr>
            <a:r>
              <a:rPr lang="en-US" sz="1000" i="0" u="none" strike="noStrike" dirty="0">
                <a:effectLst/>
              </a:rPr>
              <a:t>10-time steps per sample, 1 feature.</a:t>
            </a:r>
          </a:p>
          <a:p>
            <a:pPr marL="457200" rtl="0" fontAlgn="base">
              <a:spcBef>
                <a:spcPts val="1200"/>
              </a:spcBef>
              <a:spcAft>
                <a:spcPts val="0"/>
              </a:spcAft>
              <a:buFont typeface="Arial" panose="020B0604020202020204" pitchFamily="34" charset="0"/>
              <a:buChar char="•"/>
            </a:pPr>
            <a:r>
              <a:rPr lang="en-US" sz="1000" b="1" i="0" u="none" strike="noStrike" dirty="0">
                <a:effectLst/>
              </a:rPr>
              <a:t>Model:</a:t>
            </a:r>
          </a:p>
          <a:p>
            <a:pPr marL="685238" lvl="1" fontAlgn="base">
              <a:spcBef>
                <a:spcPts val="1200"/>
              </a:spcBef>
              <a:spcAft>
                <a:spcPts val="0"/>
              </a:spcAft>
              <a:buFont typeface="Arial" panose="020B0604020202020204" pitchFamily="34" charset="0"/>
              <a:buChar char="•"/>
            </a:pPr>
            <a:r>
              <a:rPr lang="en-US" sz="1000" i="0" u="none" strike="noStrike" dirty="0" err="1">
                <a:effectLst/>
              </a:rPr>
              <a:t>SimpleRNN</a:t>
            </a:r>
            <a:r>
              <a:rPr lang="en-US" sz="1000" i="0" u="none" strike="noStrike" dirty="0">
                <a:effectLst/>
              </a:rPr>
              <a:t> Layer: 128 units with </a:t>
            </a:r>
            <a:r>
              <a:rPr lang="en-US" sz="1000" i="0" u="none" strike="noStrike" dirty="0" err="1">
                <a:effectLst/>
              </a:rPr>
              <a:t>ReLU</a:t>
            </a:r>
            <a:r>
              <a:rPr lang="en-US" sz="1000" i="0" u="none" strike="noStrike" dirty="0">
                <a:effectLst/>
              </a:rPr>
              <a:t> activation.</a:t>
            </a:r>
          </a:p>
          <a:p>
            <a:pPr marL="685238" lvl="1" fontAlgn="base">
              <a:spcBef>
                <a:spcPts val="1200"/>
              </a:spcBef>
              <a:spcAft>
                <a:spcPts val="0"/>
              </a:spcAft>
              <a:buFont typeface="Arial" panose="020B0604020202020204" pitchFamily="34" charset="0"/>
              <a:buChar char="•"/>
            </a:pPr>
            <a:r>
              <a:rPr lang="en-US" sz="1000" i="0" u="none" strike="noStrike" dirty="0">
                <a:effectLst/>
              </a:rPr>
              <a:t>Output Layer: Dense with sigmoid for binary classification. </a:t>
            </a:r>
          </a:p>
          <a:p>
            <a:pPr marL="457200" rtl="0" fontAlgn="base">
              <a:spcBef>
                <a:spcPts val="1200"/>
              </a:spcBef>
              <a:spcAft>
                <a:spcPts val="0"/>
              </a:spcAft>
              <a:buFont typeface="Arial" panose="020B0604020202020204" pitchFamily="34" charset="0"/>
              <a:buChar char="•"/>
            </a:pPr>
            <a:r>
              <a:rPr lang="en-US" sz="1000" b="1" i="0" u="none" strike="noStrike" dirty="0">
                <a:effectLst/>
              </a:rPr>
              <a:t>Training:</a:t>
            </a:r>
          </a:p>
          <a:p>
            <a:pPr marL="685238" lvl="1" fontAlgn="base">
              <a:spcBef>
                <a:spcPts val="1200"/>
              </a:spcBef>
              <a:spcAft>
                <a:spcPts val="0"/>
              </a:spcAft>
              <a:buFont typeface="Arial" panose="020B0604020202020204" pitchFamily="34" charset="0"/>
              <a:buChar char="•"/>
            </a:pPr>
            <a:r>
              <a:rPr lang="en-US" sz="1000" i="0" u="none" strike="noStrike" dirty="0">
                <a:effectLst/>
              </a:rPr>
              <a:t>Epochs: 10</a:t>
            </a:r>
          </a:p>
          <a:p>
            <a:pPr marL="685238" lvl="1" fontAlgn="base">
              <a:spcBef>
                <a:spcPts val="1200"/>
              </a:spcBef>
              <a:spcAft>
                <a:spcPts val="0"/>
              </a:spcAft>
              <a:buFont typeface="Arial" panose="020B0604020202020204" pitchFamily="34" charset="0"/>
              <a:buChar char="•"/>
            </a:pPr>
            <a:r>
              <a:rPr lang="en-US" sz="1000" i="0" u="none" strike="noStrike" dirty="0">
                <a:effectLst/>
              </a:rPr>
              <a:t>Batch Size: 32</a:t>
            </a:r>
          </a:p>
          <a:p>
            <a:pPr marL="685238" lvl="1" fontAlgn="base">
              <a:spcBef>
                <a:spcPts val="1200"/>
              </a:spcBef>
              <a:spcAft>
                <a:spcPts val="0"/>
              </a:spcAft>
              <a:buFont typeface="Arial" panose="020B0604020202020204" pitchFamily="34" charset="0"/>
              <a:buChar char="•"/>
            </a:pPr>
            <a:r>
              <a:rPr lang="en-US" sz="1000" i="0" u="none" strike="noStrike" dirty="0">
                <a:effectLst/>
              </a:rPr>
              <a:t>Loss: Binary </a:t>
            </a:r>
            <a:r>
              <a:rPr lang="en-US" sz="1000" i="0" u="none" strike="noStrike" dirty="0" err="1">
                <a:effectLst/>
              </a:rPr>
              <a:t>Crossentropy</a:t>
            </a:r>
            <a:endParaRPr lang="en-US" sz="1000" i="0" u="none" strike="noStrike" dirty="0">
              <a:effectLst/>
            </a:endParaRPr>
          </a:p>
          <a:p>
            <a:pPr marL="685238" lvl="1" fontAlgn="base">
              <a:spcBef>
                <a:spcPts val="1200"/>
              </a:spcBef>
              <a:spcAft>
                <a:spcPts val="0"/>
              </a:spcAft>
              <a:buFont typeface="Arial" panose="020B0604020202020204" pitchFamily="34" charset="0"/>
              <a:buChar char="•"/>
            </a:pPr>
            <a:r>
              <a:rPr lang="en-US" sz="1000" i="0" u="none" strike="noStrike" dirty="0">
                <a:effectLst/>
              </a:rPr>
              <a:t>Optimizer: Adam</a:t>
            </a:r>
          </a:p>
          <a:p>
            <a:pPr marL="457200" rtl="0" fontAlgn="base">
              <a:spcBef>
                <a:spcPts val="1200"/>
              </a:spcBef>
              <a:spcAft>
                <a:spcPts val="0"/>
              </a:spcAft>
              <a:buFont typeface="Arial" panose="020B0604020202020204" pitchFamily="34" charset="0"/>
              <a:buChar char="•"/>
            </a:pPr>
            <a:r>
              <a:rPr lang="en-US" sz="1000" b="1" i="0" u="none" strike="noStrike" dirty="0">
                <a:effectLst/>
              </a:rPr>
              <a:t>Evaluation:</a:t>
            </a:r>
          </a:p>
          <a:p>
            <a:pPr marL="685238" lvl="1" fontAlgn="base">
              <a:spcBef>
                <a:spcPts val="1200"/>
              </a:spcBef>
              <a:spcAft>
                <a:spcPts val="0"/>
              </a:spcAft>
              <a:buFont typeface="Arial" panose="020B0604020202020204" pitchFamily="34" charset="0"/>
              <a:buChar char="•"/>
            </a:pPr>
            <a:r>
              <a:rPr lang="en-US" sz="1000" i="0" u="none" strike="noStrike" dirty="0">
                <a:effectLst/>
              </a:rPr>
              <a:t>Metrics: RMSE, MAE, R² Score.</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18</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endParaRPr lang="en-US" sz="1600"/>
          </a:p>
        </p:txBody>
      </p:sp>
    </p:spTree>
    <p:extLst>
      <p:ext uri="{BB962C8B-B14F-4D97-AF65-F5344CB8AC3E}">
        <p14:creationId xmlns:p14="http://schemas.microsoft.com/office/powerpoint/2010/main" val="37872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18642"/>
            <a:ext cx="8781051" cy="491537"/>
          </a:xfrm>
        </p:spPr>
        <p:txBody>
          <a:bodyPr anchor="b">
            <a:normAutofit fontScale="90000"/>
          </a:bodyPr>
          <a:lstStyle/>
          <a:p>
            <a:r>
              <a:rPr lang="en-US" sz="2800" dirty="0"/>
              <a:t>Challenges</a:t>
            </a:r>
            <a:endParaRPr lang="en-US" sz="3100" dirty="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200893" y="1070517"/>
            <a:ext cx="8781050" cy="3397574"/>
          </a:xfrm>
        </p:spPr>
        <p:txBody>
          <a:bodyPr vert="horz" lIns="108000" tIns="45720" rIns="91440" bIns="45720" rtlCol="0" anchor="t">
            <a:normAutofit lnSpcReduction="10000"/>
          </a:bodyPr>
          <a:lstStyle/>
          <a:p>
            <a:r>
              <a:rPr lang="en-US" b="1" dirty="0"/>
              <a:t>Data Quality and Availability:</a:t>
            </a:r>
            <a:r>
              <a:rPr lang="en-US" dirty="0"/>
              <a:t> Ensuring access to comprehensive, up-to-date, and high-quality datasets can be challenging. Missing or inconsistent data may hinder model performance.</a:t>
            </a:r>
          </a:p>
          <a:p>
            <a:r>
              <a:rPr lang="en-US" b="1" dirty="0"/>
              <a:t>Scalability: </a:t>
            </a:r>
            <a:r>
              <a:rPr lang="en-US" dirty="0"/>
              <a:t>As the user base grows, handling large volumes of data and providing real-time recommendations will require scalable infrastructure, potentially leading to increased costs and complexity.</a:t>
            </a:r>
          </a:p>
          <a:p>
            <a:r>
              <a:rPr lang="en-US" b="1" dirty="0"/>
              <a:t>Model Complexity: </a:t>
            </a:r>
            <a:r>
              <a:rPr lang="en-US" dirty="0"/>
              <a:t>Balancing model accuracy with computational efficiency is crucial. More complex models might improve recommendations but at the cost of increased computational resources and time.</a:t>
            </a:r>
          </a:p>
          <a:p>
            <a:r>
              <a:rPr lang="en-US" b="1" dirty="0"/>
              <a:t>Personalization vs. Privacy: </a:t>
            </a:r>
            <a:r>
              <a:rPr lang="en-US" dirty="0"/>
              <a:t>Enhancing personalization often requires more user data, raising concerns about data privacy and the ethical use of personal information.</a:t>
            </a:r>
          </a:p>
          <a:p>
            <a:r>
              <a:rPr lang="en-US" b="1" dirty="0"/>
              <a:t>Integration with Existing Systems: </a:t>
            </a:r>
            <a:r>
              <a:rPr lang="en-US" dirty="0"/>
              <a:t>Integrating the recommendation system into existing platforms and ensuring smooth operation across different devices and interfaces can pose technical and logistical challenges.</a:t>
            </a:r>
          </a:p>
          <a:p>
            <a:r>
              <a:rPr lang="en-US" b="1" dirty="0"/>
              <a:t>User Adoption and Trust: </a:t>
            </a:r>
            <a:r>
              <a:rPr lang="en-US" dirty="0"/>
              <a:t>Ensuring that users trust the recommendations and are willing to adopt the new system requires transparent algorithms and clear communication of how recommendations are generated.</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19</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Tree>
    <p:extLst>
      <p:ext uri="{BB962C8B-B14F-4D97-AF65-F5344CB8AC3E}">
        <p14:creationId xmlns:p14="http://schemas.microsoft.com/office/powerpoint/2010/main" val="26704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50575"/>
            <a:ext cx="8781051" cy="491537"/>
          </a:xfrm>
        </p:spPr>
        <p:txBody>
          <a:bodyPr anchor="b">
            <a:normAutofit fontScale="90000"/>
          </a:bodyPr>
          <a:lstStyle/>
          <a:p>
            <a:r>
              <a:rPr lang="en-US" sz="3100"/>
              <a:t>Introduction</a:t>
            </a:r>
            <a:endParaRPr lang="en-US" sz="240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2</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a:p>
        </p:txBody>
      </p:sp>
      <p:sp>
        <p:nvSpPr>
          <p:cNvPr id="10" name="Content Placeholder 9">
            <a:extLst>
              <a:ext uri="{FF2B5EF4-FFF2-40B4-BE49-F238E27FC236}">
                <a16:creationId xmlns:a16="http://schemas.microsoft.com/office/drawing/2014/main" id="{767F82D9-896C-FBAE-C73E-0A43EF773B5D}"/>
              </a:ext>
            </a:extLst>
          </p:cNvPr>
          <p:cNvSpPr>
            <a:spLocks noGrp="1"/>
          </p:cNvSpPr>
          <p:nvPr>
            <p:ph idx="1"/>
          </p:nvPr>
        </p:nvSpPr>
        <p:spPr/>
        <p:txBody>
          <a:bodyPr vert="horz" lIns="108000" tIns="45720" rIns="91440" bIns="45720" rtlCol="0" anchor="t">
            <a:normAutofit lnSpcReduction="10000"/>
          </a:bodyPr>
          <a:lstStyle/>
          <a:p>
            <a:r>
              <a:rPr lang="en-US" b="1" dirty="0">
                <a:latin typeface="Arial"/>
                <a:cs typeface="Arial"/>
              </a:rPr>
              <a:t>Overview:</a:t>
            </a:r>
          </a:p>
          <a:p>
            <a:pPr lvl="1"/>
            <a:r>
              <a:rPr lang="en-US" dirty="0"/>
              <a:t>Smart entertainment systems leverage Internet of Things (IoT) devices and deep learning models to provide personalized entertainment experiences. </a:t>
            </a:r>
          </a:p>
          <a:p>
            <a:pPr lvl="1"/>
            <a:r>
              <a:rPr lang="en-US" dirty="0"/>
              <a:t>This project aims to develop a system that analyzes data from various IoT devices, including streaming platforms and user profiles, to recommend personalized content and enhance user engagement.</a:t>
            </a:r>
            <a:endParaRPr lang="en-US" dirty="0">
              <a:latin typeface="Arial"/>
              <a:cs typeface="Arial"/>
            </a:endParaRPr>
          </a:p>
          <a:p>
            <a:r>
              <a:rPr lang="en-US" b="1" dirty="0">
                <a:latin typeface="Arial"/>
                <a:cs typeface="Arial"/>
              </a:rPr>
              <a:t>Objectives:</a:t>
            </a:r>
          </a:p>
          <a:p>
            <a:pPr lvl="1"/>
            <a:r>
              <a:rPr lang="en-US" dirty="0">
                <a:latin typeface="Arial"/>
                <a:cs typeface="Arial"/>
              </a:rPr>
              <a:t>Implement Deep Learning Models: Develop CNN and RNN models for data analysis and content recommendation.</a:t>
            </a:r>
          </a:p>
          <a:p>
            <a:pPr lvl="1"/>
            <a:r>
              <a:rPr lang="en-US" dirty="0">
                <a:latin typeface="Arial"/>
                <a:cs typeface="Arial"/>
              </a:rPr>
              <a:t>Personalize Content Recommendations: Use user data to tailor movie and show suggestions.</a:t>
            </a:r>
          </a:p>
          <a:p>
            <a:pPr lvl="1"/>
            <a:r>
              <a:rPr lang="en-US" dirty="0">
                <a:latin typeface="Arial"/>
                <a:cs typeface="Arial"/>
              </a:rPr>
              <a:t>Optimize Streaming Quality: Enhance streaming performance based on user device and network conditions.</a:t>
            </a:r>
          </a:p>
          <a:p>
            <a:pPr lvl="1"/>
            <a:r>
              <a:rPr lang="en-US" dirty="0">
                <a:latin typeface="Arial"/>
                <a:cs typeface="Arial"/>
              </a:rPr>
              <a:t>Predict Viewer Behavior: Anticipate future viewing patterns to recommend relevant content.</a:t>
            </a:r>
          </a:p>
          <a:p>
            <a:pPr lvl="1"/>
            <a:r>
              <a:rPr lang="en-US" dirty="0">
                <a:latin typeface="Arial"/>
                <a:cs typeface="Arial"/>
              </a:rPr>
              <a:t>Enhance User Engagement and Retention: Increase user satisfaction and loyalty through personalized and high-quality entertainment experiences.</a:t>
            </a:r>
          </a:p>
          <a:p>
            <a:pPr lvl="1"/>
            <a:endParaRPr lang="en-US" b="1" dirty="0">
              <a:latin typeface="Arial"/>
              <a:cs typeface="Arial"/>
            </a:endParaRPr>
          </a:p>
        </p:txBody>
      </p:sp>
    </p:spTree>
    <p:extLst>
      <p:ext uri="{BB962C8B-B14F-4D97-AF65-F5344CB8AC3E}">
        <p14:creationId xmlns:p14="http://schemas.microsoft.com/office/powerpoint/2010/main" val="3411441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18642"/>
            <a:ext cx="8781051" cy="491537"/>
          </a:xfrm>
        </p:spPr>
        <p:txBody>
          <a:bodyPr anchor="b">
            <a:normAutofit fontScale="90000"/>
          </a:bodyPr>
          <a:lstStyle/>
          <a:p>
            <a:r>
              <a:rPr lang="en-US" sz="2800" dirty="0"/>
              <a:t>Recommendations for Future Work</a:t>
            </a:r>
            <a:endParaRPr lang="en-US" sz="3100" dirty="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200893" y="1070517"/>
            <a:ext cx="8781050" cy="3397574"/>
          </a:xfrm>
        </p:spPr>
        <p:txBody>
          <a:bodyPr vert="horz" lIns="108000" tIns="45720" rIns="91440" bIns="45720" rtlCol="0" anchor="t">
            <a:normAutofit/>
          </a:bodyPr>
          <a:lstStyle/>
          <a:p>
            <a:r>
              <a:rPr lang="en-US" b="1" dirty="0"/>
              <a:t>Model Improvement</a:t>
            </a:r>
            <a:r>
              <a:rPr lang="en-US" dirty="0"/>
              <a:t>: Use advanced deep learning models and optimize hyperparameters with Grid/Random Search.</a:t>
            </a:r>
          </a:p>
          <a:p>
            <a:r>
              <a:rPr lang="en-US" b="1" dirty="0"/>
              <a:t>Feature Engineering</a:t>
            </a:r>
            <a:r>
              <a:rPr lang="en-US" dirty="0"/>
              <a:t>: Add user demographics, content genres, and real-time behavior data. Explore interaction effects.</a:t>
            </a:r>
          </a:p>
          <a:p>
            <a:r>
              <a:rPr lang="en-US" b="1" dirty="0"/>
              <a:t>Data Augmentation</a:t>
            </a:r>
            <a:r>
              <a:rPr lang="en-US" dirty="0"/>
              <a:t>: Expand the dataset with recent data or user-generated content to enhance model robustness.</a:t>
            </a:r>
          </a:p>
          <a:p>
            <a:r>
              <a:rPr lang="en-US" b="1" dirty="0"/>
              <a:t>Scalability Testing</a:t>
            </a:r>
            <a:r>
              <a:rPr lang="en-US" dirty="0"/>
              <a:t>: Test scalability with larger datasets and real-time data. Consider cloud-based solutions.</a:t>
            </a:r>
          </a:p>
          <a:p>
            <a:r>
              <a:rPr lang="en-US" b="1" dirty="0"/>
              <a:t>User Experience</a:t>
            </a:r>
            <a:r>
              <a:rPr lang="en-US" dirty="0"/>
              <a:t>: Personalize content displays and give users more control over recommendations.</a:t>
            </a:r>
          </a:p>
          <a:p>
            <a:r>
              <a:rPr lang="en-US" b="1" dirty="0"/>
              <a:t>Ethical Considerations</a:t>
            </a:r>
            <a:r>
              <a:rPr lang="en-US" dirty="0"/>
              <a:t>: Use privacy-preserving techniques to protect user data while enhancing personalization.</a:t>
            </a:r>
          </a:p>
          <a:p>
            <a:r>
              <a:rPr lang="en-US" b="1" dirty="0"/>
              <a:t>A/B Testing</a:t>
            </a:r>
            <a:r>
              <a:rPr lang="en-US" dirty="0"/>
              <a:t>: Continuously refine recommendations through A/B testing and adapt to user preferences.</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20</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Tree>
    <p:extLst>
      <p:ext uri="{BB962C8B-B14F-4D97-AF65-F5344CB8AC3E}">
        <p14:creationId xmlns:p14="http://schemas.microsoft.com/office/powerpoint/2010/main" val="47430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18642"/>
            <a:ext cx="8781051" cy="491537"/>
          </a:xfrm>
        </p:spPr>
        <p:txBody>
          <a:bodyPr anchor="b">
            <a:normAutofit fontScale="90000"/>
          </a:bodyPr>
          <a:lstStyle/>
          <a:p>
            <a:r>
              <a:rPr lang="en-US" sz="2800"/>
              <a:t>References and Project Repository</a:t>
            </a:r>
            <a:endParaRPr lang="en-US" sz="3100" dirty="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200893" y="1070517"/>
            <a:ext cx="8781050" cy="3397574"/>
          </a:xfrm>
        </p:spPr>
        <p:txBody>
          <a:bodyPr vert="horz" lIns="108000" tIns="45720" rIns="91440" bIns="45720" rtlCol="0" anchor="t">
            <a:normAutofit/>
          </a:bodyPr>
          <a:lstStyle/>
          <a:p>
            <a:r>
              <a:rPr lang="en-US" dirty="0"/>
              <a:t>TensorFlow: </a:t>
            </a:r>
            <a:r>
              <a:rPr lang="en-US" dirty="0">
                <a:hlinkClick r:id="rId3"/>
              </a:rPr>
              <a:t>https://www.tensorflow.org</a:t>
            </a:r>
            <a:endParaRPr lang="en-US" dirty="0"/>
          </a:p>
          <a:p>
            <a:r>
              <a:rPr lang="en-US" dirty="0" err="1"/>
              <a:t>Keras</a:t>
            </a:r>
            <a:r>
              <a:rPr lang="en-US" dirty="0"/>
              <a:t>: </a:t>
            </a:r>
            <a:r>
              <a:rPr lang="en-US" dirty="0">
                <a:hlinkClick r:id="rId4"/>
              </a:rPr>
              <a:t>https://keras.io</a:t>
            </a:r>
            <a:endParaRPr lang="en-US" dirty="0"/>
          </a:p>
          <a:p>
            <a:r>
              <a:rPr lang="en-US" dirty="0"/>
              <a:t>Background Reference: </a:t>
            </a:r>
            <a:r>
              <a:rPr lang="en-US" dirty="0">
                <a:hlinkClick r:id="rId5"/>
              </a:rPr>
              <a:t>https://www.bioinf.jku.at/publications/older/2604.pdf</a:t>
            </a:r>
            <a:endParaRPr lang="en-US" dirty="0"/>
          </a:p>
          <a:p>
            <a:r>
              <a:rPr lang="en-US" dirty="0"/>
              <a:t>Dataset Source: </a:t>
            </a:r>
            <a:r>
              <a:rPr lang="en-US" dirty="0">
                <a:hlinkClick r:id="rId6"/>
              </a:rPr>
              <a:t>https://www.kaggle.com/datasets/priyanshuganwani09/entertainment-movies-tv-shows-database</a:t>
            </a:r>
            <a:endParaRPr lang="en-US" dirty="0"/>
          </a:p>
          <a:p>
            <a:r>
              <a:rPr lang="en-US" dirty="0"/>
              <a:t>Project GitHub Repository: </a:t>
            </a:r>
            <a:r>
              <a:rPr lang="en-US" dirty="0">
                <a:hlinkClick r:id="rId7"/>
              </a:rPr>
              <a:t>https://github.com/JaimisMiyani/Entertainment-System</a:t>
            </a:r>
            <a:endParaRPr lang="en-US" dirty="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21</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Tree>
    <p:extLst>
      <p:ext uri="{BB962C8B-B14F-4D97-AF65-F5344CB8AC3E}">
        <p14:creationId xmlns:p14="http://schemas.microsoft.com/office/powerpoint/2010/main" val="31771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ackground Picture" descr="A group of students stitting on lawn on McMaster Campus during a fall day with leaves changing colour">
            <a:extLst>
              <a:ext uri="{FF2B5EF4-FFF2-40B4-BE49-F238E27FC236}">
                <a16:creationId xmlns:a16="http://schemas.microsoft.com/office/drawing/2014/main" id="{CDBCCE73-793E-3E4C-B7F6-540766142E7C}"/>
              </a:ext>
            </a:extLst>
          </p:cNvPr>
          <p:cNvPicPr>
            <a:picLocks noGrp="1" noChangeAspect="1"/>
          </p:cNvPicPr>
          <p:nvPr>
            <p:ph type="pic" sz="quarter" idx="11"/>
          </p:nvPr>
        </p:nvPicPr>
        <p:blipFill>
          <a:blip r:embed="rId3"/>
          <a:srcRect/>
          <a:stretch>
            <a:fillRect/>
          </a:stretch>
        </p:blipFill>
        <p:spPr/>
      </p:pic>
      <p:sp>
        <p:nvSpPr>
          <p:cNvPr id="3" name="Background Circle">
            <a:extLst>
              <a:ext uri="{FF2B5EF4-FFF2-40B4-BE49-F238E27FC236}">
                <a16:creationId xmlns:a16="http://schemas.microsoft.com/office/drawing/2014/main" id="{7DB27F02-01DE-BF49-9A80-FC8916301409}"/>
              </a:ext>
              <a:ext uri="{C183D7F6-B498-43B3-948B-1728B52AA6E4}">
                <adec:decorative xmlns:adec="http://schemas.microsoft.com/office/drawing/2017/decorative" val="1"/>
              </a:ext>
            </a:extLst>
          </p:cNvPr>
          <p:cNvSpPr>
            <a:spLocks noGrp="1"/>
          </p:cNvSpPr>
          <p:nvPr>
            <p:ph type="pic" sz="quarter" idx="13"/>
          </p:nvPr>
        </p:nvSpPr>
        <p:spPr/>
        <p:txBody>
          <a:bodyPr/>
          <a:lstStyle/>
          <a:p>
            <a:endParaRPr lang="en-IN"/>
          </a:p>
        </p:txBody>
      </p:sp>
      <p:sp>
        <p:nvSpPr>
          <p:cNvPr id="4" name="Title Placeholder">
            <a:extLst>
              <a:ext uri="{FF2B5EF4-FFF2-40B4-BE49-F238E27FC236}">
                <a16:creationId xmlns:a16="http://schemas.microsoft.com/office/drawing/2014/main" id="{50A4D6A5-51C3-9440-9D42-F480BB804F1A}"/>
              </a:ext>
            </a:extLst>
          </p:cNvPr>
          <p:cNvSpPr>
            <a:spLocks noGrp="1"/>
          </p:cNvSpPr>
          <p:nvPr>
            <p:ph type="title"/>
          </p:nvPr>
        </p:nvSpPr>
        <p:spPr/>
        <p:txBody>
          <a:bodyPr>
            <a:normAutofit/>
          </a:bodyPr>
          <a:lstStyle/>
          <a:p>
            <a:r>
              <a:rPr lang="en-US" sz="2800" b="1"/>
              <a:t>Thank you</a:t>
            </a:r>
            <a:endParaRPr lang="en-US" sz="2800"/>
          </a:p>
        </p:txBody>
      </p:sp>
    </p:spTree>
    <p:extLst>
      <p:ext uri="{BB962C8B-B14F-4D97-AF65-F5344CB8AC3E}">
        <p14:creationId xmlns:p14="http://schemas.microsoft.com/office/powerpoint/2010/main" val="428995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50575"/>
            <a:ext cx="8781051" cy="491537"/>
          </a:xfrm>
        </p:spPr>
        <p:txBody>
          <a:bodyPr anchor="b">
            <a:noAutofit/>
          </a:bodyPr>
          <a:lstStyle/>
          <a:p>
            <a:r>
              <a:rPr lang="en-US" sz="2400" dirty="0"/>
              <a:t>Problem Statement</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3</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a:p>
        </p:txBody>
      </p:sp>
      <p:sp>
        <p:nvSpPr>
          <p:cNvPr id="10" name="Content Placeholder 9">
            <a:extLst>
              <a:ext uri="{FF2B5EF4-FFF2-40B4-BE49-F238E27FC236}">
                <a16:creationId xmlns:a16="http://schemas.microsoft.com/office/drawing/2014/main" id="{767F82D9-896C-FBAE-C73E-0A43EF773B5D}"/>
              </a:ext>
            </a:extLst>
          </p:cNvPr>
          <p:cNvSpPr>
            <a:spLocks noGrp="1"/>
          </p:cNvSpPr>
          <p:nvPr>
            <p:ph idx="1"/>
          </p:nvPr>
        </p:nvSpPr>
        <p:spPr/>
        <p:txBody>
          <a:bodyPr vert="horz" lIns="108000" tIns="45720" rIns="91440" bIns="45720" rtlCol="0" anchor="t">
            <a:normAutofit/>
          </a:bodyPr>
          <a:lstStyle/>
          <a:p>
            <a:pPr lvl="1">
              <a:buFont typeface="Arial" panose="020B0604020202020204" pitchFamily="34" charset="0"/>
              <a:buChar char="•"/>
            </a:pPr>
            <a:r>
              <a:rPr lang="en-US" b="1" dirty="0">
                <a:solidFill>
                  <a:srgbClr val="464F55"/>
                </a:solidFill>
              </a:rPr>
              <a:t>Challenges in Digital Entertainment: </a:t>
            </a:r>
          </a:p>
          <a:p>
            <a:pPr lvl="2"/>
            <a:r>
              <a:rPr lang="en-US" dirty="0">
                <a:solidFill>
                  <a:srgbClr val="464F55"/>
                </a:solidFill>
              </a:rPr>
              <a:t>Content overload: Users are overwhelmed by the sheer volume of available content.</a:t>
            </a:r>
          </a:p>
          <a:p>
            <a:pPr lvl="2"/>
            <a:r>
              <a:rPr lang="en-US" dirty="0">
                <a:solidFill>
                  <a:srgbClr val="464F55"/>
                </a:solidFill>
              </a:rPr>
              <a:t> Lack of personalization: Generic recommendations fail to cater to individual preferences. </a:t>
            </a:r>
          </a:p>
          <a:p>
            <a:pPr lvl="2"/>
            <a:r>
              <a:rPr lang="en-US" dirty="0">
                <a:solidFill>
                  <a:srgbClr val="464F55"/>
                </a:solidFill>
              </a:rPr>
              <a:t>Scalability issues: Current systems struggle to handle large user bases. </a:t>
            </a:r>
          </a:p>
          <a:p>
            <a:pPr lvl="2"/>
            <a:r>
              <a:rPr lang="en-US" dirty="0">
                <a:solidFill>
                  <a:srgbClr val="464F55"/>
                </a:solidFill>
              </a:rPr>
              <a:t>Cold start problem: Difficulty in providing recommendations to new users with limited data. </a:t>
            </a:r>
          </a:p>
          <a:p>
            <a:pPr lvl="2"/>
            <a:endParaRPr lang="en-US" b="1" dirty="0">
              <a:solidFill>
                <a:srgbClr val="464F55"/>
              </a:solidFill>
            </a:endParaRPr>
          </a:p>
          <a:p>
            <a:pPr lvl="1">
              <a:buFont typeface="Arial" panose="020B0604020202020204" pitchFamily="34" charset="0"/>
              <a:buChar char="•"/>
            </a:pPr>
            <a:r>
              <a:rPr lang="en-US" b="1" dirty="0">
                <a:solidFill>
                  <a:srgbClr val="464F55"/>
                </a:solidFill>
              </a:rPr>
              <a:t>Need for Better Recommendations: </a:t>
            </a:r>
          </a:p>
          <a:p>
            <a:pPr lvl="2"/>
            <a:r>
              <a:rPr lang="en-US" dirty="0">
                <a:solidFill>
                  <a:srgbClr val="464F55"/>
                </a:solidFill>
              </a:rPr>
              <a:t>Leverage IoT and deep learning to offer personalized content suggestions. </a:t>
            </a:r>
          </a:p>
          <a:p>
            <a:pPr lvl="2"/>
            <a:r>
              <a:rPr lang="en-US" dirty="0">
                <a:solidFill>
                  <a:srgbClr val="464F55"/>
                </a:solidFill>
              </a:rPr>
              <a:t>Improve user experience and engagement through tailored recommendations. </a:t>
            </a:r>
            <a:endParaRPr lang="en-US" b="1" dirty="0">
              <a:solidFill>
                <a:srgbClr val="464F55"/>
              </a:solidFill>
              <a:latin typeface="Arial"/>
              <a:cs typeface="Arial"/>
            </a:endParaRPr>
          </a:p>
        </p:txBody>
      </p:sp>
    </p:spTree>
    <p:extLst>
      <p:ext uri="{BB962C8B-B14F-4D97-AF65-F5344CB8AC3E}">
        <p14:creationId xmlns:p14="http://schemas.microsoft.com/office/powerpoint/2010/main" val="85854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11910" y="264407"/>
            <a:ext cx="8781051" cy="491537"/>
          </a:xfrm>
        </p:spPr>
        <p:txBody>
          <a:bodyPr anchor="b">
            <a:noAutofit/>
          </a:bodyPr>
          <a:lstStyle/>
          <a:p>
            <a:r>
              <a:rPr lang="en-US" sz="2800" dirty="0"/>
              <a:t>Importance of Smart Entertainment System </a:t>
            </a:r>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418869" y="982691"/>
            <a:ext cx="8367132" cy="3919214"/>
          </a:xfrm>
        </p:spPr>
        <p:txBody>
          <a:bodyPr>
            <a:normAutofit/>
          </a:bodyPr>
          <a:lstStyle/>
          <a:p>
            <a:pPr marL="342900" indent="-342900">
              <a:lnSpc>
                <a:spcPct val="102000"/>
              </a:lnSpc>
              <a:buFont typeface="+mj-lt"/>
              <a:buAutoNum type="arabicPeriod"/>
            </a:pPr>
            <a:r>
              <a:rPr lang="en-US" dirty="0"/>
              <a:t>Enhanced User Experience: Personalizes content recommendations and optimizes streaming quality for a more enjoyable and engaging viewing experience.</a:t>
            </a:r>
          </a:p>
          <a:p>
            <a:pPr marL="342900" indent="-342900">
              <a:lnSpc>
                <a:spcPct val="102000"/>
              </a:lnSpc>
              <a:buFont typeface="+mj-lt"/>
              <a:buAutoNum type="arabicPeriod"/>
            </a:pPr>
            <a:r>
              <a:rPr lang="en-US" dirty="0"/>
              <a:t>Increased User Engagement: Keeps users engaged with relevant content, reducing the time spent searching for something to watch.</a:t>
            </a:r>
          </a:p>
          <a:p>
            <a:pPr marL="342900" indent="-342900">
              <a:lnSpc>
                <a:spcPct val="102000"/>
              </a:lnSpc>
              <a:buFont typeface="+mj-lt"/>
              <a:buAutoNum type="arabicPeriod"/>
            </a:pPr>
            <a:r>
              <a:rPr lang="en-US" dirty="0"/>
              <a:t>Improved User Retention: Provides a tailored entertainment experience, increasing the likelihood of users staying subscribed.</a:t>
            </a:r>
          </a:p>
          <a:p>
            <a:pPr marL="342900" indent="-342900">
              <a:lnSpc>
                <a:spcPct val="102000"/>
              </a:lnSpc>
              <a:buFont typeface="+mj-lt"/>
              <a:buAutoNum type="arabicPeriod"/>
            </a:pPr>
            <a:r>
              <a:rPr lang="en-US" dirty="0"/>
              <a:t>Data-Driven Insights: Collects and analyzes data on user preferences and behaviors for better audience understanding and content planning.</a:t>
            </a:r>
          </a:p>
          <a:p>
            <a:pPr marL="342900" indent="-342900">
              <a:lnSpc>
                <a:spcPct val="102000"/>
              </a:lnSpc>
              <a:buFont typeface="+mj-lt"/>
              <a:buAutoNum type="arabicPeriod"/>
            </a:pPr>
            <a:r>
              <a:rPr lang="en-US" dirty="0"/>
              <a:t>Competitive Advantage: Offers a highly personalized and optimized entertainment experience, setting the service apart from competitors.</a:t>
            </a:r>
          </a:p>
          <a:p>
            <a:pPr marL="342900" indent="-342900">
              <a:lnSpc>
                <a:spcPct val="102000"/>
              </a:lnSpc>
              <a:buFont typeface="+mj-lt"/>
              <a:buAutoNum type="arabicPeriod"/>
            </a:pPr>
            <a:r>
              <a:rPr lang="en-US" dirty="0"/>
              <a:t>Scalability and Adaptability: Ensures the system can scale to accommodate a growing user base and adapt to changing user preferences.</a:t>
            </a:r>
          </a:p>
          <a:p>
            <a:pPr marL="342900" indent="-342900">
              <a:lnSpc>
                <a:spcPct val="102000"/>
              </a:lnSpc>
              <a:buFont typeface="+mj-lt"/>
              <a:buAutoNum type="arabicPeriod"/>
            </a:pPr>
            <a:r>
              <a:rPr lang="en-US" dirty="0"/>
              <a:t>Monetization Opportunities: Supports targeted advertising and premium subscription models, creating additional revenue streams.</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4</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53671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11910" y="264407"/>
            <a:ext cx="8781051" cy="501310"/>
          </a:xfrm>
        </p:spPr>
        <p:txBody>
          <a:bodyPr anchor="b">
            <a:noAutofit/>
          </a:bodyPr>
          <a:lstStyle/>
          <a:p>
            <a:r>
              <a:rPr lang="en-US" sz="2400" dirty="0"/>
              <a:t>Challenges in Developing the Smart Entertainment System</a:t>
            </a:r>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550127" y="862209"/>
            <a:ext cx="8006575" cy="3605882"/>
          </a:xfrm>
        </p:spPr>
        <p:txBody>
          <a:bodyPr>
            <a:noAutofit/>
          </a:bodyPr>
          <a:lstStyle/>
          <a:p>
            <a:pPr marL="228600" indent="-228600">
              <a:lnSpc>
                <a:spcPct val="102000"/>
              </a:lnSpc>
              <a:buFont typeface="+mj-lt"/>
              <a:buAutoNum type="arabicPeriod"/>
            </a:pPr>
            <a:r>
              <a:rPr lang="en-US" sz="1245" dirty="0"/>
              <a:t>Data Collection and Quality:</a:t>
            </a:r>
          </a:p>
          <a:p>
            <a:pPr marL="570938" lvl="1" indent="-342900">
              <a:lnSpc>
                <a:spcPct val="102000"/>
              </a:lnSpc>
            </a:pPr>
            <a:r>
              <a:rPr lang="en-US" sz="1245" dirty="0"/>
              <a:t>Data Integration: Integrating data from various IoT devices, streaming platforms, and user profiles can be complex.</a:t>
            </a:r>
          </a:p>
          <a:p>
            <a:pPr marL="570938" lvl="1" indent="-342900">
              <a:lnSpc>
                <a:spcPct val="102000"/>
              </a:lnSpc>
            </a:pPr>
            <a:r>
              <a:rPr lang="en-US" sz="1245" dirty="0"/>
              <a:t>Data Quality: Ensuring the accuracy, completeness, and reliability of collected data is critical for effective model training and predictions.</a:t>
            </a:r>
          </a:p>
          <a:p>
            <a:pPr marL="342900" indent="-342900">
              <a:lnSpc>
                <a:spcPct val="102000"/>
              </a:lnSpc>
              <a:buFont typeface="+mj-lt"/>
              <a:buAutoNum type="arabicPeriod"/>
            </a:pPr>
            <a:r>
              <a:rPr lang="en-US" sz="1245" dirty="0"/>
              <a:t>Handling Large-Scale Data:</a:t>
            </a:r>
          </a:p>
          <a:p>
            <a:pPr marL="513788" lvl="1" indent="-285750">
              <a:lnSpc>
                <a:spcPct val="102000"/>
              </a:lnSpc>
            </a:pPr>
            <a:r>
              <a:rPr lang="en-US" sz="1245" dirty="0"/>
              <a:t>Scalability: The system must handle large volumes of data efficiently without compromising performance.</a:t>
            </a:r>
          </a:p>
          <a:p>
            <a:pPr marL="513788" lvl="1" indent="-285750">
              <a:lnSpc>
                <a:spcPct val="102000"/>
              </a:lnSpc>
            </a:pPr>
            <a:r>
              <a:rPr lang="en-US" sz="1245" dirty="0"/>
              <a:t>Real-Time Processing: Processing and analyzing data in real-time to provide immediate recommendations and adjustments.</a:t>
            </a:r>
          </a:p>
          <a:p>
            <a:pPr marL="342900" indent="-342900">
              <a:lnSpc>
                <a:spcPct val="102000"/>
              </a:lnSpc>
              <a:buFont typeface="+mj-lt"/>
              <a:buAutoNum type="arabicPeriod"/>
            </a:pPr>
            <a:r>
              <a:rPr lang="en-US" sz="1245" dirty="0"/>
              <a:t>Developing Robust Deep Learning Models:</a:t>
            </a:r>
          </a:p>
          <a:p>
            <a:pPr marL="399488" lvl="1" indent="-171450">
              <a:lnSpc>
                <a:spcPct val="102000"/>
              </a:lnSpc>
            </a:pPr>
            <a:r>
              <a:rPr lang="en-US" sz="1245" dirty="0"/>
              <a:t>Model Complexity: Designing CNNs and RNNs that accurately capture user preferences and viewing patterns.</a:t>
            </a:r>
          </a:p>
          <a:p>
            <a:pPr marL="399488" lvl="1" indent="-171450">
              <a:lnSpc>
                <a:spcPct val="102000"/>
              </a:lnSpc>
            </a:pPr>
            <a:r>
              <a:rPr lang="en-US" sz="1245" dirty="0"/>
              <a:t>Training and Validation: Ensuring models are trained and validated with sufficient data to avoid overfitting and underfitting.</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5</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29738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423747" y="281354"/>
            <a:ext cx="8519360" cy="4337538"/>
          </a:xfrm>
        </p:spPr>
        <p:txBody>
          <a:bodyPr>
            <a:noAutofit/>
          </a:bodyPr>
          <a:lstStyle/>
          <a:p>
            <a:pPr marL="342900" indent="-342900">
              <a:lnSpc>
                <a:spcPct val="102000"/>
              </a:lnSpc>
              <a:buFont typeface="+mj-lt"/>
              <a:buAutoNum type="arabicPeriod" startAt="4"/>
            </a:pPr>
            <a:r>
              <a:rPr lang="en-US" sz="1200" dirty="0"/>
              <a:t>Optimizing Streaming Quality:</a:t>
            </a:r>
          </a:p>
          <a:p>
            <a:pPr marL="570938" lvl="1" indent="-342900">
              <a:lnSpc>
                <a:spcPct val="102000"/>
              </a:lnSpc>
            </a:pPr>
            <a:r>
              <a:rPr lang="en-US" sz="1200" dirty="0"/>
              <a:t>Network Variability: Addressing the variability in network conditions that affect streaming performance.</a:t>
            </a:r>
          </a:p>
          <a:p>
            <a:pPr marL="570938" lvl="1" indent="-342900">
              <a:lnSpc>
                <a:spcPct val="102000"/>
              </a:lnSpc>
            </a:pPr>
            <a:r>
              <a:rPr lang="en-US" sz="1200" dirty="0"/>
              <a:t>Device Diversity: Ensuring optimal streaming quality across different types of devices with varying capabilities.</a:t>
            </a:r>
          </a:p>
          <a:p>
            <a:pPr marL="342900" indent="-342900">
              <a:lnSpc>
                <a:spcPct val="102000"/>
              </a:lnSpc>
              <a:buFont typeface="+mj-lt"/>
              <a:buAutoNum type="arabicPeriod" startAt="4"/>
            </a:pPr>
            <a:r>
              <a:rPr lang="en-US" sz="1200" dirty="0"/>
              <a:t>Predicting Viewer Behavior:</a:t>
            </a:r>
          </a:p>
          <a:p>
            <a:pPr marL="570938" lvl="1" indent="-342900">
              <a:lnSpc>
                <a:spcPct val="102000"/>
              </a:lnSpc>
            </a:pPr>
            <a:r>
              <a:rPr lang="en-US" sz="1200" dirty="0"/>
              <a:t>Accuracy: Achieving high accuracy in predicting future viewing patterns and preferences.</a:t>
            </a:r>
          </a:p>
          <a:p>
            <a:pPr marL="570938" lvl="1" indent="-342900">
              <a:lnSpc>
                <a:spcPct val="102000"/>
              </a:lnSpc>
            </a:pPr>
            <a:r>
              <a:rPr lang="en-US" sz="1200" dirty="0"/>
              <a:t>Timeliness: Providing timely predictions that can be used to recommend current and upcoming content.</a:t>
            </a:r>
          </a:p>
          <a:p>
            <a:pPr marL="342900" indent="-342900">
              <a:lnSpc>
                <a:spcPct val="102000"/>
              </a:lnSpc>
              <a:buFont typeface="+mj-lt"/>
              <a:buAutoNum type="arabicPeriod" startAt="4"/>
            </a:pPr>
            <a:r>
              <a:rPr lang="en-US" sz="1200" dirty="0"/>
              <a:t>User Privacy and Data Security:</a:t>
            </a:r>
          </a:p>
          <a:p>
            <a:pPr marL="570938" lvl="1" indent="-342900">
              <a:lnSpc>
                <a:spcPct val="102000"/>
              </a:lnSpc>
            </a:pPr>
            <a:r>
              <a:rPr lang="en-US" sz="1200" dirty="0"/>
              <a:t>Privacy Concerns: Addressing user concerns about privacy and data security when collecting and analyzing personal data.</a:t>
            </a:r>
          </a:p>
          <a:p>
            <a:pPr marL="570938" lvl="1" indent="-342900">
              <a:lnSpc>
                <a:spcPct val="102000"/>
              </a:lnSpc>
            </a:pPr>
            <a:r>
              <a:rPr lang="en-US" sz="1200" dirty="0"/>
              <a:t>Compliance: Ensuring compliance with data protection regulations and standards.</a:t>
            </a:r>
          </a:p>
          <a:p>
            <a:pPr marL="342900" indent="-342900">
              <a:lnSpc>
                <a:spcPct val="102000"/>
              </a:lnSpc>
              <a:buFont typeface="+mj-lt"/>
              <a:buAutoNum type="arabicPeriod" startAt="4"/>
            </a:pPr>
            <a:r>
              <a:rPr lang="en-US" sz="1200" dirty="0"/>
              <a:t>User Engagement and Retention:</a:t>
            </a:r>
          </a:p>
          <a:p>
            <a:pPr marL="570938" lvl="1" indent="-342900">
              <a:lnSpc>
                <a:spcPct val="102000"/>
              </a:lnSpc>
            </a:pPr>
            <a:r>
              <a:rPr lang="en-US" sz="1200" dirty="0"/>
              <a:t>Sustained Engagement: Keeping users consistently engaged with the platform through relevant and fresh content.</a:t>
            </a:r>
          </a:p>
          <a:p>
            <a:pPr marL="570938" lvl="1" indent="-342900">
              <a:lnSpc>
                <a:spcPct val="102000"/>
              </a:lnSpc>
            </a:pPr>
            <a:r>
              <a:rPr lang="en-US" sz="1200" dirty="0"/>
              <a:t>Churn Reduction: Implementing strategies to reduce churn and retain subscribers over the long term.</a:t>
            </a:r>
          </a:p>
          <a:p>
            <a:pPr marL="342900" indent="-342900">
              <a:lnSpc>
                <a:spcPct val="102000"/>
              </a:lnSpc>
              <a:buFont typeface="+mj-lt"/>
              <a:buAutoNum type="arabicPeriod" startAt="4"/>
            </a:pPr>
            <a:r>
              <a:rPr lang="en-US" sz="1200" dirty="0"/>
              <a:t>Ensuring Personalized Recommendations:</a:t>
            </a:r>
          </a:p>
          <a:p>
            <a:pPr marL="570938" lvl="1" indent="-342900">
              <a:lnSpc>
                <a:spcPct val="102000"/>
              </a:lnSpc>
            </a:pPr>
            <a:r>
              <a:rPr lang="en-US" sz="1200" dirty="0"/>
              <a:t>Diverse Preferences: Catering to a wide range of user preferences and interests with personalized recommendations.</a:t>
            </a:r>
          </a:p>
          <a:p>
            <a:pPr marL="570938" lvl="1" indent="-342900">
              <a:lnSpc>
                <a:spcPct val="102000"/>
              </a:lnSpc>
            </a:pPr>
            <a:r>
              <a:rPr lang="en-US" sz="1200" dirty="0"/>
              <a:t>Dynamic Adaptation: Continuously adapting recommendations based on changing user behavior and preferences.</a:t>
            </a:r>
          </a:p>
          <a:p>
            <a:pPr marL="342900" indent="-342900">
              <a:lnSpc>
                <a:spcPct val="102000"/>
              </a:lnSpc>
              <a:buFont typeface="+mj-lt"/>
              <a:buAutoNum type="arabicPeriod" startAt="4"/>
            </a:pPr>
            <a:endParaRPr lang="en-US" sz="1200" dirty="0"/>
          </a:p>
          <a:p>
            <a:pPr marL="342900" indent="-342900">
              <a:lnSpc>
                <a:spcPct val="102000"/>
              </a:lnSpc>
              <a:buFont typeface="+mj-lt"/>
              <a:buAutoNum type="arabicPeriod" startAt="4"/>
            </a:pPr>
            <a:endParaRPr lang="en-US" sz="1200" dirty="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6</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62351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368514"/>
            <a:ext cx="8781051" cy="491537"/>
          </a:xfrm>
        </p:spPr>
        <p:txBody>
          <a:bodyPr anchor="b">
            <a:normAutofit fontScale="90000"/>
          </a:bodyPr>
          <a:lstStyle/>
          <a:p>
            <a:r>
              <a:rPr lang="en-US" sz="3100" dirty="0"/>
              <a:t>Project Structure</a:t>
            </a:r>
            <a:endParaRPr lang="en-US" sz="2400" dirty="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7</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a:p>
        </p:txBody>
      </p:sp>
      <p:sp>
        <p:nvSpPr>
          <p:cNvPr id="10" name="Content Placeholder 9">
            <a:extLst>
              <a:ext uri="{FF2B5EF4-FFF2-40B4-BE49-F238E27FC236}">
                <a16:creationId xmlns:a16="http://schemas.microsoft.com/office/drawing/2014/main" id="{767F82D9-896C-FBAE-C73E-0A43EF773B5D}"/>
              </a:ext>
            </a:extLst>
          </p:cNvPr>
          <p:cNvSpPr>
            <a:spLocks noGrp="1"/>
          </p:cNvSpPr>
          <p:nvPr>
            <p:ph idx="1"/>
          </p:nvPr>
        </p:nvSpPr>
        <p:spPr/>
        <p:txBody>
          <a:bodyPr vert="horz" lIns="108000" tIns="45720" rIns="91440" bIns="45720" rtlCol="0" anchor="t">
            <a:normAutofit/>
          </a:bodyPr>
          <a:lstStyle/>
          <a:p>
            <a:pPr marL="342900" indent="-342900">
              <a:buFont typeface="+mj-lt"/>
              <a:buAutoNum type="arabicPeriod"/>
            </a:pPr>
            <a:r>
              <a:rPr lang="en-US" b="1" dirty="0">
                <a:latin typeface="Arial"/>
                <a:cs typeface="Arial"/>
              </a:rPr>
              <a:t>Data Collection and Preprocessing: </a:t>
            </a:r>
            <a:r>
              <a:rPr lang="en-US" dirty="0">
                <a:latin typeface="Arial"/>
                <a:cs typeface="Arial"/>
              </a:rPr>
              <a:t>Gathering</a:t>
            </a:r>
            <a:r>
              <a:rPr lang="en-US" dirty="0"/>
              <a:t> and cleaning data to ensure quality and consistency.</a:t>
            </a:r>
            <a:endParaRPr lang="en-US" b="1" dirty="0">
              <a:latin typeface="Arial"/>
              <a:cs typeface="Arial"/>
            </a:endParaRPr>
          </a:p>
          <a:p>
            <a:pPr marL="570938" lvl="1" indent="-342900"/>
            <a:endParaRPr lang="en-US" b="1" dirty="0">
              <a:latin typeface="Arial"/>
              <a:cs typeface="Arial"/>
            </a:endParaRPr>
          </a:p>
          <a:p>
            <a:pPr marL="342900" indent="-342900">
              <a:buFont typeface="+mj-lt"/>
              <a:buAutoNum type="arabicPeriod"/>
            </a:pPr>
            <a:r>
              <a:rPr lang="en-IN" b="1" dirty="0"/>
              <a:t>Exploratory Data Analysis (EDA)</a:t>
            </a:r>
            <a:r>
              <a:rPr lang="en-US" b="1" dirty="0">
                <a:latin typeface="Arial"/>
                <a:cs typeface="Arial"/>
              </a:rPr>
              <a:t>: </a:t>
            </a:r>
            <a:r>
              <a:rPr lang="en-US" dirty="0"/>
              <a:t>Analyzing data patterns and relationships to gain insights.</a:t>
            </a:r>
          </a:p>
          <a:p>
            <a:pPr marL="342900" indent="-342900">
              <a:buFont typeface="+mj-lt"/>
              <a:buAutoNum type="arabicPeriod"/>
            </a:pPr>
            <a:endParaRPr lang="en-US" b="1" dirty="0">
              <a:latin typeface="Arial"/>
              <a:cs typeface="Arial"/>
            </a:endParaRPr>
          </a:p>
          <a:p>
            <a:pPr marL="342900" indent="-342900">
              <a:buFont typeface="+mj-lt"/>
              <a:buAutoNum type="arabicPeriod"/>
            </a:pPr>
            <a:r>
              <a:rPr lang="en-US" b="1" dirty="0">
                <a:latin typeface="Arial"/>
                <a:cs typeface="Arial"/>
              </a:rPr>
              <a:t>Model Implementation: </a:t>
            </a:r>
            <a:r>
              <a:rPr lang="en-US" dirty="0"/>
              <a:t>Building and training the CNN and RNN using the prepared data.</a:t>
            </a:r>
          </a:p>
          <a:p>
            <a:pPr marL="342900" indent="-342900">
              <a:buFont typeface="+mj-lt"/>
              <a:buAutoNum type="arabicPeriod"/>
            </a:pPr>
            <a:endParaRPr lang="en-US" b="1" dirty="0">
              <a:latin typeface="Arial"/>
              <a:cs typeface="Arial"/>
            </a:endParaRPr>
          </a:p>
          <a:p>
            <a:pPr marL="342900" indent="-342900">
              <a:buFont typeface="+mj-lt"/>
              <a:buAutoNum type="arabicPeriod"/>
            </a:pPr>
            <a:r>
              <a:rPr lang="en-US" b="1" dirty="0">
                <a:latin typeface="Arial"/>
                <a:cs typeface="Arial"/>
              </a:rPr>
              <a:t>Hyperparameter Tuning: </a:t>
            </a:r>
            <a:r>
              <a:rPr lang="en-IN" dirty="0"/>
              <a:t>Optimizing model parameters to enhance performance.</a:t>
            </a:r>
          </a:p>
          <a:p>
            <a:pPr marL="342900" indent="-342900">
              <a:buFont typeface="+mj-lt"/>
              <a:buAutoNum type="arabicPeriod"/>
            </a:pPr>
            <a:endParaRPr lang="en-US" b="1" dirty="0">
              <a:latin typeface="Arial"/>
              <a:cs typeface="Arial"/>
            </a:endParaRPr>
          </a:p>
          <a:p>
            <a:pPr marL="342900" indent="-342900">
              <a:buFont typeface="+mj-lt"/>
              <a:buAutoNum type="arabicPeriod"/>
            </a:pPr>
            <a:r>
              <a:rPr lang="en-US" b="1" dirty="0">
                <a:latin typeface="Arial"/>
                <a:cs typeface="Arial"/>
              </a:rPr>
              <a:t>Evaluation: </a:t>
            </a:r>
            <a:r>
              <a:rPr lang="en-US" dirty="0">
                <a:latin typeface="Arial"/>
                <a:cs typeface="Arial"/>
              </a:rPr>
              <a:t>Assessing</a:t>
            </a:r>
            <a:r>
              <a:rPr lang="en-US" dirty="0"/>
              <a:t> the model's accuracy and effectiveness using appropriate metrics.</a:t>
            </a:r>
            <a:endParaRPr lang="en-US" b="1" dirty="0">
              <a:latin typeface="Arial"/>
              <a:cs typeface="Arial"/>
            </a:endParaRPr>
          </a:p>
        </p:txBody>
      </p:sp>
    </p:spTree>
    <p:extLst>
      <p:ext uri="{BB962C8B-B14F-4D97-AF65-F5344CB8AC3E}">
        <p14:creationId xmlns:p14="http://schemas.microsoft.com/office/powerpoint/2010/main" val="136701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272743"/>
            <a:ext cx="8781051" cy="491537"/>
          </a:xfrm>
        </p:spPr>
        <p:txBody>
          <a:bodyPr anchor="b">
            <a:normAutofit fontScale="90000"/>
          </a:bodyPr>
          <a:lstStyle/>
          <a:p>
            <a:r>
              <a:rPr lang="en-IN" sz="2800" dirty="0"/>
              <a:t>Previous Research</a:t>
            </a:r>
            <a:endParaRPr lang="en-US" sz="3100" dirty="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200893" y="910179"/>
            <a:ext cx="8781050" cy="3557912"/>
          </a:xfrm>
        </p:spPr>
        <p:txBody>
          <a:bodyPr>
            <a:normAutofit lnSpcReduction="10000"/>
          </a:bodyPr>
          <a:lstStyle/>
          <a:p>
            <a:r>
              <a:rPr lang="en-US" b="1" dirty="0"/>
              <a:t>Content-Based Filtering:</a:t>
            </a:r>
            <a:endParaRPr lang="en-US" dirty="0"/>
          </a:p>
          <a:p>
            <a:pPr lvl="1">
              <a:buFont typeface="Arial" panose="020B0604020202020204" pitchFamily="34" charset="0"/>
              <a:buChar char="•"/>
            </a:pPr>
            <a:r>
              <a:rPr lang="en-US" dirty="0"/>
              <a:t>Recommends items similar to those the user has liked in the past.</a:t>
            </a:r>
          </a:p>
          <a:p>
            <a:pPr lvl="1">
              <a:buFont typeface="Arial" panose="020B0604020202020204" pitchFamily="34" charset="0"/>
              <a:buChar char="•"/>
            </a:pPr>
            <a:r>
              <a:rPr lang="en-US" dirty="0"/>
              <a:t>Limitations: May not introduce new or diverse content.</a:t>
            </a:r>
          </a:p>
          <a:p>
            <a:r>
              <a:rPr lang="en-US" b="1" dirty="0"/>
              <a:t>Collaborative Filtering:</a:t>
            </a:r>
            <a:endParaRPr lang="en-US" dirty="0"/>
          </a:p>
          <a:p>
            <a:pPr lvl="1">
              <a:buFont typeface="Arial" panose="020B0604020202020204" pitchFamily="34" charset="0"/>
              <a:buChar char="•"/>
            </a:pPr>
            <a:r>
              <a:rPr lang="en-US" dirty="0"/>
              <a:t>Recommends items based on the preferences of similar users.</a:t>
            </a:r>
          </a:p>
          <a:p>
            <a:pPr lvl="1">
              <a:buFont typeface="Arial" panose="020B0604020202020204" pitchFamily="34" charset="0"/>
              <a:buChar char="•"/>
            </a:pPr>
            <a:r>
              <a:rPr lang="en-US" dirty="0"/>
              <a:t>Limitations: Suffers from the cold start problem and scalability issues.</a:t>
            </a:r>
          </a:p>
          <a:p>
            <a:r>
              <a:rPr lang="en-US" b="1" dirty="0"/>
              <a:t>Hybrid Approaches:</a:t>
            </a:r>
            <a:endParaRPr lang="en-US" dirty="0"/>
          </a:p>
          <a:p>
            <a:pPr lvl="1">
              <a:buFont typeface="Arial" panose="020B0604020202020204" pitchFamily="34" charset="0"/>
              <a:buChar char="•"/>
            </a:pPr>
            <a:r>
              <a:rPr lang="en-US" dirty="0"/>
              <a:t>Combines content-based and collaborative filtering to leverage the strengths of both.</a:t>
            </a:r>
          </a:p>
          <a:p>
            <a:pPr lvl="1">
              <a:buFont typeface="Arial" panose="020B0604020202020204" pitchFamily="34" charset="0"/>
              <a:buChar char="•"/>
            </a:pPr>
            <a:r>
              <a:rPr lang="en-US" dirty="0"/>
              <a:t>Limitations: Complexity in implementation and maintaining balance.</a:t>
            </a:r>
          </a:p>
          <a:p>
            <a:r>
              <a:rPr lang="en-US" b="1" dirty="0"/>
              <a:t>Limitations of Existing Systems:</a:t>
            </a:r>
            <a:endParaRPr lang="en-US" dirty="0"/>
          </a:p>
          <a:p>
            <a:pPr lvl="1">
              <a:buFont typeface="Arial" panose="020B0604020202020204" pitchFamily="34" charset="0"/>
              <a:buChar char="•"/>
            </a:pPr>
            <a:r>
              <a:rPr lang="en-US" dirty="0"/>
              <a:t>Scalability challenges.</a:t>
            </a:r>
          </a:p>
          <a:p>
            <a:pPr lvl="1">
              <a:buFont typeface="Arial" panose="020B0604020202020204" pitchFamily="34" charset="0"/>
              <a:buChar char="•"/>
            </a:pPr>
            <a:r>
              <a:rPr lang="en-US" dirty="0"/>
              <a:t>Overemphasis on popular content, neglecting niche preferences.</a:t>
            </a:r>
          </a:p>
          <a:p>
            <a:endParaRPr lang="en-US" dirty="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8</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
        <p:nvSpPr>
          <p:cNvPr id="11" name="Content Placeholder">
            <a:extLst>
              <a:ext uri="{FF2B5EF4-FFF2-40B4-BE49-F238E27FC236}">
                <a16:creationId xmlns:a16="http://schemas.microsoft.com/office/drawing/2014/main" id="{1C6E649E-BF38-1FBD-BAFA-A96900239704}"/>
              </a:ext>
            </a:extLst>
          </p:cNvPr>
          <p:cNvSpPr txBox="1">
            <a:spLocks/>
          </p:cNvSpPr>
          <p:nvPr/>
        </p:nvSpPr>
        <p:spPr>
          <a:xfrm>
            <a:off x="200893" y="1174459"/>
            <a:ext cx="8781051" cy="3293632"/>
          </a:xfrm>
          <a:prstGeom prst="rect">
            <a:avLst/>
          </a:prstGeom>
        </p:spPr>
        <p:txBody>
          <a:bodyPr vert="horz" lIns="108000" tIns="45720" rIns="91440" bIns="45720" rtlCol="0">
            <a:normAutofit/>
          </a:bodyPr>
          <a:lstStyle>
            <a:lvl1pPr marL="257175" indent="-257175" algn="l" defTabSz="342900" rtl="0" eaLnBrk="1" latinLnBrk="0" hangingPunct="1">
              <a:lnSpc>
                <a:spcPct val="100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00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00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00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00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1600"/>
          </a:p>
        </p:txBody>
      </p:sp>
    </p:spTree>
    <p:extLst>
      <p:ext uri="{BB962C8B-B14F-4D97-AF65-F5344CB8AC3E}">
        <p14:creationId xmlns:p14="http://schemas.microsoft.com/office/powerpoint/2010/main" val="226628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200893" y="418642"/>
            <a:ext cx="8781051" cy="491537"/>
          </a:xfrm>
        </p:spPr>
        <p:txBody>
          <a:bodyPr anchor="b">
            <a:normAutofit fontScale="90000"/>
          </a:bodyPr>
          <a:lstStyle/>
          <a:p>
            <a:r>
              <a:rPr lang="en-IN" sz="2800"/>
              <a:t>Dataset Overview</a:t>
            </a:r>
            <a:endParaRPr lang="en-US" sz="3100"/>
          </a:p>
        </p:txBody>
      </p:sp>
      <p:sp>
        <p:nvSpPr>
          <p:cNvPr id="6" name="Content Placeholder 5">
            <a:extLst>
              <a:ext uri="{FF2B5EF4-FFF2-40B4-BE49-F238E27FC236}">
                <a16:creationId xmlns:a16="http://schemas.microsoft.com/office/drawing/2014/main" id="{638E7954-8FF8-50BB-5ECE-467B426467D5}"/>
              </a:ext>
            </a:extLst>
          </p:cNvPr>
          <p:cNvSpPr>
            <a:spLocks noGrp="1"/>
          </p:cNvSpPr>
          <p:nvPr>
            <p:ph sz="half" idx="1"/>
          </p:nvPr>
        </p:nvSpPr>
        <p:spPr>
          <a:xfrm>
            <a:off x="200893" y="1070517"/>
            <a:ext cx="8781050" cy="3397574"/>
          </a:xfrm>
        </p:spPr>
        <p:txBody>
          <a:bodyPr vert="horz" lIns="108000" tIns="45720" rIns="91440" bIns="45720" rtlCol="0" anchor="t">
            <a:normAutofit fontScale="92500" lnSpcReduction="20000"/>
          </a:bodyPr>
          <a:lstStyle/>
          <a:p>
            <a:r>
              <a:rPr lang="en-US" dirty="0"/>
              <a:t>Source: Entertainment Movies &amp; TV Shows Database</a:t>
            </a:r>
          </a:p>
          <a:p>
            <a:r>
              <a:rPr lang="en-US" dirty="0"/>
              <a:t>Entries: 16,080 </a:t>
            </a:r>
          </a:p>
          <a:p>
            <a:r>
              <a:rPr lang="en-US" dirty="0"/>
              <a:t>Columns: 10</a:t>
            </a:r>
          </a:p>
          <a:p>
            <a:pPr lvl="1"/>
            <a:r>
              <a:rPr lang="en-US" dirty="0">
                <a:latin typeface="Roboto Mono" panose="00000009000000000000" pitchFamily="49" charset="0"/>
                <a:ea typeface="Roboto Mono" panose="00000009000000000000" pitchFamily="49" charset="0"/>
              </a:rPr>
              <a:t>Unnamed</a:t>
            </a:r>
            <a:r>
              <a:rPr lang="en-US" dirty="0"/>
              <a:t>: 0: Index column  </a:t>
            </a:r>
          </a:p>
          <a:p>
            <a:pPr lvl="1"/>
            <a:r>
              <a:rPr lang="en-US" dirty="0">
                <a:latin typeface="Roboto Mono" panose="00000009000000000000" pitchFamily="49" charset="0"/>
                <a:ea typeface="Roboto Mono" panose="00000009000000000000" pitchFamily="49" charset="0"/>
              </a:rPr>
              <a:t>id</a:t>
            </a:r>
            <a:r>
              <a:rPr lang="en-US" dirty="0"/>
              <a:t>: Unique identifier for each item </a:t>
            </a:r>
          </a:p>
          <a:p>
            <a:pPr lvl="1"/>
            <a:r>
              <a:rPr lang="en-US" dirty="0">
                <a:latin typeface="Roboto Mono" panose="00000009000000000000" pitchFamily="49" charset="0"/>
                <a:ea typeface="Roboto Mono" panose="00000009000000000000" pitchFamily="49" charset="0"/>
              </a:rPr>
              <a:t>original title</a:t>
            </a:r>
            <a:r>
              <a:rPr lang="en-US" dirty="0"/>
              <a:t>: Title of the movie or TV show (some missing values) </a:t>
            </a:r>
          </a:p>
          <a:p>
            <a:pPr lvl="1"/>
            <a:r>
              <a:rPr lang="en-US" dirty="0">
                <a:latin typeface="Roboto Mono" panose="00000009000000000000" pitchFamily="49" charset="0"/>
                <a:ea typeface="Roboto Mono" panose="00000009000000000000" pitchFamily="49" charset="0"/>
              </a:rPr>
              <a:t>original</a:t>
            </a:r>
            <a:r>
              <a:rPr lang="en-US" dirty="0"/>
              <a:t> </a:t>
            </a:r>
            <a:r>
              <a:rPr lang="en-US" dirty="0">
                <a:latin typeface="Roboto Mono" panose="00000009000000000000" pitchFamily="49" charset="0"/>
                <a:ea typeface="Roboto Mono" panose="00000009000000000000" pitchFamily="49" charset="0"/>
              </a:rPr>
              <a:t>language</a:t>
            </a:r>
            <a:r>
              <a:rPr lang="en-US" dirty="0"/>
              <a:t>: Language of the content</a:t>
            </a:r>
          </a:p>
          <a:p>
            <a:pPr lvl="1"/>
            <a:r>
              <a:rPr lang="en-US" dirty="0">
                <a:latin typeface="Roboto Mono" panose="00000009000000000000" pitchFamily="49" charset="0"/>
                <a:ea typeface="Roboto Mono" panose="00000009000000000000" pitchFamily="49" charset="0"/>
              </a:rPr>
              <a:t>release</a:t>
            </a:r>
            <a:r>
              <a:rPr lang="en-US" dirty="0"/>
              <a:t> </a:t>
            </a:r>
            <a:r>
              <a:rPr lang="en-US" dirty="0">
                <a:latin typeface="Roboto Mono" panose="00000009000000000000" pitchFamily="49" charset="0"/>
                <a:ea typeface="Roboto Mono" panose="00000009000000000000" pitchFamily="49" charset="0"/>
              </a:rPr>
              <a:t>date</a:t>
            </a:r>
            <a:r>
              <a:rPr lang="en-US" dirty="0"/>
              <a:t>: Date of release (some missing values) </a:t>
            </a:r>
          </a:p>
          <a:p>
            <a:pPr lvl="1"/>
            <a:r>
              <a:rPr lang="en-US" dirty="0">
                <a:latin typeface="Roboto Mono" panose="00000009000000000000" pitchFamily="49" charset="0"/>
                <a:ea typeface="Roboto Mono" panose="00000009000000000000" pitchFamily="49" charset="0"/>
              </a:rPr>
              <a:t>popularity</a:t>
            </a:r>
            <a:r>
              <a:rPr lang="en-US" dirty="0"/>
              <a:t>: Popularity score of the content</a:t>
            </a:r>
          </a:p>
          <a:p>
            <a:pPr lvl="1"/>
            <a:r>
              <a:rPr lang="en-US" dirty="0">
                <a:latin typeface="Roboto Mono" panose="00000009000000000000" pitchFamily="49" charset="0"/>
                <a:ea typeface="Roboto Mono" panose="00000009000000000000" pitchFamily="49" charset="0"/>
              </a:rPr>
              <a:t>vote</a:t>
            </a:r>
            <a:r>
              <a:rPr lang="en-US" dirty="0"/>
              <a:t> </a:t>
            </a:r>
            <a:r>
              <a:rPr lang="en-US" dirty="0">
                <a:latin typeface="Roboto Mono" panose="00000009000000000000" pitchFamily="49" charset="0"/>
                <a:ea typeface="Roboto Mono" panose="00000009000000000000" pitchFamily="49" charset="0"/>
              </a:rPr>
              <a:t>average</a:t>
            </a:r>
            <a:r>
              <a:rPr lang="en-US" dirty="0"/>
              <a:t>: Average user rating – vote count: Total number of votes</a:t>
            </a:r>
          </a:p>
          <a:p>
            <a:pPr lvl="1"/>
            <a:r>
              <a:rPr lang="en-US" dirty="0">
                <a:latin typeface="Roboto Mono" panose="00000009000000000000" pitchFamily="49" charset="0"/>
                <a:ea typeface="Roboto Mono" panose="00000009000000000000" pitchFamily="49" charset="0"/>
              </a:rPr>
              <a:t>vote</a:t>
            </a:r>
            <a:r>
              <a:rPr lang="en-US" dirty="0"/>
              <a:t> </a:t>
            </a:r>
            <a:r>
              <a:rPr lang="en-US" dirty="0">
                <a:latin typeface="Roboto Mono" panose="00000009000000000000" pitchFamily="49" charset="0"/>
                <a:ea typeface="Roboto Mono" panose="00000009000000000000" pitchFamily="49" charset="0"/>
              </a:rPr>
              <a:t>count</a:t>
            </a:r>
            <a:r>
              <a:rPr lang="en-US" dirty="0"/>
              <a:t>: Total number of votes  </a:t>
            </a:r>
          </a:p>
          <a:p>
            <a:pPr lvl="1"/>
            <a:r>
              <a:rPr lang="en-US" dirty="0">
                <a:latin typeface="Roboto Mono" panose="00000009000000000000" pitchFamily="49" charset="0"/>
                <a:ea typeface="Roboto Mono" panose="00000009000000000000" pitchFamily="49" charset="0"/>
              </a:rPr>
              <a:t>media</a:t>
            </a:r>
            <a:r>
              <a:rPr lang="en-US" dirty="0"/>
              <a:t> </a:t>
            </a:r>
            <a:r>
              <a:rPr lang="en-US" dirty="0">
                <a:latin typeface="Roboto Mono" panose="00000009000000000000" pitchFamily="49" charset="0"/>
                <a:ea typeface="Roboto Mono" panose="00000009000000000000" pitchFamily="49" charset="0"/>
              </a:rPr>
              <a:t>type</a:t>
            </a:r>
            <a:r>
              <a:rPr lang="en-US" dirty="0"/>
              <a:t>: Type of media (movie or TV show) </a:t>
            </a:r>
          </a:p>
          <a:p>
            <a:pPr lvl="1"/>
            <a:r>
              <a:rPr lang="en-US" dirty="0">
                <a:latin typeface="Roboto Mono" panose="00000009000000000000" pitchFamily="49" charset="0"/>
                <a:ea typeface="Roboto Mono" panose="00000009000000000000" pitchFamily="49" charset="0"/>
              </a:rPr>
              <a:t>adult</a:t>
            </a:r>
            <a:r>
              <a:rPr lang="en-US" dirty="0"/>
              <a:t>: Indicates whether the content is for adult</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a:xfrm>
            <a:off x="7230530" y="4759888"/>
            <a:ext cx="479525" cy="273844"/>
          </a:xfrm>
        </p:spPr>
        <p:txBody>
          <a:bodyPr anchor="ctr">
            <a:normAutofit/>
          </a:bodyPr>
          <a:lstStyle/>
          <a:p>
            <a:pPr>
              <a:spcAft>
                <a:spcPts val="600"/>
              </a:spcAft>
            </a:pPr>
            <a:fld id="{E2CB33EA-91D6-F140-A440-0A130B2A34DE}" type="slidenum">
              <a:rPr lang="en-US" smtClean="0"/>
              <a:pPr>
                <a:spcAft>
                  <a:spcPts val="600"/>
                </a:spcAft>
              </a:pPr>
              <a:t>9</a:t>
            </a:fld>
            <a:endParaRPr lang="en-US"/>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a:xfrm>
            <a:off x="5250458" y="4759889"/>
            <a:ext cx="1958715" cy="273844"/>
          </a:xfrm>
        </p:spPr>
        <p:txBody>
          <a:bodyPr anchor="ctr">
            <a:normAutofit/>
          </a:bodyPr>
          <a:lstStyle/>
          <a:p>
            <a:pPr>
              <a:spcAft>
                <a:spcPts val="600"/>
              </a:spcAft>
            </a:pPr>
            <a:fld id="{12CEF10F-437A-1E47-9122-F08C813F0AE8}" type="datetime4">
              <a:rPr lang="en-CA" smtClean="0"/>
              <a:pPr>
                <a:spcAft>
                  <a:spcPts val="600"/>
                </a:spcAft>
              </a:pPr>
              <a:t>August 8, 2024</a:t>
            </a:fld>
            <a:endParaRPr lang="en-US"/>
          </a:p>
        </p:txBody>
      </p:sp>
    </p:spTree>
    <p:extLst>
      <p:ext uri="{BB962C8B-B14F-4D97-AF65-F5344CB8AC3E}">
        <p14:creationId xmlns:p14="http://schemas.microsoft.com/office/powerpoint/2010/main" val="1741299107"/>
      </p:ext>
    </p:extLst>
  </p:cSld>
  <p:clrMapOvr>
    <a:masterClrMapping/>
  </p:clrMapOvr>
</p:sld>
</file>

<file path=ppt/theme/theme1.xml><?xml version="1.0" encoding="utf-8"?>
<a:theme xmlns:a="http://schemas.openxmlformats.org/drawingml/2006/main" name="McMaster Brighter World Theme">
  <a:themeElements>
    <a:clrScheme name="Custom 7">
      <a:dk1>
        <a:srgbClr val="4C555C"/>
      </a:dk1>
      <a:lt1>
        <a:srgbClr val="FFFFFF"/>
      </a:lt1>
      <a:dk2>
        <a:srgbClr val="FFFFFF"/>
      </a:dk2>
      <a:lt2>
        <a:srgbClr val="FFFFFF"/>
      </a:lt2>
      <a:accent1>
        <a:srgbClr val="79003B"/>
      </a:accent1>
      <a:accent2>
        <a:srgbClr val="FCBE57"/>
      </a:accent2>
      <a:accent3>
        <a:srgbClr val="FFD000"/>
      </a:accent3>
      <a:accent4>
        <a:srgbClr val="D2D654"/>
      </a:accent4>
      <a:accent5>
        <a:srgbClr val="6FD3E3"/>
      </a:accent5>
      <a:accent6>
        <a:srgbClr val="A71930"/>
      </a:accent6>
      <a:hlink>
        <a:srgbClr val="79003B"/>
      </a:hlink>
      <a:folHlink>
        <a:srgbClr val="79003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060f9f4-f509-443c-bc4f-7af133865d1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F40275667B5447B6B98FCB581DC406" ma:contentTypeVersion="14" ma:contentTypeDescription="Create a new document." ma:contentTypeScope="" ma:versionID="24af19d2895919108e2d4d1efe9b5277">
  <xsd:schema xmlns:xsd="http://www.w3.org/2001/XMLSchema" xmlns:xs="http://www.w3.org/2001/XMLSchema" xmlns:p="http://schemas.microsoft.com/office/2006/metadata/properties" xmlns:ns3="2060f9f4-f509-443c-bc4f-7af133865d12" xmlns:ns4="da45852b-7e33-4487-81c8-7b463cfcadd3" targetNamespace="http://schemas.microsoft.com/office/2006/metadata/properties" ma:root="true" ma:fieldsID="e20f213e9fd460bab2e096cd33884377" ns3:_="" ns4:_="">
    <xsd:import namespace="2060f9f4-f509-443c-bc4f-7af133865d12"/>
    <xsd:import namespace="da45852b-7e33-4487-81c8-7b463cfcadd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60f9f4-f509-443c-bc4f-7af133865d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45852b-7e33-4487-81c8-7b463cfcadd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8F7922-180C-4DBC-BC4F-033BC192DC46}">
  <ds:schemaRefs>
    <ds:schemaRef ds:uri="http://schemas.microsoft.com/office/2006/metadata/properties"/>
    <ds:schemaRef ds:uri="http://www.w3.org/2000/xmlns/"/>
    <ds:schemaRef ds:uri="2060f9f4-f509-443c-bc4f-7af133865d12"/>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DA4E25AB-0B9C-4DD1-B2B2-2E48AD630730}">
  <ds:schemaRefs>
    <ds:schemaRef ds:uri="http://schemas.microsoft.com/office/2006/metadata/contentType"/>
    <ds:schemaRef ds:uri="http://schemas.microsoft.com/office/2006/metadata/properties/metaAttributes"/>
    <ds:schemaRef ds:uri="http://www.w3.org/2000/xmlns/"/>
    <ds:schemaRef ds:uri="http://www.w3.org/2001/XMLSchema"/>
    <ds:schemaRef ds:uri="2060f9f4-f509-443c-bc4f-7af133865d12"/>
    <ds:schemaRef ds:uri="da45852b-7e33-4487-81c8-7b463cfcadd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34B44D-E80D-424E-B3E6-9DEBBFF75A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457</TotalTime>
  <Words>2069</Words>
  <Application>Microsoft Macintosh PowerPoint</Application>
  <PresentationFormat>On-screen Show (16:9)</PresentationFormat>
  <Paragraphs>235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Courier New</vt:lpstr>
      <vt:lpstr>Posterama</vt:lpstr>
      <vt:lpstr>Roboto Mono</vt:lpstr>
      <vt:lpstr>McMaster Brighter World Theme</vt:lpstr>
      <vt:lpstr>Smart Entertainment System Using IoT and Deep Learning</vt:lpstr>
      <vt:lpstr>Introduction</vt:lpstr>
      <vt:lpstr>Problem Statement</vt:lpstr>
      <vt:lpstr>Importance of Smart Entertainment System </vt:lpstr>
      <vt:lpstr>Challenges in Developing the Smart Entertainment System</vt:lpstr>
      <vt:lpstr>PowerPoint Presentation</vt:lpstr>
      <vt:lpstr>Project Structure</vt:lpstr>
      <vt:lpstr>Previous Research</vt:lpstr>
      <vt:lpstr>Dataset Overview</vt:lpstr>
      <vt:lpstr>Theory and Models </vt:lpstr>
      <vt:lpstr>Evaluation Metrics</vt:lpstr>
      <vt:lpstr>Methodology - Data Preprocessing</vt:lpstr>
      <vt:lpstr>Handling Categorical Features</vt:lpstr>
      <vt:lpstr>Feature Selection and Data Splitting</vt:lpstr>
      <vt:lpstr>Feature Scaling</vt:lpstr>
      <vt:lpstr>CNN Model Definition</vt:lpstr>
      <vt:lpstr>CNN Model Definition</vt:lpstr>
      <vt:lpstr>RNN Model Overview</vt:lpstr>
      <vt:lpstr>Challenges</vt:lpstr>
      <vt:lpstr>Recommendations for Future Work</vt:lpstr>
      <vt:lpstr>References and Project Repository</vt:lpstr>
      <vt:lpstr>Thank you</vt:lpstr>
    </vt:vector>
  </TitlesOfParts>
  <Company>Ariad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Iwona Sowinski</dc:creator>
  <cp:lastModifiedBy>Jaimis Arvindbhai Miyani</cp:lastModifiedBy>
  <cp:revision>8</cp:revision>
  <cp:lastPrinted>2017-06-06T20:04:49Z</cp:lastPrinted>
  <dcterms:created xsi:type="dcterms:W3CDTF">2017-04-21T15:41:45Z</dcterms:created>
  <dcterms:modified xsi:type="dcterms:W3CDTF">2024-08-09T00:45:30Z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0x01010002F40275667B5447B6B98FCB581DC406</vt:lpwstr>
  </property>
</Properties>
</file>