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2" r:id="rId7"/>
    <p:sldId id="263" r:id="rId8"/>
    <p:sldId id="265" r:id="rId9"/>
    <p:sldId id="264" r:id="rId10"/>
    <p:sldId id="281" r:id="rId11"/>
    <p:sldId id="270" r:id="rId12"/>
    <p:sldId id="271" r:id="rId13"/>
    <p:sldId id="269" r:id="rId14"/>
    <p:sldId id="274" r:id="rId15"/>
    <p:sldId id="275" r:id="rId16"/>
    <p:sldId id="276" r:id="rId17"/>
    <p:sldId id="277" r:id="rId18"/>
    <p:sldId id="279" r:id="rId19"/>
    <p:sldId id="278" r:id="rId20"/>
    <p:sldId id="283"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23"/>
  </p:normalViewPr>
  <p:slideViewPr>
    <p:cSldViewPr snapToGrid="0">
      <p:cViewPr varScale="1">
        <p:scale>
          <a:sx n="84" d="100"/>
          <a:sy n="84" d="100"/>
        </p:scale>
        <p:origin x="9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3903B-F299-464B-BF1D-F0E0C3376BF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8DEFAC2-DF73-4704-9D56-F0E07FB5D216}">
      <dgm:prSet/>
      <dgm:spPr/>
      <dgm:t>
        <a:bodyPr/>
        <a:lstStyle/>
        <a:p>
          <a:pPr>
            <a:lnSpc>
              <a:spcPct val="100000"/>
            </a:lnSpc>
          </a:pPr>
          <a:r>
            <a:rPr lang="en-US" dirty="0"/>
            <a:t>Converted Dataset to Pandas </a:t>
          </a:r>
          <a:r>
            <a:rPr lang="en-US" dirty="0" err="1"/>
            <a:t>Dataframe</a:t>
          </a:r>
          <a:endParaRPr lang="en-US" dirty="0"/>
        </a:p>
      </dgm:t>
    </dgm:pt>
    <dgm:pt modelId="{580F94A9-086D-49D7-8880-FF6C25DF4DBA}" type="parTrans" cxnId="{0E81BED2-2916-419E-8919-CF71DC72B5F5}">
      <dgm:prSet/>
      <dgm:spPr/>
      <dgm:t>
        <a:bodyPr/>
        <a:lstStyle/>
        <a:p>
          <a:endParaRPr lang="en-US"/>
        </a:p>
      </dgm:t>
    </dgm:pt>
    <dgm:pt modelId="{27EC160E-6401-4A7A-AA58-CDAF113CA038}" type="sibTrans" cxnId="{0E81BED2-2916-419E-8919-CF71DC72B5F5}">
      <dgm:prSet/>
      <dgm:spPr/>
      <dgm:t>
        <a:bodyPr/>
        <a:lstStyle/>
        <a:p>
          <a:endParaRPr lang="en-US"/>
        </a:p>
      </dgm:t>
    </dgm:pt>
    <dgm:pt modelId="{430068D8-9BA4-4668-B081-26B5D6D2EC05}">
      <dgm:prSet/>
      <dgm:spPr/>
      <dgm:t>
        <a:bodyPr/>
        <a:lstStyle/>
        <a:p>
          <a:pPr>
            <a:lnSpc>
              <a:spcPct val="100000"/>
            </a:lnSpc>
          </a:pPr>
          <a:r>
            <a:rPr lang="en-US" dirty="0"/>
            <a:t>Augmenting the Dataset </a:t>
          </a:r>
        </a:p>
      </dgm:t>
    </dgm:pt>
    <dgm:pt modelId="{88EFFCDF-2568-4DA3-9208-B397C4F240D2}" type="parTrans" cxnId="{A2F06B67-E83E-437E-852E-925F63E860CB}">
      <dgm:prSet/>
      <dgm:spPr/>
      <dgm:t>
        <a:bodyPr/>
        <a:lstStyle/>
        <a:p>
          <a:endParaRPr lang="en-US"/>
        </a:p>
      </dgm:t>
    </dgm:pt>
    <dgm:pt modelId="{E449660B-99DC-4897-9BF0-77F72B0B09AE}" type="sibTrans" cxnId="{A2F06B67-E83E-437E-852E-925F63E860CB}">
      <dgm:prSet/>
      <dgm:spPr/>
      <dgm:t>
        <a:bodyPr/>
        <a:lstStyle/>
        <a:p>
          <a:endParaRPr lang="en-US"/>
        </a:p>
      </dgm:t>
    </dgm:pt>
    <dgm:pt modelId="{BD0A8263-BE4E-4598-9F4D-E58236DEF164}">
      <dgm:prSet/>
      <dgm:spPr/>
      <dgm:t>
        <a:bodyPr/>
        <a:lstStyle/>
        <a:p>
          <a:pPr>
            <a:lnSpc>
              <a:spcPct val="100000"/>
            </a:lnSpc>
          </a:pPr>
          <a:r>
            <a:rPr lang="en-US" dirty="0"/>
            <a:t>Creating Encoder and Decoder Inputs for model training</a:t>
          </a:r>
        </a:p>
      </dgm:t>
    </dgm:pt>
    <dgm:pt modelId="{86CE4985-6F54-4F2B-8761-FE8760E0B950}" type="parTrans" cxnId="{15CB705D-426F-48E9-BF73-0ED59CE2DB68}">
      <dgm:prSet/>
      <dgm:spPr/>
      <dgm:t>
        <a:bodyPr/>
        <a:lstStyle/>
        <a:p>
          <a:endParaRPr lang="en-US"/>
        </a:p>
      </dgm:t>
    </dgm:pt>
    <dgm:pt modelId="{1BE75DC9-B8C7-4040-A624-70ACEBD3BC2C}" type="sibTrans" cxnId="{15CB705D-426F-48E9-BF73-0ED59CE2DB68}">
      <dgm:prSet/>
      <dgm:spPr/>
      <dgm:t>
        <a:bodyPr/>
        <a:lstStyle/>
        <a:p>
          <a:endParaRPr lang="en-US"/>
        </a:p>
      </dgm:t>
    </dgm:pt>
    <dgm:pt modelId="{B471E455-EA59-4E2E-858F-A3C611F0579E}">
      <dgm:prSet/>
      <dgm:spPr/>
      <dgm:t>
        <a:bodyPr/>
        <a:lstStyle/>
        <a:p>
          <a:pPr>
            <a:lnSpc>
              <a:spcPct val="100000"/>
            </a:lnSpc>
          </a:pPr>
          <a:r>
            <a:rPr lang="en-US" dirty="0"/>
            <a:t>Splitting the data into training and validation</a:t>
          </a:r>
        </a:p>
      </dgm:t>
    </dgm:pt>
    <dgm:pt modelId="{5E7CA039-1645-4616-B765-6546492FC122}" type="parTrans" cxnId="{E28710F9-A478-4FC6-A966-294D3C037D3B}">
      <dgm:prSet/>
      <dgm:spPr/>
      <dgm:t>
        <a:bodyPr/>
        <a:lstStyle/>
        <a:p>
          <a:endParaRPr lang="en-US"/>
        </a:p>
      </dgm:t>
    </dgm:pt>
    <dgm:pt modelId="{BDE00F8A-56FC-4459-B0BB-D5332878B7F2}" type="sibTrans" cxnId="{E28710F9-A478-4FC6-A966-294D3C037D3B}">
      <dgm:prSet/>
      <dgm:spPr/>
      <dgm:t>
        <a:bodyPr/>
        <a:lstStyle/>
        <a:p>
          <a:endParaRPr lang="en-US"/>
        </a:p>
      </dgm:t>
    </dgm:pt>
    <dgm:pt modelId="{58043EAF-54A2-B049-AA23-B5D1339249D4}" type="pres">
      <dgm:prSet presAssocID="{0A33903B-F299-464B-BF1D-F0E0C3376BF4}" presName="outerComposite" presStyleCnt="0">
        <dgm:presLayoutVars>
          <dgm:chMax val="5"/>
          <dgm:dir/>
          <dgm:resizeHandles val="exact"/>
        </dgm:presLayoutVars>
      </dgm:prSet>
      <dgm:spPr/>
    </dgm:pt>
    <dgm:pt modelId="{E8F91A2B-30D8-6444-8B4E-AAB290A554BF}" type="pres">
      <dgm:prSet presAssocID="{0A33903B-F299-464B-BF1D-F0E0C3376BF4}" presName="dummyMaxCanvas" presStyleCnt="0">
        <dgm:presLayoutVars/>
      </dgm:prSet>
      <dgm:spPr/>
    </dgm:pt>
    <dgm:pt modelId="{2FE74C9F-BB6A-FC49-8371-A6AF680702AE}" type="pres">
      <dgm:prSet presAssocID="{0A33903B-F299-464B-BF1D-F0E0C3376BF4}" presName="FourNodes_1" presStyleLbl="node1" presStyleIdx="0" presStyleCnt="4">
        <dgm:presLayoutVars>
          <dgm:bulletEnabled val="1"/>
        </dgm:presLayoutVars>
      </dgm:prSet>
      <dgm:spPr/>
    </dgm:pt>
    <dgm:pt modelId="{03A770AE-7A2E-8F4C-BCBB-00DB50411508}" type="pres">
      <dgm:prSet presAssocID="{0A33903B-F299-464B-BF1D-F0E0C3376BF4}" presName="FourNodes_2" presStyleLbl="node1" presStyleIdx="1" presStyleCnt="4">
        <dgm:presLayoutVars>
          <dgm:bulletEnabled val="1"/>
        </dgm:presLayoutVars>
      </dgm:prSet>
      <dgm:spPr/>
    </dgm:pt>
    <dgm:pt modelId="{F2496492-171E-5746-B9CA-E470C7F988C1}" type="pres">
      <dgm:prSet presAssocID="{0A33903B-F299-464B-BF1D-F0E0C3376BF4}" presName="FourNodes_3" presStyleLbl="node1" presStyleIdx="2" presStyleCnt="4">
        <dgm:presLayoutVars>
          <dgm:bulletEnabled val="1"/>
        </dgm:presLayoutVars>
      </dgm:prSet>
      <dgm:spPr/>
    </dgm:pt>
    <dgm:pt modelId="{CF19E3D6-32EB-6740-9AC0-9C6291971450}" type="pres">
      <dgm:prSet presAssocID="{0A33903B-F299-464B-BF1D-F0E0C3376BF4}" presName="FourNodes_4" presStyleLbl="node1" presStyleIdx="3" presStyleCnt="4">
        <dgm:presLayoutVars>
          <dgm:bulletEnabled val="1"/>
        </dgm:presLayoutVars>
      </dgm:prSet>
      <dgm:spPr/>
    </dgm:pt>
    <dgm:pt modelId="{FF07FE6B-433F-C444-9FBE-DB2FF98167DC}" type="pres">
      <dgm:prSet presAssocID="{0A33903B-F299-464B-BF1D-F0E0C3376BF4}" presName="FourConn_1-2" presStyleLbl="fgAccFollowNode1" presStyleIdx="0" presStyleCnt="3">
        <dgm:presLayoutVars>
          <dgm:bulletEnabled val="1"/>
        </dgm:presLayoutVars>
      </dgm:prSet>
      <dgm:spPr/>
    </dgm:pt>
    <dgm:pt modelId="{C3C10B2D-F31B-2943-8F2E-4686E48E83D0}" type="pres">
      <dgm:prSet presAssocID="{0A33903B-F299-464B-BF1D-F0E0C3376BF4}" presName="FourConn_2-3" presStyleLbl="fgAccFollowNode1" presStyleIdx="1" presStyleCnt="3">
        <dgm:presLayoutVars>
          <dgm:bulletEnabled val="1"/>
        </dgm:presLayoutVars>
      </dgm:prSet>
      <dgm:spPr/>
    </dgm:pt>
    <dgm:pt modelId="{940BF6D3-0B20-B446-955F-B66C0C64DB9D}" type="pres">
      <dgm:prSet presAssocID="{0A33903B-F299-464B-BF1D-F0E0C3376BF4}" presName="FourConn_3-4" presStyleLbl="fgAccFollowNode1" presStyleIdx="2" presStyleCnt="3">
        <dgm:presLayoutVars>
          <dgm:bulletEnabled val="1"/>
        </dgm:presLayoutVars>
      </dgm:prSet>
      <dgm:spPr/>
    </dgm:pt>
    <dgm:pt modelId="{088D2400-3F28-764A-93C4-ADD5DAC852B5}" type="pres">
      <dgm:prSet presAssocID="{0A33903B-F299-464B-BF1D-F0E0C3376BF4}" presName="FourNodes_1_text" presStyleLbl="node1" presStyleIdx="3" presStyleCnt="4">
        <dgm:presLayoutVars>
          <dgm:bulletEnabled val="1"/>
        </dgm:presLayoutVars>
      </dgm:prSet>
      <dgm:spPr/>
    </dgm:pt>
    <dgm:pt modelId="{75CB72BA-36C4-C649-BA85-2705FB5C34DB}" type="pres">
      <dgm:prSet presAssocID="{0A33903B-F299-464B-BF1D-F0E0C3376BF4}" presName="FourNodes_2_text" presStyleLbl="node1" presStyleIdx="3" presStyleCnt="4">
        <dgm:presLayoutVars>
          <dgm:bulletEnabled val="1"/>
        </dgm:presLayoutVars>
      </dgm:prSet>
      <dgm:spPr/>
    </dgm:pt>
    <dgm:pt modelId="{F9F6DE2A-A0F9-4341-86F9-C120E901BD0B}" type="pres">
      <dgm:prSet presAssocID="{0A33903B-F299-464B-BF1D-F0E0C3376BF4}" presName="FourNodes_3_text" presStyleLbl="node1" presStyleIdx="3" presStyleCnt="4">
        <dgm:presLayoutVars>
          <dgm:bulletEnabled val="1"/>
        </dgm:presLayoutVars>
      </dgm:prSet>
      <dgm:spPr/>
    </dgm:pt>
    <dgm:pt modelId="{D78368F4-2E78-024E-A5F6-1E7321710748}" type="pres">
      <dgm:prSet presAssocID="{0A33903B-F299-464B-BF1D-F0E0C3376BF4}" presName="FourNodes_4_text" presStyleLbl="node1" presStyleIdx="3" presStyleCnt="4">
        <dgm:presLayoutVars>
          <dgm:bulletEnabled val="1"/>
        </dgm:presLayoutVars>
      </dgm:prSet>
      <dgm:spPr/>
    </dgm:pt>
  </dgm:ptLst>
  <dgm:cxnLst>
    <dgm:cxn modelId="{AB087F24-1C33-CB40-9EFC-A5D7E430EE5C}" type="presOf" srcId="{BD0A8263-BE4E-4598-9F4D-E58236DEF164}" destId="{F9F6DE2A-A0F9-4341-86F9-C120E901BD0B}" srcOrd="1" destOrd="0" presId="urn:microsoft.com/office/officeart/2005/8/layout/vProcess5"/>
    <dgm:cxn modelId="{E6782736-C301-9042-BB1B-FFEF6D1BAC28}" type="presOf" srcId="{27EC160E-6401-4A7A-AA58-CDAF113CA038}" destId="{FF07FE6B-433F-C444-9FBE-DB2FF98167DC}" srcOrd="0" destOrd="0" presId="urn:microsoft.com/office/officeart/2005/8/layout/vProcess5"/>
    <dgm:cxn modelId="{15CB705D-426F-48E9-BF73-0ED59CE2DB68}" srcId="{0A33903B-F299-464B-BF1D-F0E0C3376BF4}" destId="{BD0A8263-BE4E-4598-9F4D-E58236DEF164}" srcOrd="2" destOrd="0" parTransId="{86CE4985-6F54-4F2B-8761-FE8760E0B950}" sibTransId="{1BE75DC9-B8C7-4040-A624-70ACEBD3BC2C}"/>
    <dgm:cxn modelId="{A2F06B67-E83E-437E-852E-925F63E860CB}" srcId="{0A33903B-F299-464B-BF1D-F0E0C3376BF4}" destId="{430068D8-9BA4-4668-B081-26B5D6D2EC05}" srcOrd="1" destOrd="0" parTransId="{88EFFCDF-2568-4DA3-9208-B397C4F240D2}" sibTransId="{E449660B-99DC-4897-9BF0-77F72B0B09AE}"/>
    <dgm:cxn modelId="{9BACE450-98BC-0143-9EA2-2AE3468F9743}" type="presOf" srcId="{430068D8-9BA4-4668-B081-26B5D6D2EC05}" destId="{03A770AE-7A2E-8F4C-BCBB-00DB50411508}" srcOrd="0" destOrd="0" presId="urn:microsoft.com/office/officeart/2005/8/layout/vProcess5"/>
    <dgm:cxn modelId="{24F37678-201F-854A-9ED5-A57E482278BD}" type="presOf" srcId="{BD0A8263-BE4E-4598-9F4D-E58236DEF164}" destId="{F2496492-171E-5746-B9CA-E470C7F988C1}" srcOrd="0" destOrd="0" presId="urn:microsoft.com/office/officeart/2005/8/layout/vProcess5"/>
    <dgm:cxn modelId="{D51DFC7C-23B3-284A-B85D-132282DF5970}" type="presOf" srcId="{1BE75DC9-B8C7-4040-A624-70ACEBD3BC2C}" destId="{940BF6D3-0B20-B446-955F-B66C0C64DB9D}" srcOrd="0" destOrd="0" presId="urn:microsoft.com/office/officeart/2005/8/layout/vProcess5"/>
    <dgm:cxn modelId="{748D708D-D04A-664B-9A0E-829677F6A8A6}" type="presOf" srcId="{E449660B-99DC-4897-9BF0-77F72B0B09AE}" destId="{C3C10B2D-F31B-2943-8F2E-4686E48E83D0}" srcOrd="0" destOrd="0" presId="urn:microsoft.com/office/officeart/2005/8/layout/vProcess5"/>
    <dgm:cxn modelId="{1298C196-A31B-FD45-AA39-E29736BDFA2E}" type="presOf" srcId="{B471E455-EA59-4E2E-858F-A3C611F0579E}" destId="{CF19E3D6-32EB-6740-9AC0-9C6291971450}" srcOrd="0" destOrd="0" presId="urn:microsoft.com/office/officeart/2005/8/layout/vProcess5"/>
    <dgm:cxn modelId="{505940AB-3F1C-BD46-8718-698A70E3F52D}" type="presOf" srcId="{B471E455-EA59-4E2E-858F-A3C611F0579E}" destId="{D78368F4-2E78-024E-A5F6-1E7321710748}" srcOrd="1" destOrd="0" presId="urn:microsoft.com/office/officeart/2005/8/layout/vProcess5"/>
    <dgm:cxn modelId="{0F8C0BCE-057C-F24F-BC8A-AAECD2C4B86A}" type="presOf" srcId="{430068D8-9BA4-4668-B081-26B5D6D2EC05}" destId="{75CB72BA-36C4-C649-BA85-2705FB5C34DB}" srcOrd="1" destOrd="0" presId="urn:microsoft.com/office/officeart/2005/8/layout/vProcess5"/>
    <dgm:cxn modelId="{0E81BED2-2916-419E-8919-CF71DC72B5F5}" srcId="{0A33903B-F299-464B-BF1D-F0E0C3376BF4}" destId="{48DEFAC2-DF73-4704-9D56-F0E07FB5D216}" srcOrd="0" destOrd="0" parTransId="{580F94A9-086D-49D7-8880-FF6C25DF4DBA}" sibTransId="{27EC160E-6401-4A7A-AA58-CDAF113CA038}"/>
    <dgm:cxn modelId="{B6B428D7-9A9E-BD44-A4AF-E7E41998464E}" type="presOf" srcId="{48DEFAC2-DF73-4704-9D56-F0E07FB5D216}" destId="{088D2400-3F28-764A-93C4-ADD5DAC852B5}" srcOrd="1" destOrd="0" presId="urn:microsoft.com/office/officeart/2005/8/layout/vProcess5"/>
    <dgm:cxn modelId="{316F2CF5-90F1-044C-B711-0D1764A059AB}" type="presOf" srcId="{0A33903B-F299-464B-BF1D-F0E0C3376BF4}" destId="{58043EAF-54A2-B049-AA23-B5D1339249D4}" srcOrd="0" destOrd="0" presId="urn:microsoft.com/office/officeart/2005/8/layout/vProcess5"/>
    <dgm:cxn modelId="{E28710F9-A478-4FC6-A966-294D3C037D3B}" srcId="{0A33903B-F299-464B-BF1D-F0E0C3376BF4}" destId="{B471E455-EA59-4E2E-858F-A3C611F0579E}" srcOrd="3" destOrd="0" parTransId="{5E7CA039-1645-4616-B765-6546492FC122}" sibTransId="{BDE00F8A-56FC-4459-B0BB-D5332878B7F2}"/>
    <dgm:cxn modelId="{1E5763FC-FC36-FD44-B855-FE1BC3BF9880}" type="presOf" srcId="{48DEFAC2-DF73-4704-9D56-F0E07FB5D216}" destId="{2FE74C9F-BB6A-FC49-8371-A6AF680702AE}" srcOrd="0" destOrd="0" presId="urn:microsoft.com/office/officeart/2005/8/layout/vProcess5"/>
    <dgm:cxn modelId="{653A7D1D-44E9-B94A-BAF0-D8306AE3A797}" type="presParOf" srcId="{58043EAF-54A2-B049-AA23-B5D1339249D4}" destId="{E8F91A2B-30D8-6444-8B4E-AAB290A554BF}" srcOrd="0" destOrd="0" presId="urn:microsoft.com/office/officeart/2005/8/layout/vProcess5"/>
    <dgm:cxn modelId="{E5C1C0A6-803D-D04E-BCFC-C1A84B5D660F}" type="presParOf" srcId="{58043EAF-54A2-B049-AA23-B5D1339249D4}" destId="{2FE74C9F-BB6A-FC49-8371-A6AF680702AE}" srcOrd="1" destOrd="0" presId="urn:microsoft.com/office/officeart/2005/8/layout/vProcess5"/>
    <dgm:cxn modelId="{3A34D898-4D06-954B-BB0C-022D3DB13C99}" type="presParOf" srcId="{58043EAF-54A2-B049-AA23-B5D1339249D4}" destId="{03A770AE-7A2E-8F4C-BCBB-00DB50411508}" srcOrd="2" destOrd="0" presId="urn:microsoft.com/office/officeart/2005/8/layout/vProcess5"/>
    <dgm:cxn modelId="{024ACA0E-DC82-FB42-AEBF-D8C16B8B3DB4}" type="presParOf" srcId="{58043EAF-54A2-B049-AA23-B5D1339249D4}" destId="{F2496492-171E-5746-B9CA-E470C7F988C1}" srcOrd="3" destOrd="0" presId="urn:microsoft.com/office/officeart/2005/8/layout/vProcess5"/>
    <dgm:cxn modelId="{3F5E2C6C-54D0-7E4B-9159-76ABBFC5BD3A}" type="presParOf" srcId="{58043EAF-54A2-B049-AA23-B5D1339249D4}" destId="{CF19E3D6-32EB-6740-9AC0-9C6291971450}" srcOrd="4" destOrd="0" presId="urn:microsoft.com/office/officeart/2005/8/layout/vProcess5"/>
    <dgm:cxn modelId="{E059086F-1F33-484E-A747-2EB2C666EFA2}" type="presParOf" srcId="{58043EAF-54A2-B049-AA23-B5D1339249D4}" destId="{FF07FE6B-433F-C444-9FBE-DB2FF98167DC}" srcOrd="5" destOrd="0" presId="urn:microsoft.com/office/officeart/2005/8/layout/vProcess5"/>
    <dgm:cxn modelId="{EB566883-5114-D44F-BC70-222FAB84AC8D}" type="presParOf" srcId="{58043EAF-54A2-B049-AA23-B5D1339249D4}" destId="{C3C10B2D-F31B-2943-8F2E-4686E48E83D0}" srcOrd="6" destOrd="0" presId="urn:microsoft.com/office/officeart/2005/8/layout/vProcess5"/>
    <dgm:cxn modelId="{8B1C8AC9-C050-8F45-9A54-F7791714BC8B}" type="presParOf" srcId="{58043EAF-54A2-B049-AA23-B5D1339249D4}" destId="{940BF6D3-0B20-B446-955F-B66C0C64DB9D}" srcOrd="7" destOrd="0" presId="urn:microsoft.com/office/officeart/2005/8/layout/vProcess5"/>
    <dgm:cxn modelId="{C19888F9-43C4-764D-BDD5-4F946D2F3374}" type="presParOf" srcId="{58043EAF-54A2-B049-AA23-B5D1339249D4}" destId="{088D2400-3F28-764A-93C4-ADD5DAC852B5}" srcOrd="8" destOrd="0" presId="urn:microsoft.com/office/officeart/2005/8/layout/vProcess5"/>
    <dgm:cxn modelId="{128719E5-847D-0E49-B6B6-68E5D39E5A7D}" type="presParOf" srcId="{58043EAF-54A2-B049-AA23-B5D1339249D4}" destId="{75CB72BA-36C4-C649-BA85-2705FB5C34DB}" srcOrd="9" destOrd="0" presId="urn:microsoft.com/office/officeart/2005/8/layout/vProcess5"/>
    <dgm:cxn modelId="{3D838417-1BB6-2C47-BF5F-6B18ED4B347A}" type="presParOf" srcId="{58043EAF-54A2-B049-AA23-B5D1339249D4}" destId="{F9F6DE2A-A0F9-4341-86F9-C120E901BD0B}" srcOrd="10" destOrd="0" presId="urn:microsoft.com/office/officeart/2005/8/layout/vProcess5"/>
    <dgm:cxn modelId="{955D07AB-50F5-7F4B-A817-B5D1A32FA152}" type="presParOf" srcId="{58043EAF-54A2-B049-AA23-B5D1339249D4}" destId="{D78368F4-2E78-024E-A5F6-1E732171074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74C9F-BB6A-FC49-8371-A6AF680702AE}">
      <dsp:nvSpPr>
        <dsp:cNvPr id="0" name=""/>
        <dsp:cNvSpPr/>
      </dsp:nvSpPr>
      <dsp:spPr>
        <a:xfrm>
          <a:off x="0" y="0"/>
          <a:ext cx="8412480" cy="9575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Converted Dataset to Pandas </a:t>
          </a:r>
          <a:r>
            <a:rPr lang="en-US" sz="2300" kern="1200" dirty="0" err="1"/>
            <a:t>Dataframe</a:t>
          </a:r>
          <a:endParaRPr lang="en-US" sz="2300" kern="1200" dirty="0"/>
        </a:p>
      </dsp:txBody>
      <dsp:txXfrm>
        <a:off x="28046" y="28046"/>
        <a:ext cx="7298284" cy="901467"/>
      </dsp:txXfrm>
    </dsp:sp>
    <dsp:sp modelId="{03A770AE-7A2E-8F4C-BCBB-00DB50411508}">
      <dsp:nvSpPr>
        <dsp:cNvPr id="0" name=""/>
        <dsp:cNvSpPr/>
      </dsp:nvSpPr>
      <dsp:spPr>
        <a:xfrm>
          <a:off x="704545" y="1131661"/>
          <a:ext cx="8412480" cy="957559"/>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Augmenting the Dataset </a:t>
          </a:r>
        </a:p>
      </dsp:txBody>
      <dsp:txXfrm>
        <a:off x="732591" y="1159707"/>
        <a:ext cx="7029429" cy="901467"/>
      </dsp:txXfrm>
    </dsp:sp>
    <dsp:sp modelId="{F2496492-171E-5746-B9CA-E470C7F988C1}">
      <dsp:nvSpPr>
        <dsp:cNvPr id="0" name=""/>
        <dsp:cNvSpPr/>
      </dsp:nvSpPr>
      <dsp:spPr>
        <a:xfrm>
          <a:off x="1398574" y="2263322"/>
          <a:ext cx="8412480" cy="957559"/>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Creating Encoder and Decoder Inputs for model training</a:t>
          </a:r>
        </a:p>
      </dsp:txBody>
      <dsp:txXfrm>
        <a:off x="1426620" y="2291368"/>
        <a:ext cx="7039944" cy="901467"/>
      </dsp:txXfrm>
    </dsp:sp>
    <dsp:sp modelId="{CF19E3D6-32EB-6740-9AC0-9C6291971450}">
      <dsp:nvSpPr>
        <dsp:cNvPr id="0" name=""/>
        <dsp:cNvSpPr/>
      </dsp:nvSpPr>
      <dsp:spPr>
        <a:xfrm>
          <a:off x="2103119" y="3394984"/>
          <a:ext cx="8412480" cy="95755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Splitting the data into training and validation</a:t>
          </a:r>
        </a:p>
      </dsp:txBody>
      <dsp:txXfrm>
        <a:off x="2131165" y="3423030"/>
        <a:ext cx="7029429" cy="901467"/>
      </dsp:txXfrm>
    </dsp:sp>
    <dsp:sp modelId="{FF07FE6B-433F-C444-9FBE-DB2FF98167DC}">
      <dsp:nvSpPr>
        <dsp:cNvPr id="0" name=""/>
        <dsp:cNvSpPr/>
      </dsp:nvSpPr>
      <dsp:spPr>
        <a:xfrm>
          <a:off x="7790066" y="733403"/>
          <a:ext cx="622413" cy="622413"/>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109" y="733403"/>
        <a:ext cx="342327" cy="468366"/>
      </dsp:txXfrm>
    </dsp:sp>
    <dsp:sp modelId="{C3C10B2D-F31B-2943-8F2E-4686E48E83D0}">
      <dsp:nvSpPr>
        <dsp:cNvPr id="0" name=""/>
        <dsp:cNvSpPr/>
      </dsp:nvSpPr>
      <dsp:spPr>
        <a:xfrm>
          <a:off x="8494611" y="1865065"/>
          <a:ext cx="622413" cy="622413"/>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654" y="1865065"/>
        <a:ext cx="342327" cy="468366"/>
      </dsp:txXfrm>
    </dsp:sp>
    <dsp:sp modelId="{940BF6D3-0B20-B446-955F-B66C0C64DB9D}">
      <dsp:nvSpPr>
        <dsp:cNvPr id="0" name=""/>
        <dsp:cNvSpPr/>
      </dsp:nvSpPr>
      <dsp:spPr>
        <a:xfrm>
          <a:off x="9188641" y="2996726"/>
          <a:ext cx="622413" cy="622413"/>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684" y="2996726"/>
        <a:ext cx="342327" cy="4683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D4F73-5BD3-F34B-9979-65B5BDFF1CDA}"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58C01-FFFE-3C4F-8249-DFD43831D026}" type="slidenum">
              <a:rPr lang="en-US" smtClean="0"/>
              <a:t>‹#›</a:t>
            </a:fld>
            <a:endParaRPr lang="en-US"/>
          </a:p>
        </p:txBody>
      </p:sp>
    </p:spTree>
    <p:extLst>
      <p:ext uri="{BB962C8B-B14F-4D97-AF65-F5344CB8AC3E}">
        <p14:creationId xmlns:p14="http://schemas.microsoft.com/office/powerpoint/2010/main" val="394146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58C01-FFFE-3C4F-8249-DFD43831D026}" type="slidenum">
              <a:rPr lang="en-US" smtClean="0"/>
              <a:t>3</a:t>
            </a:fld>
            <a:endParaRPr lang="en-US"/>
          </a:p>
        </p:txBody>
      </p:sp>
    </p:spTree>
    <p:extLst>
      <p:ext uri="{BB962C8B-B14F-4D97-AF65-F5344CB8AC3E}">
        <p14:creationId xmlns:p14="http://schemas.microsoft.com/office/powerpoint/2010/main" val="34620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32C7-1564-D3E4-8D8B-6DE585E57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6DE7A4-0E04-47AF-4B74-EFCCC1275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573786-DF72-1B51-F195-525ECD403F8A}"/>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633A2D19-89B1-675E-4835-02D6BEF72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F5B88-E2DE-6B67-5767-CF9B91692E52}"/>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75227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94FB-7343-FFD9-B7A9-5531C42CF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62377-2AC4-339F-457B-A8386F0CB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CB202-62D6-A94A-2048-B5A4D1F88678}"/>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AFF06872-1430-3A2B-13FC-05F9E9FC6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AAF89-0D1A-467C-3EA9-BB67EB2135FF}"/>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298323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CB94B-47FD-046E-40E7-A28F9CA53C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5C08D-7BA3-A115-28AA-B340DF558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30C51-238A-C04B-65E2-D7322CD08BD3}"/>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ADE855B4-4B6F-B4EA-AD9F-D9BA5BFA3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B96E7-7F14-C251-515D-43B07C0A526D}"/>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160373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0CAE-87D8-4679-CA27-2F261A91E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950B49-2700-439E-E088-A2905E64F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9D812-0E83-4C98-CAB5-B0D59C9F7FA6}"/>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24E6B93D-2373-4926-4BDB-B53E876BB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E0BA7-9EF9-47D9-0F50-6C55833D61D2}"/>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261268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BF47-163B-7887-04A9-2F24CE8D5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D94A52-DA27-7ABA-4E44-8F9859426C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AC9C2-E5D6-72E2-7E76-00026B0AF7AF}"/>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470B8C97-723A-6FEB-91B9-A7BBE7D40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14804-F3C4-21EE-D0C9-8BF3ABC89D87}"/>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334002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A302-7913-0164-3EB8-4FA3489865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83AA7-FEFF-09EC-36F1-B90136C0A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DC756F-0086-F466-03E4-42E668E28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9E1D5B-3D4A-3ECD-9452-5B4244F6DDEF}"/>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6" name="Footer Placeholder 5">
            <a:extLst>
              <a:ext uri="{FF2B5EF4-FFF2-40B4-BE49-F238E27FC236}">
                <a16:creationId xmlns:a16="http://schemas.microsoft.com/office/drawing/2014/main" id="{1755AA83-94DE-BDBD-BADC-EB9EB7164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2D0FC-757C-52EA-2105-27193F38AF8E}"/>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42423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DAAB-9E4B-B71F-3ADF-6FBC81E78E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C7F44F-DED1-C7DC-D049-16549D9B1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5CE2E-F3B3-0716-E682-47A10B1A5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8B7DC-60F7-485F-8B87-A5B13CD78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A9B17-9BB0-4E59-84AA-680887F32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D16DDC-C7A8-BD47-19B6-C47CCA69514C}"/>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8" name="Footer Placeholder 7">
            <a:extLst>
              <a:ext uri="{FF2B5EF4-FFF2-40B4-BE49-F238E27FC236}">
                <a16:creationId xmlns:a16="http://schemas.microsoft.com/office/drawing/2014/main" id="{D5300B4E-746C-683A-0F29-EAABAFDA3D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883377-5036-9419-361D-717EDE73161E}"/>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315781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00A1-0F32-1A4B-8CBD-F59D6CAA41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078F8D-CBBC-44FB-F057-C2256239B2C5}"/>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4" name="Footer Placeholder 3">
            <a:extLst>
              <a:ext uri="{FF2B5EF4-FFF2-40B4-BE49-F238E27FC236}">
                <a16:creationId xmlns:a16="http://schemas.microsoft.com/office/drawing/2014/main" id="{15299F60-B3DF-42C7-962D-FBF54EB81B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0E1BA-9269-22E2-CCC9-300F58F31FEA}"/>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35588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6DBAB-5A8E-F418-A187-DA6B1DF4F7D3}"/>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3" name="Footer Placeholder 2">
            <a:extLst>
              <a:ext uri="{FF2B5EF4-FFF2-40B4-BE49-F238E27FC236}">
                <a16:creationId xmlns:a16="http://schemas.microsoft.com/office/drawing/2014/main" id="{E7D3B4A4-7BBC-701A-6BCC-8CA016C978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BB74A5-5BA8-DA4D-3165-7D94AAA9612C}"/>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342601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23F6-BC84-76F5-EB81-3F93C16E7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A22393-7ABD-080F-FB88-7F75F5167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9F0D2-DB6B-BE29-DD69-F505AED81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CDCFC-A51E-6FEF-713E-7A8CAE8E9060}"/>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6" name="Footer Placeholder 5">
            <a:extLst>
              <a:ext uri="{FF2B5EF4-FFF2-40B4-BE49-F238E27FC236}">
                <a16:creationId xmlns:a16="http://schemas.microsoft.com/office/drawing/2014/main" id="{639DAEBB-7B28-496E-A7F5-1AD03E02C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161B14-9A96-6900-24B0-5CCD2DF183F8}"/>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325539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71F4-B46E-A061-50D3-163FA315F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C18EBC-E607-5606-41E3-6F19BFF30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454415-1EFA-5C91-6482-E9B45731B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E5C84-0C83-9E92-3E4E-2B8237D08F51}"/>
              </a:ext>
            </a:extLst>
          </p:cNvPr>
          <p:cNvSpPr>
            <a:spLocks noGrp="1"/>
          </p:cNvSpPr>
          <p:nvPr>
            <p:ph type="dt" sz="half" idx="10"/>
          </p:nvPr>
        </p:nvSpPr>
        <p:spPr/>
        <p:txBody>
          <a:bodyPr/>
          <a:lstStyle/>
          <a:p>
            <a:fld id="{D64723E6-1711-4FDA-8D45-087E01C7A06A}" type="datetimeFigureOut">
              <a:rPr lang="en-IN" smtClean="0"/>
              <a:t>27-03-2024</a:t>
            </a:fld>
            <a:endParaRPr lang="en-IN"/>
          </a:p>
        </p:txBody>
      </p:sp>
      <p:sp>
        <p:nvSpPr>
          <p:cNvPr id="6" name="Footer Placeholder 5">
            <a:extLst>
              <a:ext uri="{FF2B5EF4-FFF2-40B4-BE49-F238E27FC236}">
                <a16:creationId xmlns:a16="http://schemas.microsoft.com/office/drawing/2014/main" id="{4271B2DC-0A2C-0E15-ED03-CC1E7726C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ADFE81-527E-5B9A-829B-9D235A61045F}"/>
              </a:ext>
            </a:extLst>
          </p:cNvPr>
          <p:cNvSpPr>
            <a:spLocks noGrp="1"/>
          </p:cNvSpPr>
          <p:nvPr>
            <p:ph type="sldNum" sz="quarter" idx="12"/>
          </p:nvPr>
        </p:nvSpPr>
        <p:spPr/>
        <p:txBody>
          <a:bodyPr/>
          <a:lstStyle/>
          <a:p>
            <a:fld id="{348B0A5A-BE88-42B9-857A-1A2052BA9435}" type="slidenum">
              <a:rPr lang="en-IN" smtClean="0"/>
              <a:t>‹#›</a:t>
            </a:fld>
            <a:endParaRPr lang="en-IN"/>
          </a:p>
        </p:txBody>
      </p:sp>
    </p:spTree>
    <p:extLst>
      <p:ext uri="{BB962C8B-B14F-4D97-AF65-F5344CB8AC3E}">
        <p14:creationId xmlns:p14="http://schemas.microsoft.com/office/powerpoint/2010/main" val="75371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EAE78-69AB-B5E4-B8B2-7F445C5B3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742DB-CC35-42D6-4433-CB2C67380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9790F-66A1-75CE-A846-673654471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4723E6-1711-4FDA-8D45-087E01C7A06A}" type="datetimeFigureOut">
              <a:rPr lang="en-IN" smtClean="0"/>
              <a:t>27-03-2024</a:t>
            </a:fld>
            <a:endParaRPr lang="en-IN"/>
          </a:p>
        </p:txBody>
      </p:sp>
      <p:sp>
        <p:nvSpPr>
          <p:cNvPr id="5" name="Footer Placeholder 4">
            <a:extLst>
              <a:ext uri="{FF2B5EF4-FFF2-40B4-BE49-F238E27FC236}">
                <a16:creationId xmlns:a16="http://schemas.microsoft.com/office/drawing/2014/main" id="{29480104-4CF9-4A2F-3C04-F5D8C51DB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B17145-02A3-0C55-8F43-BA78C4AD2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8B0A5A-BE88-42B9-857A-1A2052BA9435}" type="slidenum">
              <a:rPr lang="en-IN" smtClean="0"/>
              <a:t>‹#›</a:t>
            </a:fld>
            <a:endParaRPr lang="en-IN"/>
          </a:p>
        </p:txBody>
      </p:sp>
    </p:spTree>
    <p:extLst>
      <p:ext uri="{BB962C8B-B14F-4D97-AF65-F5344CB8AC3E}">
        <p14:creationId xmlns:p14="http://schemas.microsoft.com/office/powerpoint/2010/main" val="254360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DD780-CF5F-5992-C901-C34FD9022483}"/>
              </a:ext>
            </a:extLst>
          </p:cNvPr>
          <p:cNvSpPr>
            <a:spLocks noGrp="1"/>
          </p:cNvSpPr>
          <p:nvPr>
            <p:ph type="ctrTitle"/>
          </p:nvPr>
        </p:nvSpPr>
        <p:spPr>
          <a:xfrm>
            <a:off x="775470" y="3035711"/>
            <a:ext cx="10640754" cy="775845"/>
          </a:xfrm>
        </p:spPr>
        <p:txBody>
          <a:bodyPr anchor="ctr">
            <a:noAutofit/>
          </a:bodyPr>
          <a:lstStyle/>
          <a:p>
            <a:r>
              <a:rPr lang="en-IN" dirty="0">
                <a:ln w="0"/>
                <a:solidFill>
                  <a:schemeClr val="tx2"/>
                </a:solidFill>
                <a:effectLst>
                  <a:outerShdw blurRad="38100" dist="19050" dir="2700000" algn="tl" rotWithShape="0">
                    <a:schemeClr val="dk1">
                      <a:alpha val="40000"/>
                    </a:schemeClr>
                  </a:outerShdw>
                </a:effectLst>
              </a:rPr>
              <a:t>Text Style Transfer</a:t>
            </a:r>
            <a:br>
              <a:rPr lang="en-IN" dirty="0">
                <a:ln w="0"/>
                <a:solidFill>
                  <a:schemeClr val="tx2"/>
                </a:solidFill>
                <a:effectLst>
                  <a:outerShdw blurRad="38100" dist="19050" dir="2700000" algn="tl" rotWithShape="0">
                    <a:schemeClr val="dk1">
                      <a:alpha val="40000"/>
                    </a:schemeClr>
                  </a:outerShdw>
                </a:effectLst>
              </a:rPr>
            </a:br>
            <a:endParaRPr lang="en-IN" dirty="0">
              <a:solidFill>
                <a:schemeClr val="tx2"/>
              </a:solidFill>
            </a:endParaRPr>
          </a:p>
        </p:txBody>
      </p:sp>
      <p:sp>
        <p:nvSpPr>
          <p:cNvPr id="3" name="Subtitle 2">
            <a:extLst>
              <a:ext uri="{FF2B5EF4-FFF2-40B4-BE49-F238E27FC236}">
                <a16:creationId xmlns:a16="http://schemas.microsoft.com/office/drawing/2014/main" id="{01CFE773-25BA-D7B0-4D63-70044C5BAD60}"/>
              </a:ext>
            </a:extLst>
          </p:cNvPr>
          <p:cNvSpPr>
            <a:spLocks noGrp="1"/>
          </p:cNvSpPr>
          <p:nvPr>
            <p:ph type="subTitle" idx="1"/>
          </p:nvPr>
        </p:nvSpPr>
        <p:spPr>
          <a:xfrm>
            <a:off x="12918" y="6414482"/>
            <a:ext cx="9163757" cy="450447"/>
          </a:xfrm>
        </p:spPr>
        <p:txBody>
          <a:bodyPr anchor="ctr">
            <a:normAutofit/>
          </a:bodyPr>
          <a:lstStyle/>
          <a:p>
            <a:pPr algn="l"/>
            <a:r>
              <a:rPr lang="en-IN" sz="2000" dirty="0">
                <a:solidFill>
                  <a:schemeClr val="tx2"/>
                </a:solidFill>
              </a:rPr>
              <a:t>SEP 775:Introduction to Computational Natural Language Processing</a:t>
            </a:r>
            <a:endParaRPr lang="en-IN" sz="2000" dirty="0">
              <a:ln w="0"/>
              <a:solidFill>
                <a:schemeClr val="tx2"/>
              </a:solidFill>
              <a:effectLst>
                <a:outerShdw blurRad="38100" dist="19050" dir="2700000" algn="tl" rotWithShape="0">
                  <a:schemeClr val="dk1">
                    <a:alpha val="40000"/>
                  </a:schemeClr>
                </a:outerShdw>
              </a:effectLst>
            </a:endParaRPr>
          </a:p>
        </p:txBody>
      </p:sp>
      <p:grpSp>
        <p:nvGrpSpPr>
          <p:cNvPr id="93" name="Group 92">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94" name="Freeform: Shape 93">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7" name="Freeform: Shape 96">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white background with black text&#10;&#10;Description automatically generated">
            <a:extLst>
              <a:ext uri="{FF2B5EF4-FFF2-40B4-BE49-F238E27FC236}">
                <a16:creationId xmlns:a16="http://schemas.microsoft.com/office/drawing/2014/main" id="{6FB4D728-33A7-B0EF-D203-F0DD11F0ABFD}"/>
              </a:ext>
            </a:extLst>
          </p:cNvPr>
          <p:cNvPicPr>
            <a:picLocks noChangeAspect="1"/>
          </p:cNvPicPr>
          <p:nvPr/>
        </p:nvPicPr>
        <p:blipFill rotWithShape="1">
          <a:blip r:embed="rId2">
            <a:extLst>
              <a:ext uri="{28A0092B-C50C-407E-A947-70E740481C1C}">
                <a14:useLocalDpi xmlns:a14="http://schemas.microsoft.com/office/drawing/2010/main" val="0"/>
              </a:ext>
            </a:extLst>
          </a:blip>
          <a:srcRect l="55057" r="1" b="76193"/>
          <a:stretch/>
        </p:blipFill>
        <p:spPr>
          <a:xfrm>
            <a:off x="7318126" y="57885"/>
            <a:ext cx="4860956" cy="1448426"/>
          </a:xfrm>
          <a:prstGeom prst="rect">
            <a:avLst/>
          </a:prstGeom>
        </p:spPr>
      </p:pic>
      <p:grpSp>
        <p:nvGrpSpPr>
          <p:cNvPr id="99" name="Group 98">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100" name="Freeform: Shape 99">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101">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499F2ABD-A4CF-D689-219A-A38353434619}"/>
              </a:ext>
            </a:extLst>
          </p:cNvPr>
          <p:cNvSpPr txBox="1"/>
          <p:nvPr/>
        </p:nvSpPr>
        <p:spPr>
          <a:xfrm>
            <a:off x="9950545" y="5424748"/>
            <a:ext cx="2228537" cy="1431161"/>
          </a:xfrm>
          <a:prstGeom prst="rect">
            <a:avLst/>
          </a:prstGeom>
          <a:noFill/>
        </p:spPr>
        <p:txBody>
          <a:bodyPr wrap="square" rtlCol="0">
            <a:spAutoFit/>
          </a:bodyPr>
          <a:lstStyle/>
          <a:p>
            <a:pPr algn="r">
              <a:spcAft>
                <a:spcPts val="600"/>
              </a:spcAft>
            </a:pPr>
            <a:r>
              <a:rPr lang="en-US" dirty="0"/>
              <a:t>Group No : 3</a:t>
            </a:r>
          </a:p>
          <a:p>
            <a:pPr algn="r">
              <a:spcAft>
                <a:spcPts val="600"/>
              </a:spcAft>
            </a:pPr>
            <a:r>
              <a:rPr lang="en-US" dirty="0" err="1"/>
              <a:t>Rushabh</a:t>
            </a:r>
            <a:r>
              <a:rPr lang="en-US" dirty="0"/>
              <a:t> </a:t>
            </a:r>
            <a:r>
              <a:rPr lang="en-US" dirty="0" err="1"/>
              <a:t>Kakadiya</a:t>
            </a:r>
            <a:endParaRPr lang="en-US" dirty="0"/>
          </a:p>
          <a:p>
            <a:pPr algn="r">
              <a:spcAft>
                <a:spcPts val="600"/>
              </a:spcAft>
            </a:pPr>
            <a:r>
              <a:rPr lang="en-US" dirty="0" err="1"/>
              <a:t>Jaimis</a:t>
            </a:r>
            <a:r>
              <a:rPr lang="en-US" dirty="0"/>
              <a:t> </a:t>
            </a:r>
            <a:r>
              <a:rPr lang="en-US" dirty="0" err="1"/>
              <a:t>Miyani</a:t>
            </a:r>
            <a:endParaRPr lang="en-US" dirty="0"/>
          </a:p>
          <a:p>
            <a:pPr algn="r">
              <a:spcAft>
                <a:spcPts val="600"/>
              </a:spcAft>
            </a:pPr>
            <a:r>
              <a:rPr lang="en-US" dirty="0"/>
              <a:t>Param Mehta</a:t>
            </a:r>
          </a:p>
        </p:txBody>
      </p:sp>
    </p:spTree>
    <p:extLst>
      <p:ext uri="{BB962C8B-B14F-4D97-AF65-F5344CB8AC3E}">
        <p14:creationId xmlns:p14="http://schemas.microsoft.com/office/powerpoint/2010/main" val="262805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95E53E-40D6-15B0-A316-63798229297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D3559-0F46-C1F5-9ED5-871E9E8373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 Attention Model </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decoder model&#10;&#10;Description automatically generated">
            <a:extLst>
              <a:ext uri="{FF2B5EF4-FFF2-40B4-BE49-F238E27FC236}">
                <a16:creationId xmlns:a16="http://schemas.microsoft.com/office/drawing/2014/main" id="{E414765C-ABAB-7FB6-CC82-C7C85FD2F0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4495" y="1522534"/>
            <a:ext cx="6678268" cy="4424352"/>
          </a:xfrm>
          <a:prstGeom prst="rect">
            <a:avLst/>
          </a:prstGeom>
        </p:spPr>
      </p:pic>
    </p:spTree>
    <p:extLst>
      <p:ext uri="{BB962C8B-B14F-4D97-AF65-F5344CB8AC3E}">
        <p14:creationId xmlns:p14="http://schemas.microsoft.com/office/powerpoint/2010/main" val="105991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64F6A-F707-9F7B-A03C-C9E7D26E7846}"/>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Attention Based Model</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E79E11-E6CB-0400-BF3C-8C44564C3625}"/>
              </a:ext>
            </a:extLst>
          </p:cNvPr>
          <p:cNvSpPr>
            <a:spLocks noGrp="1"/>
          </p:cNvSpPr>
          <p:nvPr>
            <p:ph idx="1"/>
          </p:nvPr>
        </p:nvSpPr>
        <p:spPr>
          <a:xfrm>
            <a:off x="5370153" y="1526033"/>
            <a:ext cx="5536397" cy="3935281"/>
          </a:xfrm>
        </p:spPr>
        <p:txBody>
          <a:bodyPr>
            <a:normAutofit fontScale="92500" lnSpcReduction="10000"/>
          </a:bodyPr>
          <a:lstStyle/>
          <a:p>
            <a:pPr>
              <a:buFont typeface="Wingdings" pitchFamily="2" charset="2"/>
              <a:buChar char="v"/>
            </a:pPr>
            <a:r>
              <a:rPr lang="en-US" sz="4000" dirty="0"/>
              <a:t>Encoder</a:t>
            </a:r>
            <a:r>
              <a:rPr lang="en-US" sz="1800" dirty="0"/>
              <a:t> </a:t>
            </a:r>
          </a:p>
          <a:p>
            <a:pPr marL="0" indent="0">
              <a:buNone/>
            </a:pPr>
            <a:endParaRPr lang="en-US" sz="1800" dirty="0"/>
          </a:p>
          <a:p>
            <a:pPr>
              <a:buFont typeface="Wingdings" pitchFamily="2" charset="2"/>
              <a:buChar char="v"/>
            </a:pPr>
            <a:r>
              <a:rPr lang="en-US" sz="4000" dirty="0"/>
              <a:t>Timestep Decoder </a:t>
            </a:r>
          </a:p>
          <a:p>
            <a:pPr lvl="1"/>
            <a:r>
              <a:rPr lang="en-IN" sz="1800" b="1" dirty="0"/>
              <a:t>Initializes Parameters</a:t>
            </a:r>
            <a:r>
              <a:rPr lang="en-IN" sz="1800" dirty="0"/>
              <a:t>: Sets vocabulary size, embedding dimension, LSTM size.</a:t>
            </a:r>
          </a:p>
          <a:p>
            <a:pPr lvl="1"/>
            <a:r>
              <a:rPr lang="en-IN" sz="1800" b="1" dirty="0"/>
              <a:t>Embedding Layer</a:t>
            </a:r>
            <a:r>
              <a:rPr lang="en-IN" sz="1800" dirty="0"/>
              <a:t>: Conditional initialization with/without pre-trained matrix.</a:t>
            </a:r>
          </a:p>
          <a:p>
            <a:pPr lvl="1"/>
            <a:r>
              <a:rPr lang="en-IN" sz="1800" b="1" dirty="0"/>
              <a:t>LSTM Layers</a:t>
            </a:r>
            <a:r>
              <a:rPr lang="en-IN" sz="1800" dirty="0"/>
              <a:t>: Two LSTM layers for sequential processing.</a:t>
            </a:r>
          </a:p>
          <a:p>
            <a:pPr lvl="1"/>
            <a:r>
              <a:rPr lang="en-IN" sz="1800" b="1" dirty="0"/>
              <a:t>Attention Mechanism</a:t>
            </a:r>
            <a:r>
              <a:rPr lang="en-IN" sz="1800" dirty="0"/>
              <a:t>: Computes context vector from encoder outputs.</a:t>
            </a:r>
          </a:p>
          <a:p>
            <a:pPr lvl="1"/>
            <a:r>
              <a:rPr lang="en-IN" sz="1800" b="1" dirty="0"/>
              <a:t>Output Generation</a:t>
            </a:r>
            <a:r>
              <a:rPr lang="en-IN" sz="1800" dirty="0"/>
              <a:t>: Dense layer produces output vocabulary-sized vectors.</a:t>
            </a:r>
          </a:p>
          <a:p>
            <a:pPr marL="457200" lvl="1" indent="0">
              <a:buNone/>
            </a:pPr>
            <a:endParaRPr lang="en-IN" sz="1800" dirty="0"/>
          </a:p>
          <a:p>
            <a:pPr marL="457200" lvl="1" indent="0">
              <a:buNone/>
            </a:pPr>
            <a:endParaRPr lang="en-IN" sz="1800" dirty="0"/>
          </a:p>
          <a:p>
            <a:pPr marL="457200" lvl="1" indent="0">
              <a:buNone/>
            </a:pPr>
            <a:endParaRPr lang="en-IN" sz="1800" dirty="0"/>
          </a:p>
          <a:p>
            <a:pPr marL="457200" lvl="1" indent="0">
              <a:buNone/>
            </a:pPr>
            <a:endParaRPr lang="en-IN" sz="1800" dirty="0"/>
          </a:p>
          <a:p>
            <a:endParaRPr lang="en-US" sz="1800" dirty="0"/>
          </a:p>
        </p:txBody>
      </p:sp>
    </p:spTree>
    <p:extLst>
      <p:ext uri="{BB962C8B-B14F-4D97-AF65-F5344CB8AC3E}">
        <p14:creationId xmlns:p14="http://schemas.microsoft.com/office/powerpoint/2010/main" val="314802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6DFC5E-24E2-D7A6-5145-3A3BE1BFD8D5}"/>
              </a:ext>
            </a:extLst>
          </p:cNvPr>
          <p:cNvSpPr>
            <a:spLocks noGrp="1"/>
          </p:cNvSpPr>
          <p:nvPr>
            <p:ph idx="1"/>
          </p:nvPr>
        </p:nvSpPr>
        <p:spPr>
          <a:xfrm>
            <a:off x="838200" y="1121087"/>
            <a:ext cx="10515600" cy="4351338"/>
          </a:xfrm>
        </p:spPr>
        <p:txBody>
          <a:bodyPr>
            <a:normAutofit/>
          </a:bodyPr>
          <a:lstStyle/>
          <a:p>
            <a:endParaRPr lang="en-US" sz="2000" dirty="0"/>
          </a:p>
          <a:p>
            <a:pPr>
              <a:buFont typeface="Wingdings" pitchFamily="2" charset="2"/>
              <a:buChar char="v"/>
            </a:pPr>
            <a:r>
              <a:rPr lang="en-US" sz="4000" b="1" dirty="0"/>
              <a:t>Decoder </a:t>
            </a:r>
          </a:p>
          <a:p>
            <a:endParaRPr lang="en-US" sz="2000" dirty="0"/>
          </a:p>
          <a:p>
            <a:pPr lvl="1"/>
            <a:r>
              <a:rPr lang="en-US" sz="2000" b="1" dirty="0"/>
              <a:t>Attention Mechanism</a:t>
            </a:r>
            <a:r>
              <a:rPr lang="en-US" sz="2000" dirty="0"/>
              <a:t>: It uses an attention mechanism (through Timestep Decoder), which allows the model to focus on different parts of the encoder's output while generating each token in the sequence.</a:t>
            </a:r>
          </a:p>
          <a:p>
            <a:pPr marL="457200" lvl="1" indent="0">
              <a:buNone/>
            </a:pPr>
            <a:endParaRPr lang="en-US" sz="2000" dirty="0"/>
          </a:p>
          <a:p>
            <a:pPr lvl="1"/>
            <a:r>
              <a:rPr lang="en-US" sz="2000" b="1" dirty="0"/>
              <a:t>Timestep Processing</a:t>
            </a:r>
            <a:r>
              <a:rPr lang="en-US" sz="2000" dirty="0"/>
              <a:t>: Processes one timestep at a time through the Timestep Decoder, allowing for more nuanced generation based on the encoder's output and previously generated tokens.</a:t>
            </a:r>
          </a:p>
          <a:p>
            <a:pPr marL="457200" lvl="1" indent="0">
              <a:buNone/>
            </a:pPr>
            <a:endParaRPr lang="en-US" sz="2000" dirty="0"/>
          </a:p>
          <a:p>
            <a:endParaRPr lang="en-US" sz="2000" dirty="0"/>
          </a:p>
        </p:txBody>
      </p:sp>
      <p:sp>
        <p:nvSpPr>
          <p:cNvPr id="2" name="TextBox 1">
            <a:extLst>
              <a:ext uri="{FF2B5EF4-FFF2-40B4-BE49-F238E27FC236}">
                <a16:creationId xmlns:a16="http://schemas.microsoft.com/office/drawing/2014/main" id="{E4862CA6-6290-D457-B2C0-99C299F8D189}"/>
              </a:ext>
            </a:extLst>
          </p:cNvPr>
          <p:cNvSpPr txBox="1"/>
          <p:nvPr/>
        </p:nvSpPr>
        <p:spPr>
          <a:xfrm>
            <a:off x="10807908" y="17988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3038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4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FDAA7B8D-8E49-A04A-7CB4-A936D1971111}"/>
              </a:ext>
            </a:extLst>
          </p:cNvPr>
          <p:cNvSpPr txBox="1"/>
          <p:nvPr/>
        </p:nvSpPr>
        <p:spPr>
          <a:xfrm>
            <a:off x="298554" y="-170767"/>
            <a:ext cx="10515599"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b="1" kern="1200">
                <a:solidFill>
                  <a:schemeClr val="tx1"/>
                </a:solidFill>
                <a:latin typeface="+mj-lt"/>
                <a:ea typeface="+mj-ea"/>
                <a:cs typeface="+mj-cs"/>
              </a:rPr>
              <a:t>Attention Mechanism</a:t>
            </a:r>
            <a:endParaRPr lang="en-US" sz="44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2862893-AE1B-117A-F5B9-E72A5724ADD9}"/>
              </a:ext>
            </a:extLst>
          </p:cNvPr>
          <p:cNvSpPr>
            <a:spLocks noGrp="1"/>
          </p:cNvSpPr>
          <p:nvPr>
            <p:ph idx="1"/>
          </p:nvPr>
        </p:nvSpPr>
        <p:spPr>
          <a:xfrm>
            <a:off x="417385" y="520863"/>
            <a:ext cx="5393361" cy="4351338"/>
          </a:xfrm>
        </p:spPr>
        <p:txBody>
          <a:bodyPr vert="horz" lIns="91440" tIns="45720" rIns="91440" bIns="45720" rtlCol="0">
            <a:noAutofit/>
          </a:bodyPr>
          <a:lstStyle/>
          <a:p>
            <a:pPr marL="0"/>
            <a:endParaRPr lang="en-US" sz="1600"/>
          </a:p>
          <a:p>
            <a:r>
              <a:rPr lang="en-US" sz="1600" b="1" i="0">
                <a:effectLst/>
              </a:rPr>
              <a:t>Inputs</a:t>
            </a:r>
            <a:r>
              <a:rPr lang="en-US" sz="1600" b="0" i="0">
                <a:effectLst/>
              </a:rPr>
              <a:t>: Takes decoder hidden state and encoder outputs as inputs.</a:t>
            </a:r>
          </a:p>
          <a:p>
            <a:r>
              <a:rPr lang="en-US" sz="1600" b="1" i="0">
                <a:effectLst/>
              </a:rPr>
              <a:t>Scoring Functions</a:t>
            </a:r>
            <a:r>
              <a:rPr lang="en-US" sz="1600" b="0" i="0">
                <a:effectLst/>
              </a:rPr>
              <a:t>:</a:t>
            </a:r>
          </a:p>
          <a:p>
            <a:pPr marL="742950" lvl="1"/>
            <a:r>
              <a:rPr lang="en-US" sz="1600" b="1" i="0">
                <a:effectLst/>
              </a:rPr>
              <a:t>Dot Product</a:t>
            </a:r>
            <a:r>
              <a:rPr lang="en-US" sz="1600" b="0" i="0">
                <a:effectLst/>
              </a:rPr>
              <a:t>: Measures similarity between decoder hidden state and encoder outputs using dot product.</a:t>
            </a:r>
          </a:p>
          <a:p>
            <a:pPr marL="742950" lvl="1"/>
            <a:r>
              <a:rPr lang="en-US" sz="1600" b="1" i="0">
                <a:effectLst/>
              </a:rPr>
              <a:t>General</a:t>
            </a:r>
            <a:r>
              <a:rPr lang="en-US" sz="1600" b="0" i="0">
                <a:effectLst/>
              </a:rPr>
              <a:t>: Applies linear transformation to encoder outputs and computes dot product with decoder hidden state.</a:t>
            </a:r>
          </a:p>
          <a:p>
            <a:pPr marL="742950" lvl="1"/>
            <a:r>
              <a:rPr lang="en-US" sz="1600" b="1" i="0">
                <a:effectLst/>
              </a:rPr>
              <a:t>Concatenative</a:t>
            </a:r>
            <a:r>
              <a:rPr lang="en-US" sz="1600" b="0" i="0">
                <a:effectLst/>
              </a:rPr>
              <a:t>: Concatenates decoder hidden state and encoder outputs, applies linear transformations, and computes dot product.</a:t>
            </a:r>
          </a:p>
          <a:p>
            <a:r>
              <a:rPr lang="en-US" sz="1600" b="1" i="0">
                <a:effectLst/>
              </a:rPr>
              <a:t>Context Vector</a:t>
            </a:r>
            <a:r>
              <a:rPr lang="en-US" sz="1600" b="0" i="0">
                <a:effectLst/>
              </a:rPr>
              <a:t>: Obtains context vector by weighting encoder outputs based on attention scores.</a:t>
            </a:r>
          </a:p>
          <a:p>
            <a:r>
              <a:rPr lang="en-US" sz="1600" b="1" i="0">
                <a:effectLst/>
              </a:rPr>
              <a:t>Attention Weights</a:t>
            </a:r>
            <a:r>
              <a:rPr lang="en-US" sz="1600" b="0" i="0">
                <a:effectLst/>
              </a:rPr>
              <a:t>: Represents importance of each encoder output for the current decoding step through Softmax scores.</a:t>
            </a:r>
          </a:p>
          <a:p>
            <a:r>
              <a:rPr lang="en-US" sz="1600" b="1" i="0">
                <a:effectLst/>
              </a:rPr>
              <a:t>Implementation</a:t>
            </a:r>
            <a:r>
              <a:rPr lang="en-US" sz="1600" b="0" i="0">
                <a:effectLst/>
              </a:rPr>
              <a:t>: Utilizes Dense layers for parameter initialization and matrix operations for scoring computations.</a:t>
            </a:r>
          </a:p>
          <a:p>
            <a:r>
              <a:rPr lang="en-US" sz="1600" b="1" i="0">
                <a:effectLst/>
              </a:rPr>
              <a:t>Output</a:t>
            </a:r>
            <a:r>
              <a:rPr lang="en-US" sz="1600" b="0" i="0">
                <a:effectLst/>
              </a:rPr>
              <a:t>: Provides context vector and attention weights for further processing in the model.</a:t>
            </a:r>
          </a:p>
          <a:p>
            <a:pPr marL="0"/>
            <a:endParaRPr lang="en-US" sz="1600" dirty="0"/>
          </a:p>
        </p:txBody>
      </p:sp>
      <p:sp>
        <p:nvSpPr>
          <p:cNvPr id="39" name="Oval 3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math equations and formulas&#10;&#10;Description automatically generated with medium confidence">
            <a:extLst>
              <a:ext uri="{FF2B5EF4-FFF2-40B4-BE49-F238E27FC236}">
                <a16:creationId xmlns:a16="http://schemas.microsoft.com/office/drawing/2014/main" id="{7475F266-1013-56F5-B4F0-3BFEE2495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463" y="2989290"/>
            <a:ext cx="4221597" cy="2839023"/>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479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AEDA9-F92F-1B55-4203-0EE64AF05052}"/>
              </a:ext>
            </a:extLst>
          </p:cNvPr>
          <p:cNvSpPr>
            <a:spLocks noGrp="1"/>
          </p:cNvSpPr>
          <p:nvPr>
            <p:ph type="title"/>
          </p:nvPr>
        </p:nvSpPr>
        <p:spPr>
          <a:xfrm>
            <a:off x="974884" y="1334423"/>
            <a:ext cx="4191475" cy="4181645"/>
          </a:xfrm>
        </p:spPr>
        <p:txBody>
          <a:bodyPr anchor="ctr">
            <a:normAutofit/>
          </a:bodyPr>
          <a:lstStyle/>
          <a:p>
            <a:pPr algn="ctr"/>
            <a:r>
              <a:rPr lang="en-US" sz="4000" dirty="0">
                <a:solidFill>
                  <a:srgbClr val="FFFFFF"/>
                </a:solidFill>
              </a:rPr>
              <a:t>Training the model using Dot Scoring</a:t>
            </a:r>
            <a:endParaRPr lang="en-IN" sz="40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8609C1D-BA11-26B1-0F01-AA9273D1CDE5}"/>
              </a:ext>
            </a:extLst>
          </p:cNvPr>
          <p:cNvSpPr>
            <a:spLocks noGrp="1"/>
          </p:cNvSpPr>
          <p:nvPr>
            <p:ph idx="1"/>
          </p:nvPr>
        </p:nvSpPr>
        <p:spPr>
          <a:xfrm>
            <a:off x="6297233" y="518401"/>
            <a:ext cx="4771607" cy="4239666"/>
          </a:xfrm>
        </p:spPr>
        <p:txBody>
          <a:bodyPr anchor="ctr">
            <a:normAutofit/>
          </a:bodyPr>
          <a:lstStyle/>
          <a:p>
            <a:pPr algn="just">
              <a:buFont typeface="Wingdings" pitchFamily="2" charset="2"/>
              <a:buChar char="Ø"/>
            </a:pPr>
            <a:r>
              <a:rPr lang="en-US" sz="2000" b="1" dirty="0">
                <a:solidFill>
                  <a:schemeClr val="tx1">
                    <a:alpha val="80000"/>
                  </a:schemeClr>
                </a:solidFill>
              </a:rPr>
              <a:t>Definition:</a:t>
            </a:r>
          </a:p>
          <a:p>
            <a:pPr algn="just"/>
            <a:r>
              <a:rPr lang="en-US" sz="2000" dirty="0">
                <a:solidFill>
                  <a:schemeClr val="tx1">
                    <a:alpha val="80000"/>
                  </a:schemeClr>
                </a:solidFill>
              </a:rPr>
              <a:t>The dot scoring function computes the similarity between the decoder hidden state and encoder outputs by taking the dot product between them. It's used in attention mechanisms to determine the relevance of each encoder output to the current decoding step. This function facilitates focusing the model's attention on pertinent parts of the input sequence during sequence generation.</a:t>
            </a:r>
          </a:p>
          <a:p>
            <a:pPr lvl="2" algn="just"/>
            <a:endParaRPr lang="en-US" dirty="0">
              <a:solidFill>
                <a:schemeClr val="tx1">
                  <a:alpha val="80000"/>
                </a:schemeClr>
              </a:solidFill>
            </a:endParaRPr>
          </a:p>
          <a:p>
            <a:pPr marL="914400" lvl="2" indent="0" algn="just">
              <a:buNone/>
            </a:pPr>
            <a:endParaRPr lang="en-US"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99178A-B655-6D95-DCE5-568342B7F63A}"/>
              </a:ext>
            </a:extLst>
          </p:cNvPr>
          <p:cNvPicPr>
            <a:picLocks noChangeAspect="1"/>
          </p:cNvPicPr>
          <p:nvPr/>
        </p:nvPicPr>
        <p:blipFill>
          <a:blip r:embed="rId2"/>
          <a:stretch>
            <a:fillRect/>
          </a:stretch>
        </p:blipFill>
        <p:spPr>
          <a:xfrm>
            <a:off x="6459039" y="4273729"/>
            <a:ext cx="4725819" cy="2022612"/>
          </a:xfrm>
          <a:prstGeom prst="rect">
            <a:avLst/>
          </a:prstGeom>
        </p:spPr>
      </p:pic>
    </p:spTree>
    <p:extLst>
      <p:ext uri="{BB962C8B-B14F-4D97-AF65-F5344CB8AC3E}">
        <p14:creationId xmlns:p14="http://schemas.microsoft.com/office/powerpoint/2010/main" val="160096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AEDA9-F92F-1B55-4203-0EE64AF05052}"/>
              </a:ext>
            </a:extLst>
          </p:cNvPr>
          <p:cNvSpPr>
            <a:spLocks noGrp="1"/>
          </p:cNvSpPr>
          <p:nvPr>
            <p:ph type="title"/>
          </p:nvPr>
        </p:nvSpPr>
        <p:spPr>
          <a:xfrm>
            <a:off x="700530" y="1289764"/>
            <a:ext cx="4896173" cy="4270963"/>
          </a:xfrm>
        </p:spPr>
        <p:txBody>
          <a:bodyPr anchor="ctr">
            <a:normAutofit/>
          </a:bodyPr>
          <a:lstStyle/>
          <a:p>
            <a:pPr algn="ctr"/>
            <a:r>
              <a:rPr lang="en-US" sz="4000" dirty="0">
                <a:solidFill>
                  <a:srgbClr val="FFFFFF"/>
                </a:solidFill>
              </a:rPr>
              <a:t>Training the model using General Scoring</a:t>
            </a:r>
            <a:endParaRPr lang="en-IN" sz="40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8609C1D-BA11-26B1-0F01-AA9273D1CDE5}"/>
              </a:ext>
            </a:extLst>
          </p:cNvPr>
          <p:cNvSpPr>
            <a:spLocks noGrp="1"/>
          </p:cNvSpPr>
          <p:nvPr>
            <p:ph idx="1"/>
          </p:nvPr>
        </p:nvSpPr>
        <p:spPr>
          <a:xfrm>
            <a:off x="6297233" y="518401"/>
            <a:ext cx="4771607" cy="4181616"/>
          </a:xfrm>
        </p:spPr>
        <p:txBody>
          <a:bodyPr anchor="ctr">
            <a:normAutofit/>
          </a:bodyPr>
          <a:lstStyle/>
          <a:p>
            <a:pPr algn="just">
              <a:buFont typeface="Wingdings" pitchFamily="2" charset="2"/>
              <a:buChar char="Ø"/>
            </a:pPr>
            <a:r>
              <a:rPr lang="en-US" sz="2000" b="1" dirty="0">
                <a:solidFill>
                  <a:schemeClr val="tx1">
                    <a:alpha val="80000"/>
                  </a:schemeClr>
                </a:solidFill>
              </a:rPr>
              <a:t>Definition:</a:t>
            </a:r>
          </a:p>
          <a:p>
            <a:pPr algn="just"/>
            <a:r>
              <a:rPr lang="en-US" sz="2000" b="0" i="0" dirty="0">
                <a:solidFill>
                  <a:schemeClr val="tx1">
                    <a:alpha val="80000"/>
                  </a:schemeClr>
                </a:solidFill>
                <a:effectLst/>
              </a:rPr>
              <a:t>The general scoring function computes the similarity between the decoder's hidden state and the encoder's outputs using a trainable weight matrix. This allows the model to learn the relevance of each encoder output for the current decoding step, aiding in attention-based sequence generation.</a:t>
            </a:r>
            <a:r>
              <a:rPr lang="en-US" sz="2000" dirty="0">
                <a:solidFill>
                  <a:schemeClr val="tx1">
                    <a:alpha val="80000"/>
                  </a:schemeClr>
                </a:solidFill>
              </a:rPr>
              <a:t>.</a:t>
            </a:r>
          </a:p>
          <a:p>
            <a:pPr lvl="2" algn="just"/>
            <a:endParaRPr lang="en-US" dirty="0">
              <a:solidFill>
                <a:schemeClr val="tx1">
                  <a:alpha val="80000"/>
                </a:schemeClr>
              </a:solidFill>
            </a:endParaRPr>
          </a:p>
          <a:p>
            <a:pPr marL="914400" lvl="2" indent="0" algn="just">
              <a:buNone/>
            </a:pPr>
            <a:endParaRPr lang="en-US"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8F99A7C-BD28-89CA-7FE2-81DB81B9DE9D}"/>
              </a:ext>
            </a:extLst>
          </p:cNvPr>
          <p:cNvPicPr>
            <a:picLocks noChangeAspect="1"/>
          </p:cNvPicPr>
          <p:nvPr/>
        </p:nvPicPr>
        <p:blipFill>
          <a:blip r:embed="rId2"/>
          <a:stretch>
            <a:fillRect/>
          </a:stretch>
        </p:blipFill>
        <p:spPr>
          <a:xfrm>
            <a:off x="6542073" y="4234245"/>
            <a:ext cx="4291649" cy="1819147"/>
          </a:xfrm>
          <a:prstGeom prst="rect">
            <a:avLst/>
          </a:prstGeom>
        </p:spPr>
      </p:pic>
    </p:spTree>
    <p:extLst>
      <p:ext uri="{BB962C8B-B14F-4D97-AF65-F5344CB8AC3E}">
        <p14:creationId xmlns:p14="http://schemas.microsoft.com/office/powerpoint/2010/main" val="274773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AEDA9-F92F-1B55-4203-0EE64AF05052}"/>
              </a:ext>
            </a:extLst>
          </p:cNvPr>
          <p:cNvSpPr>
            <a:spLocks noGrp="1"/>
          </p:cNvSpPr>
          <p:nvPr>
            <p:ph type="title"/>
          </p:nvPr>
        </p:nvSpPr>
        <p:spPr>
          <a:xfrm>
            <a:off x="-232502" y="1269354"/>
            <a:ext cx="6797151" cy="3960404"/>
          </a:xfrm>
        </p:spPr>
        <p:txBody>
          <a:bodyPr anchor="ctr">
            <a:normAutofit/>
          </a:bodyPr>
          <a:lstStyle/>
          <a:p>
            <a:pPr algn="ctr"/>
            <a:r>
              <a:rPr lang="en-US" sz="4000" dirty="0">
                <a:solidFill>
                  <a:srgbClr val="FFFFFF"/>
                </a:solidFill>
              </a:rPr>
              <a:t>Training the model </a:t>
            </a:r>
            <a:br>
              <a:rPr lang="en-US" sz="4000" dirty="0">
                <a:solidFill>
                  <a:srgbClr val="FFFFFF"/>
                </a:solidFill>
              </a:rPr>
            </a:br>
            <a:r>
              <a:rPr lang="en-US" sz="4000" dirty="0">
                <a:solidFill>
                  <a:srgbClr val="FFFFFF"/>
                </a:solidFill>
              </a:rPr>
              <a:t>using </a:t>
            </a:r>
            <a:r>
              <a:rPr lang="en-US" sz="4000" dirty="0" err="1">
                <a:solidFill>
                  <a:srgbClr val="FFFFFF"/>
                </a:solidFill>
              </a:rPr>
              <a:t>Concat</a:t>
            </a:r>
            <a:r>
              <a:rPr lang="en-US" sz="4000" dirty="0">
                <a:solidFill>
                  <a:srgbClr val="FFFFFF"/>
                </a:solidFill>
              </a:rPr>
              <a:t> Scoring</a:t>
            </a:r>
            <a:endParaRPr lang="en-IN" sz="40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8609C1D-BA11-26B1-0F01-AA9273D1CDE5}"/>
              </a:ext>
            </a:extLst>
          </p:cNvPr>
          <p:cNvSpPr>
            <a:spLocks noGrp="1"/>
          </p:cNvSpPr>
          <p:nvPr>
            <p:ph idx="1"/>
          </p:nvPr>
        </p:nvSpPr>
        <p:spPr>
          <a:xfrm>
            <a:off x="6297233" y="518401"/>
            <a:ext cx="4771607" cy="4172626"/>
          </a:xfrm>
        </p:spPr>
        <p:txBody>
          <a:bodyPr anchor="ctr">
            <a:normAutofit/>
          </a:bodyPr>
          <a:lstStyle/>
          <a:p>
            <a:pPr algn="just">
              <a:buFont typeface="Wingdings" pitchFamily="2" charset="2"/>
              <a:buChar char="Ø"/>
            </a:pPr>
            <a:r>
              <a:rPr lang="en-US" sz="2000" b="1" dirty="0">
                <a:solidFill>
                  <a:schemeClr val="tx1">
                    <a:alpha val="80000"/>
                  </a:schemeClr>
                </a:solidFill>
              </a:rPr>
              <a:t>Definition:</a:t>
            </a:r>
          </a:p>
          <a:p>
            <a:pPr algn="just"/>
            <a:r>
              <a:rPr lang="en-US" sz="2000" b="0" i="0" dirty="0">
                <a:solidFill>
                  <a:schemeClr val="tx1">
                    <a:alpha val="80000"/>
                  </a:schemeClr>
                </a:solidFill>
                <a:effectLst/>
              </a:rPr>
              <a:t>The </a:t>
            </a:r>
            <a:r>
              <a:rPr lang="en-US" sz="2000" b="0" i="0" dirty="0" err="1">
                <a:solidFill>
                  <a:schemeClr val="tx1">
                    <a:alpha val="80000"/>
                  </a:schemeClr>
                </a:solidFill>
                <a:effectLst/>
              </a:rPr>
              <a:t>concat</a:t>
            </a:r>
            <a:r>
              <a:rPr lang="en-US" sz="2000" b="0" i="0" dirty="0">
                <a:solidFill>
                  <a:schemeClr val="tx1">
                    <a:alpha val="80000"/>
                  </a:schemeClr>
                </a:solidFill>
                <a:effectLst/>
              </a:rPr>
              <a:t> scoring function combines the decoder's hidden state with each encoder output, passing the result through a dense layer with a tanh activation. This allows the model to learn complex interactions between the decoder and encoder states, enhancing the attention mechanism's effectiveness in sequence-to-sequence tasks.</a:t>
            </a:r>
          </a:p>
          <a:p>
            <a:pPr marL="914400" lvl="2" indent="0" algn="just">
              <a:buNone/>
            </a:pPr>
            <a:endParaRPr lang="en-US" dirty="0">
              <a:solidFill>
                <a:schemeClr val="tx1">
                  <a:alpha val="80000"/>
                </a:schemeClr>
              </a:solidFill>
            </a:endParaRPr>
          </a:p>
          <a:p>
            <a:pPr marL="914400" lvl="2" indent="0" algn="just">
              <a:buNone/>
            </a:pPr>
            <a:endParaRPr lang="en-US"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C2D02FF-A2EE-3E40-F03C-1E6AF3191E5A}"/>
              </a:ext>
            </a:extLst>
          </p:cNvPr>
          <p:cNvPicPr>
            <a:picLocks noChangeAspect="1"/>
          </p:cNvPicPr>
          <p:nvPr/>
        </p:nvPicPr>
        <p:blipFill>
          <a:blip r:embed="rId2"/>
          <a:stretch>
            <a:fillRect/>
          </a:stretch>
        </p:blipFill>
        <p:spPr>
          <a:xfrm>
            <a:off x="6642596" y="4040907"/>
            <a:ext cx="4211325" cy="1694724"/>
          </a:xfrm>
          <a:prstGeom prst="rect">
            <a:avLst/>
          </a:prstGeom>
        </p:spPr>
      </p:pic>
    </p:spTree>
    <p:extLst>
      <p:ext uri="{BB962C8B-B14F-4D97-AF65-F5344CB8AC3E}">
        <p14:creationId xmlns:p14="http://schemas.microsoft.com/office/powerpoint/2010/main" val="307557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AEDA9-F92F-1B55-4203-0EE64AF05052}"/>
              </a:ext>
            </a:extLst>
          </p:cNvPr>
          <p:cNvSpPr>
            <a:spLocks noGrp="1"/>
          </p:cNvSpPr>
          <p:nvPr>
            <p:ph type="title"/>
          </p:nvPr>
        </p:nvSpPr>
        <p:spPr>
          <a:xfrm>
            <a:off x="630936" y="457200"/>
            <a:ext cx="4343400" cy="1929384"/>
          </a:xfrm>
        </p:spPr>
        <p:txBody>
          <a:bodyPr anchor="ctr">
            <a:normAutofit/>
          </a:bodyPr>
          <a:lstStyle/>
          <a:p>
            <a:r>
              <a:rPr lang="en-US" sz="4800"/>
              <a:t>Results:</a:t>
            </a:r>
            <a:endParaRPr lang="en-IN" sz="4800"/>
          </a:p>
        </p:txBody>
      </p:sp>
      <p:sp>
        <p:nvSpPr>
          <p:cNvPr id="2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609C1D-BA11-26B1-0F01-AA9273D1CDE5}"/>
              </a:ext>
            </a:extLst>
          </p:cNvPr>
          <p:cNvSpPr>
            <a:spLocks noGrp="1"/>
          </p:cNvSpPr>
          <p:nvPr>
            <p:ph idx="1"/>
          </p:nvPr>
        </p:nvSpPr>
        <p:spPr>
          <a:xfrm>
            <a:off x="5541263" y="457200"/>
            <a:ext cx="6007608" cy="1929384"/>
          </a:xfrm>
        </p:spPr>
        <p:txBody>
          <a:bodyPr anchor="ctr">
            <a:normAutofit/>
          </a:bodyPr>
          <a:lstStyle/>
          <a:p>
            <a:r>
              <a:rPr lang="en-US" sz="2200" dirty="0"/>
              <a:t>Simple Encoder-Decoder Model</a:t>
            </a:r>
          </a:p>
          <a:p>
            <a:pPr lvl="1"/>
            <a:endParaRPr lang="en-US" sz="2200" dirty="0"/>
          </a:p>
          <a:p>
            <a:pPr lvl="1"/>
            <a:r>
              <a:rPr lang="en-US" sz="2200" dirty="0"/>
              <a:t>Mean BLEU score</a:t>
            </a:r>
          </a:p>
          <a:p>
            <a:pPr lvl="2"/>
            <a:r>
              <a:rPr lang="en-US" sz="2200" dirty="0"/>
              <a:t>3.1277541302808807e-80a</a:t>
            </a:r>
          </a:p>
        </p:txBody>
      </p:sp>
      <p:pic>
        <p:nvPicPr>
          <p:cNvPr id="6" name="Picture 5">
            <a:extLst>
              <a:ext uri="{FF2B5EF4-FFF2-40B4-BE49-F238E27FC236}">
                <a16:creationId xmlns:a16="http://schemas.microsoft.com/office/drawing/2014/main" id="{80D353FB-0C74-C44D-35F7-79F0F71AD7B8}"/>
              </a:ext>
            </a:extLst>
          </p:cNvPr>
          <p:cNvPicPr>
            <a:picLocks noChangeAspect="1"/>
          </p:cNvPicPr>
          <p:nvPr/>
        </p:nvPicPr>
        <p:blipFill>
          <a:blip r:embed="rId2"/>
          <a:stretch>
            <a:fillRect/>
          </a:stretch>
        </p:blipFill>
        <p:spPr>
          <a:xfrm>
            <a:off x="1454862" y="2569464"/>
            <a:ext cx="3491075" cy="3678936"/>
          </a:xfrm>
          <a:prstGeom prst="rect">
            <a:avLst/>
          </a:prstGeom>
        </p:spPr>
      </p:pic>
      <p:pic>
        <p:nvPicPr>
          <p:cNvPr id="8" name="Picture 7">
            <a:extLst>
              <a:ext uri="{FF2B5EF4-FFF2-40B4-BE49-F238E27FC236}">
                <a16:creationId xmlns:a16="http://schemas.microsoft.com/office/drawing/2014/main" id="{1608B03A-AC2E-894B-D8A8-9F67B3CBA7AF}"/>
              </a:ext>
            </a:extLst>
          </p:cNvPr>
          <p:cNvPicPr>
            <a:picLocks noChangeAspect="1"/>
          </p:cNvPicPr>
          <p:nvPr/>
        </p:nvPicPr>
        <p:blipFill>
          <a:blip r:embed="rId3"/>
          <a:stretch>
            <a:fillRect/>
          </a:stretch>
        </p:blipFill>
        <p:spPr>
          <a:xfrm>
            <a:off x="5274886" y="3597639"/>
            <a:ext cx="6162609" cy="1647641"/>
          </a:xfrm>
          <a:prstGeom prst="rect">
            <a:avLst/>
          </a:prstGeom>
        </p:spPr>
      </p:pic>
    </p:spTree>
    <p:extLst>
      <p:ext uri="{BB962C8B-B14F-4D97-AF65-F5344CB8AC3E}">
        <p14:creationId xmlns:p14="http://schemas.microsoft.com/office/powerpoint/2010/main" val="365242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DF89D4-DA89-2D81-D78D-4574213EDDF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Attention Based Model</a:t>
            </a:r>
          </a:p>
        </p:txBody>
      </p:sp>
      <p:sp>
        <p:nvSpPr>
          <p:cNvPr id="20" name="Rectangle: Rounded Corners 1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8386B58E-A94B-410B-E817-D6B792E69B7F}"/>
              </a:ext>
            </a:extLst>
          </p:cNvPr>
          <p:cNvPicPr>
            <a:picLocks noChangeAspect="1"/>
          </p:cNvPicPr>
          <p:nvPr/>
        </p:nvPicPr>
        <p:blipFill>
          <a:blip r:embed="rId2"/>
          <a:stretch>
            <a:fillRect/>
          </a:stretch>
        </p:blipFill>
        <p:spPr>
          <a:xfrm>
            <a:off x="320040" y="2678637"/>
            <a:ext cx="3703320" cy="3018205"/>
          </a:xfrm>
          <a:prstGeom prst="rect">
            <a:avLst/>
          </a:prstGeom>
        </p:spPr>
      </p:pic>
      <p:pic>
        <p:nvPicPr>
          <p:cNvPr id="11" name="Picture 10">
            <a:extLst>
              <a:ext uri="{FF2B5EF4-FFF2-40B4-BE49-F238E27FC236}">
                <a16:creationId xmlns:a16="http://schemas.microsoft.com/office/drawing/2014/main" id="{8A4888B0-1E88-80A8-DDF6-4718DBCDA90B}"/>
              </a:ext>
            </a:extLst>
          </p:cNvPr>
          <p:cNvPicPr>
            <a:picLocks noChangeAspect="1"/>
          </p:cNvPicPr>
          <p:nvPr/>
        </p:nvPicPr>
        <p:blipFill>
          <a:blip r:embed="rId3"/>
          <a:stretch>
            <a:fillRect/>
          </a:stretch>
        </p:blipFill>
        <p:spPr>
          <a:xfrm>
            <a:off x="4244340" y="2873061"/>
            <a:ext cx="3703320" cy="2629357"/>
          </a:xfrm>
          <a:prstGeom prst="rect">
            <a:avLst/>
          </a:prstGeom>
        </p:spPr>
      </p:pic>
      <p:pic>
        <p:nvPicPr>
          <p:cNvPr id="9" name="Picture 8">
            <a:extLst>
              <a:ext uri="{FF2B5EF4-FFF2-40B4-BE49-F238E27FC236}">
                <a16:creationId xmlns:a16="http://schemas.microsoft.com/office/drawing/2014/main" id="{856F3AE4-1C52-7401-E523-33C6A5263A0B}"/>
              </a:ext>
            </a:extLst>
          </p:cNvPr>
          <p:cNvPicPr>
            <a:picLocks noChangeAspect="1"/>
          </p:cNvPicPr>
          <p:nvPr/>
        </p:nvPicPr>
        <p:blipFill>
          <a:blip r:embed="rId4"/>
          <a:stretch>
            <a:fillRect/>
          </a:stretch>
        </p:blipFill>
        <p:spPr>
          <a:xfrm>
            <a:off x="8165592" y="2886949"/>
            <a:ext cx="3703320" cy="2601581"/>
          </a:xfrm>
          <a:prstGeom prst="rect">
            <a:avLst/>
          </a:prstGeom>
        </p:spPr>
      </p:pic>
      <p:sp>
        <p:nvSpPr>
          <p:cNvPr id="7" name="TextBox 6">
            <a:extLst>
              <a:ext uri="{FF2B5EF4-FFF2-40B4-BE49-F238E27FC236}">
                <a16:creationId xmlns:a16="http://schemas.microsoft.com/office/drawing/2014/main" id="{8E354775-C894-2412-5278-77C3F0133952}"/>
              </a:ext>
            </a:extLst>
          </p:cNvPr>
          <p:cNvSpPr txBox="1"/>
          <p:nvPr/>
        </p:nvSpPr>
        <p:spPr>
          <a:xfrm>
            <a:off x="5921115" y="1469036"/>
            <a:ext cx="184731" cy="369332"/>
          </a:xfrm>
          <a:prstGeom prst="rect">
            <a:avLst/>
          </a:prstGeom>
          <a:solidFill>
            <a:schemeClr val="accent2"/>
          </a:solidFill>
        </p:spPr>
        <p:txBody>
          <a:bodyPr wrap="none" rtlCol="0">
            <a:spAutoFit/>
          </a:bodyPr>
          <a:lstStyle/>
          <a:p>
            <a:endParaRPr lang="en-US" dirty="0"/>
          </a:p>
        </p:txBody>
      </p:sp>
    </p:spTree>
    <p:extLst>
      <p:ext uri="{BB962C8B-B14F-4D97-AF65-F5344CB8AC3E}">
        <p14:creationId xmlns:p14="http://schemas.microsoft.com/office/powerpoint/2010/main" val="330700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FD451EE1-06AB-4684-8B7A-59133962C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02D69F-ABEF-47E0-B154-C6656A2B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1A935-65C0-0C7A-2182-F60C87119E28}"/>
              </a:ext>
            </a:extLst>
          </p:cNvPr>
          <p:cNvSpPr>
            <a:spLocks noGrp="1"/>
          </p:cNvSpPr>
          <p:nvPr>
            <p:ph type="title"/>
          </p:nvPr>
        </p:nvSpPr>
        <p:spPr>
          <a:xfrm>
            <a:off x="796009" y="2286000"/>
            <a:ext cx="2286000" cy="228600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50800" dist="38100" dir="5400000" algn="t" rotWithShape="0">
              <a:prstClr val="black">
                <a:alpha val="40000"/>
              </a:prstClr>
            </a:outerShdw>
          </a:effectLst>
        </p:spPr>
        <p:txBody>
          <a:bodyPr vert="horz" lIns="91440" tIns="45720" rIns="91440" bIns="45720" rtlCol="0" anchor="ctr">
            <a:normAutofit/>
          </a:bodyPr>
          <a:lstStyle/>
          <a:p>
            <a:pPr algn="ctr"/>
            <a:r>
              <a:rPr lang="en-US" sz="2000" kern="1200">
                <a:latin typeface="+mj-lt"/>
                <a:ea typeface="+mj-ea"/>
                <a:cs typeface="+mj-cs"/>
              </a:rPr>
              <a:t>Error Analysis</a:t>
            </a:r>
            <a:endParaRPr lang="en-US" sz="2000" kern="1200" dirty="0">
              <a:latin typeface="+mj-lt"/>
              <a:ea typeface="+mj-ea"/>
              <a:cs typeface="+mj-cs"/>
            </a:endParaRPr>
          </a:p>
        </p:txBody>
      </p:sp>
      <p:pic>
        <p:nvPicPr>
          <p:cNvPr id="4" name="Picture 3">
            <a:extLst>
              <a:ext uri="{FF2B5EF4-FFF2-40B4-BE49-F238E27FC236}">
                <a16:creationId xmlns:a16="http://schemas.microsoft.com/office/drawing/2014/main" id="{FBABA366-7882-5438-BED8-85C964621094}"/>
              </a:ext>
            </a:extLst>
          </p:cNvPr>
          <p:cNvPicPr>
            <a:picLocks noChangeAspect="1"/>
          </p:cNvPicPr>
          <p:nvPr/>
        </p:nvPicPr>
        <p:blipFill>
          <a:blip r:embed="rId2"/>
          <a:stretch>
            <a:fillRect/>
          </a:stretch>
        </p:blipFill>
        <p:spPr>
          <a:xfrm>
            <a:off x="4197095" y="879464"/>
            <a:ext cx="6884869" cy="2353928"/>
          </a:xfrm>
          <a:prstGeom prst="rect">
            <a:avLst/>
          </a:prstGeom>
        </p:spPr>
      </p:pic>
      <p:pic>
        <p:nvPicPr>
          <p:cNvPr id="8" name="Picture 7">
            <a:extLst>
              <a:ext uri="{FF2B5EF4-FFF2-40B4-BE49-F238E27FC236}">
                <a16:creationId xmlns:a16="http://schemas.microsoft.com/office/drawing/2014/main" id="{9D0C7E22-8450-7DF0-EB3A-D3C052918A7F}"/>
              </a:ext>
            </a:extLst>
          </p:cNvPr>
          <p:cNvPicPr>
            <a:picLocks noChangeAspect="1"/>
          </p:cNvPicPr>
          <p:nvPr/>
        </p:nvPicPr>
        <p:blipFill>
          <a:blip r:embed="rId3"/>
          <a:stretch>
            <a:fillRect/>
          </a:stretch>
        </p:blipFill>
        <p:spPr>
          <a:xfrm>
            <a:off x="4370832" y="3233392"/>
            <a:ext cx="5997278" cy="2438819"/>
          </a:xfrm>
          <a:prstGeom prst="rect">
            <a:avLst/>
          </a:prstGeom>
        </p:spPr>
      </p:pic>
    </p:spTree>
    <p:extLst>
      <p:ext uri="{BB962C8B-B14F-4D97-AF65-F5344CB8AC3E}">
        <p14:creationId xmlns:p14="http://schemas.microsoft.com/office/powerpoint/2010/main" val="286057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DCF1-A05A-B683-6EEB-5C189AA97D04}"/>
              </a:ext>
            </a:extLst>
          </p:cNvPr>
          <p:cNvSpPr>
            <a:spLocks noGrp="1"/>
          </p:cNvSpPr>
          <p:nvPr>
            <p:ph type="title"/>
          </p:nvPr>
        </p:nvSpPr>
        <p:spPr>
          <a:xfrm>
            <a:off x="640080" y="4777739"/>
            <a:ext cx="3418990" cy="1412119"/>
          </a:xfrm>
        </p:spPr>
        <p:txBody>
          <a:bodyPr>
            <a:normAutofit/>
          </a:bodyPr>
          <a:lstStyle/>
          <a:p>
            <a:r>
              <a:rPr lang="en-US" sz="4800" dirty="0"/>
              <a:t>Objective</a:t>
            </a:r>
            <a:endParaRPr lang="en-IN" sz="4800" dirty="0"/>
          </a:p>
        </p:txBody>
      </p:sp>
      <p:pic>
        <p:nvPicPr>
          <p:cNvPr id="5" name="Picture 4" descr="A blue and white screen with a robot and text&#10;&#10;Description automatically generated">
            <a:extLst>
              <a:ext uri="{FF2B5EF4-FFF2-40B4-BE49-F238E27FC236}">
                <a16:creationId xmlns:a16="http://schemas.microsoft.com/office/drawing/2014/main" id="{B88CA22C-E24D-776B-52A9-6BBBEAA635F4}"/>
              </a:ext>
            </a:extLst>
          </p:cNvPr>
          <p:cNvPicPr>
            <a:picLocks noChangeAspect="1"/>
          </p:cNvPicPr>
          <p:nvPr/>
        </p:nvPicPr>
        <p:blipFill rotWithShape="1">
          <a:blip r:embed="rId2">
            <a:extLst>
              <a:ext uri="{28A0092B-C50C-407E-A947-70E740481C1C}">
                <a14:useLocalDpi xmlns:a14="http://schemas.microsoft.com/office/drawing/2010/main" val="0"/>
              </a:ext>
            </a:extLst>
          </a:blip>
          <a:srcRect t="20263" b="19803"/>
          <a:stretch/>
        </p:blipFill>
        <p:spPr>
          <a:xfrm>
            <a:off x="-3028" y="0"/>
            <a:ext cx="12191980" cy="4110195"/>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017F9A-F229-80F1-4A0D-5F8CBFC4A707}"/>
              </a:ext>
            </a:extLst>
          </p:cNvPr>
          <p:cNvSpPr>
            <a:spLocks noGrp="1"/>
          </p:cNvSpPr>
          <p:nvPr>
            <p:ph idx="1"/>
          </p:nvPr>
        </p:nvSpPr>
        <p:spPr>
          <a:xfrm>
            <a:off x="4654294" y="4777739"/>
            <a:ext cx="6897626" cy="1399223"/>
          </a:xfrm>
        </p:spPr>
        <p:txBody>
          <a:bodyPr anchor="ctr">
            <a:noAutofit/>
          </a:bodyPr>
          <a:lstStyle/>
          <a:p>
            <a:pPr algn="just">
              <a:buFont typeface="Wingdings" pitchFamily="2" charset="2"/>
              <a:buChar char="v"/>
            </a:pPr>
            <a:r>
              <a:rPr lang="en-US" sz="1800" dirty="0"/>
              <a:t>Develop a system that leverages Natural Language Processing techniques for the purpose of converting informal English text into formal English text. </a:t>
            </a:r>
          </a:p>
          <a:p>
            <a:pPr algn="just">
              <a:buFont typeface="Wingdings" pitchFamily="2" charset="2"/>
              <a:buChar char="v"/>
            </a:pPr>
            <a:endParaRPr lang="en-US" sz="1800" dirty="0"/>
          </a:p>
        </p:txBody>
      </p:sp>
    </p:spTree>
    <p:extLst>
      <p:ext uri="{BB962C8B-B14F-4D97-AF65-F5344CB8AC3E}">
        <p14:creationId xmlns:p14="http://schemas.microsoft.com/office/powerpoint/2010/main" val="2392177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297EF072-32F7-CF07-F8F3-6F23DE480C04}"/>
              </a:ext>
            </a:extLst>
          </p:cNvPr>
          <p:cNvPicPr>
            <a:picLocks noChangeAspect="1"/>
          </p:cNvPicPr>
          <p:nvPr/>
        </p:nvPicPr>
        <p:blipFill rotWithShape="1">
          <a:blip r:embed="rId2"/>
          <a:srcRect l="47871" r="3613"/>
          <a:stretch/>
        </p:blipFill>
        <p:spPr>
          <a:xfrm>
            <a:off x="-1" y="-2"/>
            <a:ext cx="5410198" cy="6858002"/>
          </a:xfrm>
          <a:prstGeom prst="rect">
            <a:avLst/>
          </a:prstGeom>
        </p:spPr>
      </p:pic>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9602A1F-A2A0-E954-59A3-471192288387}"/>
              </a:ext>
            </a:extLst>
          </p:cNvPr>
          <p:cNvSpPr>
            <a:spLocks noGrp="1"/>
          </p:cNvSpPr>
          <p:nvPr>
            <p:ph type="title"/>
          </p:nvPr>
        </p:nvSpPr>
        <p:spPr>
          <a:xfrm>
            <a:off x="6115317" y="405685"/>
            <a:ext cx="5464968" cy="1559301"/>
          </a:xfrm>
        </p:spPr>
        <p:txBody>
          <a:bodyPr>
            <a:normAutofit/>
          </a:bodyPr>
          <a:lstStyle/>
          <a:p>
            <a:r>
              <a:rPr lang="en-US" sz="4000"/>
              <a:t>Future Improvements</a:t>
            </a:r>
            <a:endParaRPr lang="en-IN" sz="4000"/>
          </a:p>
        </p:txBody>
      </p:sp>
      <p:sp>
        <p:nvSpPr>
          <p:cNvPr id="17" name="Content Placeholder 2">
            <a:extLst>
              <a:ext uri="{FF2B5EF4-FFF2-40B4-BE49-F238E27FC236}">
                <a16:creationId xmlns:a16="http://schemas.microsoft.com/office/drawing/2014/main" id="{1CC21902-3DA1-9E31-8659-14A3D14A639C}"/>
              </a:ext>
            </a:extLst>
          </p:cNvPr>
          <p:cNvSpPr>
            <a:spLocks noGrp="1"/>
          </p:cNvSpPr>
          <p:nvPr>
            <p:ph idx="1"/>
          </p:nvPr>
        </p:nvSpPr>
        <p:spPr>
          <a:xfrm>
            <a:off x="6115317" y="2743200"/>
            <a:ext cx="5247340" cy="3496878"/>
          </a:xfrm>
        </p:spPr>
        <p:txBody>
          <a:bodyPr anchor="ctr">
            <a:normAutofit/>
          </a:bodyPr>
          <a:lstStyle/>
          <a:p>
            <a:r>
              <a:rPr lang="en-US" sz="2000" dirty="0"/>
              <a:t>Train the model on larger datasets</a:t>
            </a:r>
          </a:p>
          <a:p>
            <a:r>
              <a:rPr lang="en-US" sz="2000" dirty="0"/>
              <a:t>Use any pretrained model and apply </a:t>
            </a:r>
            <a:r>
              <a:rPr lang="en-US" sz="2000" dirty="0" err="1"/>
              <a:t>LoRA</a:t>
            </a:r>
            <a:r>
              <a:rPr lang="en-US" sz="2000" dirty="0"/>
              <a:t> technique</a:t>
            </a:r>
          </a:p>
          <a:p>
            <a:r>
              <a:rPr lang="en-US" sz="2000" dirty="0"/>
              <a:t>Integration of Contextual Embeddings </a:t>
            </a:r>
          </a:p>
          <a:p>
            <a:endParaRPr lang="en-IN" sz="2000" dirty="0"/>
          </a:p>
        </p:txBody>
      </p:sp>
    </p:spTree>
    <p:extLst>
      <p:ext uri="{BB962C8B-B14F-4D97-AF65-F5344CB8AC3E}">
        <p14:creationId xmlns:p14="http://schemas.microsoft.com/office/powerpoint/2010/main" val="161827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91CBC-BD9B-7580-484E-8CC058F06289}"/>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 </a:t>
            </a:r>
          </a:p>
        </p:txBody>
      </p:sp>
      <p:grpSp>
        <p:nvGrpSpPr>
          <p:cNvPr id="25" name="Group 2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6" name="Freeform: Shape 2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miling Face with No Fill">
            <a:extLst>
              <a:ext uri="{FF2B5EF4-FFF2-40B4-BE49-F238E27FC236}">
                <a16:creationId xmlns:a16="http://schemas.microsoft.com/office/drawing/2014/main" id="{46E88761-36AB-1A2A-C710-CD874EA85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71441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AA7DEB-1A33-831D-A28E-11C438820B63}"/>
              </a:ext>
            </a:extLst>
          </p:cNvPr>
          <p:cNvPicPr>
            <a:picLocks noChangeAspect="1"/>
          </p:cNvPicPr>
          <p:nvPr/>
        </p:nvPicPr>
        <p:blipFill rotWithShape="1">
          <a:blip r:embed="rId3"/>
          <a:srcRect r="5882" b="-1"/>
          <a:stretch/>
        </p:blipFill>
        <p:spPr>
          <a:xfrm>
            <a:off x="2522358" y="10"/>
            <a:ext cx="9669642" cy="6857990"/>
          </a:xfrm>
          <a:prstGeom prst="rect">
            <a:avLst/>
          </a:prstGeom>
        </p:spPr>
      </p:pic>
      <p:sp>
        <p:nvSpPr>
          <p:cNvPr id="70" name="Rectangle 6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717E2-FD20-9C3B-D919-367A2FED3527}"/>
              </a:ext>
            </a:extLst>
          </p:cNvPr>
          <p:cNvSpPr>
            <a:spLocks noGrp="1"/>
          </p:cNvSpPr>
          <p:nvPr>
            <p:ph type="title"/>
          </p:nvPr>
        </p:nvSpPr>
        <p:spPr>
          <a:xfrm>
            <a:off x="838200" y="365125"/>
            <a:ext cx="5346700" cy="1743075"/>
          </a:xfrm>
        </p:spPr>
        <p:txBody>
          <a:bodyPr>
            <a:normAutofit/>
          </a:bodyPr>
          <a:lstStyle/>
          <a:p>
            <a:r>
              <a:rPr lang="en-US" sz="4000" dirty="0"/>
              <a:t>Dataset Information</a:t>
            </a:r>
            <a:endParaRPr lang="en-IN" sz="4000" dirty="0"/>
          </a:p>
        </p:txBody>
      </p:sp>
      <p:sp>
        <p:nvSpPr>
          <p:cNvPr id="3" name="Content Placeholder 2">
            <a:extLst>
              <a:ext uri="{FF2B5EF4-FFF2-40B4-BE49-F238E27FC236}">
                <a16:creationId xmlns:a16="http://schemas.microsoft.com/office/drawing/2014/main" id="{F2F826DF-59D1-2CD5-6631-9F337BAD138F}"/>
              </a:ext>
            </a:extLst>
          </p:cNvPr>
          <p:cNvSpPr>
            <a:spLocks noGrp="1"/>
          </p:cNvSpPr>
          <p:nvPr>
            <p:ph idx="1"/>
          </p:nvPr>
        </p:nvSpPr>
        <p:spPr>
          <a:xfrm>
            <a:off x="838200" y="2434200"/>
            <a:ext cx="7010400" cy="4157099"/>
          </a:xfrm>
        </p:spPr>
        <p:txBody>
          <a:bodyPr>
            <a:normAutofit/>
          </a:bodyPr>
          <a:lstStyle/>
          <a:p>
            <a:pPr>
              <a:buFont typeface="Wingdings" pitchFamily="2" charset="2"/>
              <a:buChar char="Ø"/>
            </a:pPr>
            <a:r>
              <a:rPr lang="en-US" sz="2000" b="0" i="0" dirty="0">
                <a:effectLst/>
              </a:rPr>
              <a:t>The NUS Social Media Text Normalization and Translation Corpus provides a solution to the scarcity of publicly available normalized datasets. It consists of 2,000 messages randomly selected from the NUS English SMS corpus. </a:t>
            </a:r>
          </a:p>
          <a:p>
            <a:pPr>
              <a:buFont typeface="Wingdings" pitchFamily="2" charset="2"/>
              <a:buChar char="Ø"/>
            </a:pPr>
            <a:r>
              <a:rPr lang="en-US" sz="2000" b="0" i="0" dirty="0">
                <a:effectLst/>
              </a:rPr>
              <a:t>The Dataset is tailored for text normalization and translation tasks, and is structured with two distinct columns:</a:t>
            </a:r>
          </a:p>
          <a:p>
            <a:pPr marL="457200" lvl="1" indent="0">
              <a:buNone/>
            </a:pPr>
            <a:endParaRPr lang="en-US" sz="2000" b="0" i="0" dirty="0">
              <a:effectLst/>
            </a:endParaRP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IN" sz="2000" dirty="0"/>
          </a:p>
        </p:txBody>
      </p:sp>
      <p:pic>
        <p:nvPicPr>
          <p:cNvPr id="5" name="Picture 4" descr="A screenshot of a chat&#10;&#10;Description automatically generated">
            <a:extLst>
              <a:ext uri="{FF2B5EF4-FFF2-40B4-BE49-F238E27FC236}">
                <a16:creationId xmlns:a16="http://schemas.microsoft.com/office/drawing/2014/main" id="{A596D665-5423-178F-3561-557666E0640D}"/>
              </a:ext>
            </a:extLst>
          </p:cNvPr>
          <p:cNvPicPr>
            <a:picLocks noChangeAspect="1"/>
          </p:cNvPicPr>
          <p:nvPr/>
        </p:nvPicPr>
        <p:blipFill rotWithShape="1">
          <a:blip r:embed="rId4">
            <a:extLst>
              <a:ext uri="{28A0092B-C50C-407E-A947-70E740481C1C}">
                <a14:useLocalDpi xmlns:a14="http://schemas.microsoft.com/office/drawing/2010/main" val="0"/>
              </a:ext>
            </a:extLst>
          </a:blip>
          <a:srcRect l="5140" r="1"/>
          <a:stretch/>
        </p:blipFill>
        <p:spPr>
          <a:xfrm>
            <a:off x="936261" y="4672885"/>
            <a:ext cx="6056026" cy="1725219"/>
          </a:xfrm>
          <a:prstGeom prst="rect">
            <a:avLst/>
          </a:prstGeom>
        </p:spPr>
      </p:pic>
    </p:spTree>
    <p:extLst>
      <p:ext uri="{BB962C8B-B14F-4D97-AF65-F5344CB8AC3E}">
        <p14:creationId xmlns:p14="http://schemas.microsoft.com/office/powerpoint/2010/main" val="344179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1E543-015D-1BBA-EE76-FBF8537691E4}"/>
              </a:ext>
            </a:extLst>
          </p:cNvPr>
          <p:cNvSpPr>
            <a:spLocks noGrp="1"/>
          </p:cNvSpPr>
          <p:nvPr>
            <p:ph type="title"/>
          </p:nvPr>
        </p:nvSpPr>
        <p:spPr>
          <a:xfrm>
            <a:off x="838200" y="557188"/>
            <a:ext cx="10515600" cy="1133499"/>
          </a:xfrm>
        </p:spPr>
        <p:txBody>
          <a:bodyPr>
            <a:normAutofit/>
          </a:bodyPr>
          <a:lstStyle/>
          <a:p>
            <a:pPr algn="ctr"/>
            <a:r>
              <a:rPr lang="en-US" sz="5200" dirty="0"/>
              <a:t>Dataset Preprocessing</a:t>
            </a:r>
            <a:endParaRPr lang="en-IN" sz="5200" dirty="0"/>
          </a:p>
        </p:txBody>
      </p:sp>
      <p:graphicFrame>
        <p:nvGraphicFramePr>
          <p:cNvPr id="7" name="Content Placeholder 2">
            <a:extLst>
              <a:ext uri="{FF2B5EF4-FFF2-40B4-BE49-F238E27FC236}">
                <a16:creationId xmlns:a16="http://schemas.microsoft.com/office/drawing/2014/main" id="{D32BA49C-DCCE-FFD5-12AF-7491C90E87D4}"/>
              </a:ext>
            </a:extLst>
          </p:cNvPr>
          <p:cNvGraphicFramePr>
            <a:graphicFrameLocks noGrp="1"/>
          </p:cNvGraphicFramePr>
          <p:nvPr>
            <p:ph idx="1"/>
            <p:extLst>
              <p:ext uri="{D42A27DB-BD31-4B8C-83A1-F6EECF244321}">
                <p14:modId xmlns:p14="http://schemas.microsoft.com/office/powerpoint/2010/main" val="152607591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62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A85F0B-564E-7A19-81A9-224E81FCB719}"/>
              </a:ext>
            </a:extLst>
          </p:cNvPr>
          <p:cNvSpPr txBox="1"/>
          <p:nvPr/>
        </p:nvSpPr>
        <p:spPr>
          <a:xfrm>
            <a:off x="630936" y="639520"/>
            <a:ext cx="3429000" cy="1719072"/>
          </a:xfrm>
          <a:prstGeom prst="rect">
            <a:avLst/>
          </a:prstGeom>
        </p:spPr>
        <p:txBody>
          <a:bodyPr vert="horz" lIns="91440" tIns="45720" rIns="91440" bIns="45720" rtlCol="0" anchor="b">
            <a:normAutofit/>
          </a:bodyPr>
          <a:lstStyle/>
          <a:p>
            <a:pPr lvl="1">
              <a:lnSpc>
                <a:spcPct val="90000"/>
              </a:lnSpc>
              <a:spcBef>
                <a:spcPct val="0"/>
              </a:spcBef>
              <a:spcAft>
                <a:spcPts val="600"/>
              </a:spcAft>
            </a:pPr>
            <a:r>
              <a:rPr lang="en-US" sz="3000" kern="1200" dirty="0" err="1">
                <a:solidFill>
                  <a:schemeClr val="tx1"/>
                </a:solidFill>
                <a:latin typeface="+mj-lt"/>
                <a:ea typeface="+mj-ea"/>
                <a:cs typeface="+mj-cs"/>
              </a:rPr>
              <a:t>Lenght</a:t>
            </a:r>
            <a:r>
              <a:rPr lang="en-US" sz="3000" kern="1200" dirty="0">
                <a:solidFill>
                  <a:schemeClr val="tx1"/>
                </a:solidFill>
                <a:latin typeface="+mj-lt"/>
                <a:ea typeface="+mj-ea"/>
                <a:cs typeface="+mj-cs"/>
              </a:rPr>
              <a:t> of Encoder-Decoder Input/Output</a:t>
            </a:r>
          </a:p>
        </p:txBody>
      </p:sp>
      <p:sp>
        <p:nvSpPr>
          <p:cNvPr id="6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A75F18-6FFE-7F2F-B736-04B3BBD77289}"/>
              </a:ext>
            </a:extLst>
          </p:cNvPr>
          <p:cNvSpPr>
            <a:spLocks noGrp="1"/>
          </p:cNvSpPr>
          <p:nvPr>
            <p:ph idx="1"/>
          </p:nvPr>
        </p:nvSpPr>
        <p:spPr>
          <a:xfrm>
            <a:off x="630936" y="2807208"/>
            <a:ext cx="3911084" cy="3338120"/>
          </a:xfrm>
        </p:spPr>
        <p:txBody>
          <a:bodyPr vert="horz" lIns="91440" tIns="45720" rIns="91440" bIns="45720" rtlCol="0" anchor="t">
            <a:normAutofit/>
          </a:bodyPr>
          <a:lstStyle/>
          <a:p>
            <a:pPr algn="just"/>
            <a:endParaRPr lang="en-US" sz="2200" dirty="0"/>
          </a:p>
          <a:p>
            <a:pPr algn="just">
              <a:buFont typeface="Wingdings" pitchFamily="2" charset="2"/>
              <a:buChar char="Ø"/>
            </a:pPr>
            <a:r>
              <a:rPr lang="en-US" sz="2200" dirty="0"/>
              <a:t>Filtering out the sentences which has length more then 200 as most of the sentences have average length of 50.</a:t>
            </a:r>
          </a:p>
          <a:p>
            <a:pPr algn="just"/>
            <a:endParaRPr lang="en-US" sz="2200" dirty="0"/>
          </a:p>
        </p:txBody>
      </p:sp>
      <p:pic>
        <p:nvPicPr>
          <p:cNvPr id="5" name="Picture 4">
            <a:extLst>
              <a:ext uri="{FF2B5EF4-FFF2-40B4-BE49-F238E27FC236}">
                <a16:creationId xmlns:a16="http://schemas.microsoft.com/office/drawing/2014/main" id="{10BEF965-4BC8-FB96-7ADF-309206D716B7}"/>
              </a:ext>
            </a:extLst>
          </p:cNvPr>
          <p:cNvPicPr>
            <a:picLocks noChangeAspect="1"/>
          </p:cNvPicPr>
          <p:nvPr/>
        </p:nvPicPr>
        <p:blipFill>
          <a:blip r:embed="rId2"/>
          <a:stretch>
            <a:fillRect/>
          </a:stretch>
        </p:blipFill>
        <p:spPr>
          <a:xfrm>
            <a:off x="4654295" y="2015278"/>
            <a:ext cx="7288155" cy="2984841"/>
          </a:xfrm>
          <a:prstGeom prst="rect">
            <a:avLst/>
          </a:prstGeom>
        </p:spPr>
      </p:pic>
    </p:spTree>
    <p:extLst>
      <p:ext uri="{BB962C8B-B14F-4D97-AF65-F5344CB8AC3E}">
        <p14:creationId xmlns:p14="http://schemas.microsoft.com/office/powerpoint/2010/main" val="10229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Isosceles Triangle 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659" y="1143631"/>
            <a:ext cx="9012681" cy="50709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70715" y="3553170"/>
            <a:ext cx="3312989" cy="13522"/>
          </a:xfrm>
          <a:custGeom>
            <a:avLst/>
            <a:gdLst>
              <a:gd name="connsiteX0" fmla="*/ 0 w 3312989"/>
              <a:gd name="connsiteY0" fmla="*/ 0 h 13522"/>
              <a:gd name="connsiteX1" fmla="*/ 629468 w 3312989"/>
              <a:gd name="connsiteY1" fmla="*/ 0 h 13522"/>
              <a:gd name="connsiteX2" fmla="*/ 1292066 w 3312989"/>
              <a:gd name="connsiteY2" fmla="*/ 0 h 13522"/>
              <a:gd name="connsiteX3" fmla="*/ 1987793 w 3312989"/>
              <a:gd name="connsiteY3" fmla="*/ 0 h 13522"/>
              <a:gd name="connsiteX4" fmla="*/ 2683521 w 3312989"/>
              <a:gd name="connsiteY4" fmla="*/ 0 h 13522"/>
              <a:gd name="connsiteX5" fmla="*/ 3312989 w 3312989"/>
              <a:gd name="connsiteY5" fmla="*/ 0 h 13522"/>
              <a:gd name="connsiteX6" fmla="*/ 3312989 w 3312989"/>
              <a:gd name="connsiteY6" fmla="*/ 13522 h 13522"/>
              <a:gd name="connsiteX7" fmla="*/ 2584131 w 3312989"/>
              <a:gd name="connsiteY7" fmla="*/ 13522 h 13522"/>
              <a:gd name="connsiteX8" fmla="*/ 1855274 w 3312989"/>
              <a:gd name="connsiteY8" fmla="*/ 13522 h 13522"/>
              <a:gd name="connsiteX9" fmla="*/ 1192676 w 3312989"/>
              <a:gd name="connsiteY9" fmla="*/ 13522 h 13522"/>
              <a:gd name="connsiteX10" fmla="*/ 0 w 3312989"/>
              <a:gd name="connsiteY10" fmla="*/ 13522 h 13522"/>
              <a:gd name="connsiteX11" fmla="*/ 0 w 3312989"/>
              <a:gd name="connsiteY11" fmla="*/ 0 h 1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2989" h="13522" fill="none" extrusionOk="0">
                <a:moveTo>
                  <a:pt x="0" y="0"/>
                </a:moveTo>
                <a:cubicBezTo>
                  <a:pt x="277288" y="11940"/>
                  <a:pt x="355757" y="3424"/>
                  <a:pt x="629468" y="0"/>
                </a:cubicBezTo>
                <a:cubicBezTo>
                  <a:pt x="903179" y="-3424"/>
                  <a:pt x="1036954" y="7843"/>
                  <a:pt x="1292066" y="0"/>
                </a:cubicBezTo>
                <a:cubicBezTo>
                  <a:pt x="1547178" y="-7843"/>
                  <a:pt x="1787607" y="14812"/>
                  <a:pt x="1987793" y="0"/>
                </a:cubicBezTo>
                <a:cubicBezTo>
                  <a:pt x="2187979" y="-14812"/>
                  <a:pt x="2451017" y="24830"/>
                  <a:pt x="2683521" y="0"/>
                </a:cubicBezTo>
                <a:cubicBezTo>
                  <a:pt x="2916025" y="-24830"/>
                  <a:pt x="3021692" y="27389"/>
                  <a:pt x="3312989" y="0"/>
                </a:cubicBezTo>
                <a:cubicBezTo>
                  <a:pt x="3312374" y="4154"/>
                  <a:pt x="3313464" y="10736"/>
                  <a:pt x="3312989" y="13522"/>
                </a:cubicBezTo>
                <a:cubicBezTo>
                  <a:pt x="3037016" y="45068"/>
                  <a:pt x="2850650" y="37999"/>
                  <a:pt x="2584131" y="13522"/>
                </a:cubicBezTo>
                <a:cubicBezTo>
                  <a:pt x="2317612" y="-10955"/>
                  <a:pt x="2077611" y="4522"/>
                  <a:pt x="1855274" y="13522"/>
                </a:cubicBezTo>
                <a:cubicBezTo>
                  <a:pt x="1632937" y="22522"/>
                  <a:pt x="1484441" y="14967"/>
                  <a:pt x="1192676" y="13522"/>
                </a:cubicBezTo>
                <a:cubicBezTo>
                  <a:pt x="900911" y="12077"/>
                  <a:pt x="242799" y="-26648"/>
                  <a:pt x="0" y="13522"/>
                </a:cubicBezTo>
                <a:cubicBezTo>
                  <a:pt x="557" y="9724"/>
                  <a:pt x="-452" y="5721"/>
                  <a:pt x="0" y="0"/>
                </a:cubicBezTo>
                <a:close/>
              </a:path>
              <a:path w="3312989" h="13522" stroke="0" extrusionOk="0">
                <a:moveTo>
                  <a:pt x="0" y="0"/>
                </a:moveTo>
                <a:cubicBezTo>
                  <a:pt x="199409" y="28541"/>
                  <a:pt x="478789" y="-25042"/>
                  <a:pt x="629468" y="0"/>
                </a:cubicBezTo>
                <a:cubicBezTo>
                  <a:pt x="780147" y="25042"/>
                  <a:pt x="931965" y="-3750"/>
                  <a:pt x="1192676" y="0"/>
                </a:cubicBezTo>
                <a:cubicBezTo>
                  <a:pt x="1453387" y="3750"/>
                  <a:pt x="1663705" y="-23700"/>
                  <a:pt x="1921534" y="0"/>
                </a:cubicBezTo>
                <a:cubicBezTo>
                  <a:pt x="2179363" y="23700"/>
                  <a:pt x="2346946" y="20330"/>
                  <a:pt x="2551002" y="0"/>
                </a:cubicBezTo>
                <a:cubicBezTo>
                  <a:pt x="2755058" y="-20330"/>
                  <a:pt x="2937673" y="-11892"/>
                  <a:pt x="3312989" y="0"/>
                </a:cubicBezTo>
                <a:cubicBezTo>
                  <a:pt x="3313392" y="3496"/>
                  <a:pt x="3313316" y="6883"/>
                  <a:pt x="3312989" y="13522"/>
                </a:cubicBezTo>
                <a:cubicBezTo>
                  <a:pt x="3035754" y="288"/>
                  <a:pt x="2875394" y="4744"/>
                  <a:pt x="2650391" y="13522"/>
                </a:cubicBezTo>
                <a:cubicBezTo>
                  <a:pt x="2425388" y="22300"/>
                  <a:pt x="2215496" y="48352"/>
                  <a:pt x="1921534" y="13522"/>
                </a:cubicBezTo>
                <a:cubicBezTo>
                  <a:pt x="1627572" y="-21308"/>
                  <a:pt x="1490067" y="5583"/>
                  <a:pt x="1358325" y="13522"/>
                </a:cubicBezTo>
                <a:cubicBezTo>
                  <a:pt x="1226583" y="21461"/>
                  <a:pt x="905899" y="20756"/>
                  <a:pt x="695728" y="13522"/>
                </a:cubicBezTo>
                <a:cubicBezTo>
                  <a:pt x="485557" y="6288"/>
                  <a:pt x="209290" y="46702"/>
                  <a:pt x="0" y="13522"/>
                </a:cubicBezTo>
                <a:cubicBezTo>
                  <a:pt x="501" y="8587"/>
                  <a:pt x="-458" y="560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6B15B-0DBC-DD92-C3D3-6CFAC0C802B8}"/>
              </a:ext>
            </a:extLst>
          </p:cNvPr>
          <p:cNvSpPr>
            <a:spLocks/>
          </p:cNvSpPr>
          <p:nvPr/>
        </p:nvSpPr>
        <p:spPr>
          <a:xfrm>
            <a:off x="5588199" y="998876"/>
            <a:ext cx="5916353" cy="4611820"/>
          </a:xfrm>
          <a:prstGeom prst="rect">
            <a:avLst/>
          </a:prstGeom>
        </p:spPr>
        <p:txBody>
          <a:bodyPr anchor="ctr">
            <a:normAutofit/>
          </a:bodyPr>
          <a:lstStyle/>
          <a:p>
            <a:pPr defTabSz="667512">
              <a:spcAft>
                <a:spcPts val="600"/>
              </a:spcAft>
            </a:pPr>
            <a:r>
              <a:rPr lang="en-US" sz="4000" kern="1200" dirty="0">
                <a:solidFill>
                  <a:schemeClr val="tx1"/>
                </a:solidFill>
                <a:latin typeface="+mn-lt"/>
                <a:ea typeface="+mn-ea"/>
                <a:cs typeface="+mn-cs"/>
              </a:rPr>
              <a:t>Padding Data</a:t>
            </a:r>
          </a:p>
          <a:p>
            <a:pPr defTabSz="667512">
              <a:spcAft>
                <a:spcPts val="600"/>
              </a:spcAft>
            </a:pPr>
            <a:endParaRPr lang="en-US" sz="2000" kern="1200" dirty="0">
              <a:solidFill>
                <a:schemeClr val="tx1"/>
              </a:solidFill>
              <a:latin typeface="+mn-lt"/>
              <a:ea typeface="+mn-ea"/>
              <a:cs typeface="+mn-cs"/>
            </a:endParaRPr>
          </a:p>
          <a:p>
            <a:pPr marL="342900" indent="-342900" defTabSz="667512">
              <a:spcAft>
                <a:spcPts val="600"/>
              </a:spcAft>
              <a:buFont typeface="Wingdings" pitchFamily="2" charset="2"/>
              <a:buChar char="Ø"/>
            </a:pPr>
            <a:r>
              <a:rPr lang="en-US" sz="2000" kern="1200" dirty="0">
                <a:solidFill>
                  <a:schemeClr val="tx1"/>
                </a:solidFill>
                <a:latin typeface="+mn-lt"/>
                <a:ea typeface="+mn-ea"/>
                <a:cs typeface="+mn-cs"/>
              </a:rPr>
              <a:t>Encoded the sentences into numerical IDs replacing words using the previously trained tokenizers for both informal and formal text.</a:t>
            </a:r>
          </a:p>
          <a:p>
            <a:pPr defTabSz="667512">
              <a:spcAft>
                <a:spcPts val="600"/>
              </a:spcAft>
            </a:pPr>
            <a:endParaRPr lang="en-US" sz="2000" kern="1200" dirty="0">
              <a:solidFill>
                <a:schemeClr val="tx1"/>
              </a:solidFill>
              <a:latin typeface="+mn-lt"/>
              <a:ea typeface="+mn-ea"/>
              <a:cs typeface="+mn-cs"/>
            </a:endParaRPr>
          </a:p>
          <a:p>
            <a:pPr marL="342900" indent="-342900" defTabSz="667512">
              <a:spcAft>
                <a:spcPts val="600"/>
              </a:spcAft>
              <a:buFont typeface="Wingdings" pitchFamily="2" charset="2"/>
              <a:buChar char="Ø"/>
            </a:pPr>
            <a:r>
              <a:rPr lang="en-US" sz="2000" kern="1200" dirty="0">
                <a:solidFill>
                  <a:schemeClr val="tx1"/>
                </a:solidFill>
                <a:latin typeface="+mn-lt"/>
                <a:ea typeface="+mn-ea"/>
                <a:cs typeface="+mn-cs"/>
              </a:rPr>
              <a:t>Padded the sequences to ensure uniform length for all sentences</a:t>
            </a:r>
            <a:r>
              <a:rPr lang="en-US" sz="2000" dirty="0"/>
              <a:t>.</a:t>
            </a:r>
            <a:endParaRPr lang="en-US" sz="2000" kern="1200" dirty="0">
              <a:solidFill>
                <a:schemeClr val="tx1"/>
              </a:solidFill>
              <a:latin typeface="+mn-lt"/>
              <a:ea typeface="+mn-ea"/>
              <a:cs typeface="+mn-cs"/>
            </a:endParaRPr>
          </a:p>
          <a:p>
            <a:pPr defTabSz="667512">
              <a:spcAft>
                <a:spcPts val="600"/>
              </a:spcAft>
            </a:pPr>
            <a:endParaRPr lang="en-US" sz="2000" kern="1200" dirty="0">
              <a:solidFill>
                <a:schemeClr val="tx1"/>
              </a:solidFill>
              <a:latin typeface="+mn-lt"/>
              <a:ea typeface="+mn-ea"/>
              <a:cs typeface="+mn-cs"/>
            </a:endParaRPr>
          </a:p>
          <a:p>
            <a:pPr>
              <a:spcAft>
                <a:spcPts val="600"/>
              </a:spcAft>
            </a:pPr>
            <a:endParaRPr lang="en-US" sz="2000" dirty="0"/>
          </a:p>
        </p:txBody>
      </p:sp>
      <p:sp>
        <p:nvSpPr>
          <p:cNvPr id="4" name="TextBox 3">
            <a:extLst>
              <a:ext uri="{FF2B5EF4-FFF2-40B4-BE49-F238E27FC236}">
                <a16:creationId xmlns:a16="http://schemas.microsoft.com/office/drawing/2014/main" id="{A5578C9F-E615-D65C-D9EA-C0939B592B4A}"/>
              </a:ext>
            </a:extLst>
          </p:cNvPr>
          <p:cNvSpPr txBox="1"/>
          <p:nvPr/>
        </p:nvSpPr>
        <p:spPr>
          <a:xfrm>
            <a:off x="631364" y="1363062"/>
            <a:ext cx="4183822" cy="4632037"/>
          </a:xfrm>
          <a:prstGeom prst="rect">
            <a:avLst/>
          </a:prstGeom>
          <a:noFill/>
        </p:spPr>
        <p:txBody>
          <a:bodyPr wrap="square">
            <a:spAutoFit/>
          </a:bodyPr>
          <a:lstStyle/>
          <a:p>
            <a:pPr defTabSz="667512">
              <a:spcAft>
                <a:spcPts val="600"/>
              </a:spcAft>
            </a:pPr>
            <a:r>
              <a:rPr lang="en-US" sz="4000" kern="1200" dirty="0">
                <a:solidFill>
                  <a:schemeClr val="tx1"/>
                </a:solidFill>
                <a:latin typeface="+mn-lt"/>
                <a:ea typeface="+mn-ea"/>
                <a:cs typeface="+mn-cs"/>
              </a:rPr>
              <a:t>Tokenizing Data</a:t>
            </a:r>
          </a:p>
          <a:p>
            <a:pPr defTabSz="667512">
              <a:spcAft>
                <a:spcPts val="600"/>
              </a:spcAft>
            </a:pPr>
            <a:endParaRPr lang="en-US" sz="2000" kern="1200" dirty="0">
              <a:solidFill>
                <a:schemeClr val="tx1"/>
              </a:solidFill>
              <a:latin typeface="+mn-lt"/>
              <a:ea typeface="+mn-ea"/>
              <a:cs typeface="+mn-cs"/>
            </a:endParaRPr>
          </a:p>
          <a:p>
            <a:pPr marL="342900" indent="-342900" defTabSz="667512">
              <a:spcAft>
                <a:spcPts val="600"/>
              </a:spcAft>
              <a:buFont typeface="Wingdings" pitchFamily="2" charset="2"/>
              <a:buChar char="Ø"/>
            </a:pPr>
            <a:r>
              <a:rPr lang="en-US" sz="2000" kern="1200" dirty="0">
                <a:solidFill>
                  <a:schemeClr val="tx1"/>
                </a:solidFill>
                <a:latin typeface="+mn-lt"/>
                <a:ea typeface="+mn-ea"/>
                <a:cs typeface="+mn-cs"/>
              </a:rPr>
              <a:t>Tokenized data with preservation of case and excluded common punctuations like .,?!:;</a:t>
            </a:r>
          </a:p>
          <a:p>
            <a:pPr defTabSz="667512">
              <a:spcAft>
                <a:spcPts val="600"/>
              </a:spcAft>
            </a:pPr>
            <a:endParaRPr lang="en-US" sz="2000" kern="1200" dirty="0">
              <a:solidFill>
                <a:schemeClr val="tx1"/>
              </a:solidFill>
              <a:latin typeface="+mn-lt"/>
              <a:ea typeface="+mn-ea"/>
              <a:cs typeface="+mn-cs"/>
            </a:endParaRPr>
          </a:p>
          <a:p>
            <a:pPr marL="342900" indent="-342900" defTabSz="667512">
              <a:spcAft>
                <a:spcPts val="600"/>
              </a:spcAft>
              <a:buFont typeface="Wingdings" pitchFamily="2" charset="2"/>
              <a:buChar char="Ø"/>
            </a:pPr>
            <a:r>
              <a:rPr lang="en-US" sz="2000" kern="1200" dirty="0">
                <a:solidFill>
                  <a:schemeClr val="tx1"/>
                </a:solidFill>
                <a:latin typeface="+mn-lt"/>
                <a:ea typeface="+mn-ea"/>
                <a:cs typeface="+mn-cs"/>
              </a:rPr>
              <a:t>Introduced </a:t>
            </a:r>
            <a:r>
              <a:rPr lang="en-US" sz="2000" dirty="0"/>
              <a:t>‘</a:t>
            </a:r>
            <a:r>
              <a:rPr lang="en-US" sz="2000" kern="1200" dirty="0">
                <a:solidFill>
                  <a:schemeClr val="tx1"/>
                </a:solidFill>
                <a:latin typeface="+mn-lt"/>
                <a:ea typeface="+mn-ea"/>
                <a:cs typeface="+mn-cs"/>
              </a:rPr>
              <a:t>&gt;’ token at the end of the first sentence in the formal data.</a:t>
            </a:r>
          </a:p>
          <a:p>
            <a:pPr defTabSz="667512">
              <a:spcAft>
                <a:spcPts val="600"/>
              </a:spcAft>
            </a:pPr>
            <a:endParaRPr lang="en-US" sz="2000" kern="1200" dirty="0">
              <a:solidFill>
                <a:schemeClr val="tx1"/>
              </a:solidFill>
              <a:latin typeface="+mn-lt"/>
              <a:ea typeface="+mn-ea"/>
              <a:cs typeface="+mn-cs"/>
            </a:endParaRPr>
          </a:p>
          <a:p>
            <a:pPr marL="342900" indent="-342900" defTabSz="667512">
              <a:spcAft>
                <a:spcPts val="600"/>
              </a:spcAft>
              <a:buFont typeface="Wingdings" pitchFamily="2" charset="2"/>
              <a:buChar char="Ø"/>
            </a:pPr>
            <a:r>
              <a:rPr lang="en-US" sz="2000" kern="1200" dirty="0">
                <a:solidFill>
                  <a:schemeClr val="tx1"/>
                </a:solidFill>
                <a:latin typeface="+mn-lt"/>
                <a:ea typeface="+mn-ea"/>
                <a:cs typeface="+mn-cs"/>
              </a:rPr>
              <a:t>Saved the tokenizers for later use</a:t>
            </a:r>
          </a:p>
          <a:p>
            <a:pPr>
              <a:spcAft>
                <a:spcPts val="600"/>
              </a:spcAft>
            </a:pPr>
            <a:endParaRPr lang="en-US" sz="2000" dirty="0"/>
          </a:p>
        </p:txBody>
      </p:sp>
    </p:spTree>
    <p:extLst>
      <p:ext uri="{BB962C8B-B14F-4D97-AF65-F5344CB8AC3E}">
        <p14:creationId xmlns:p14="http://schemas.microsoft.com/office/powerpoint/2010/main" val="222310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CF490-5E31-619D-6877-D9A88DFE963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Simple Encoder-Decoder</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1DADD49-BFC2-861A-18C8-AEDFFBF142AE}"/>
              </a:ext>
            </a:extLst>
          </p:cNvPr>
          <p:cNvPicPr>
            <a:picLocks noGrp="1" noChangeAspect="1"/>
          </p:cNvPicPr>
          <p:nvPr>
            <p:ph idx="1"/>
          </p:nvPr>
        </p:nvPicPr>
        <p:blipFill>
          <a:blip r:embed="rId2"/>
          <a:stretch>
            <a:fillRect/>
          </a:stretch>
        </p:blipFill>
        <p:spPr>
          <a:xfrm>
            <a:off x="4654296" y="1458319"/>
            <a:ext cx="7214616" cy="3913929"/>
          </a:xfrm>
          <a:prstGeom prst="rect">
            <a:avLst/>
          </a:prstGeom>
        </p:spPr>
      </p:pic>
    </p:spTree>
    <p:extLst>
      <p:ext uri="{BB962C8B-B14F-4D97-AF65-F5344CB8AC3E}">
        <p14:creationId xmlns:p14="http://schemas.microsoft.com/office/powerpoint/2010/main" val="364093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EC456-DC51-91F7-03EA-9AD3E1D9B1EF}"/>
              </a:ext>
            </a:extLst>
          </p:cNvPr>
          <p:cNvSpPr>
            <a:spLocks noGrp="1"/>
          </p:cNvSpPr>
          <p:nvPr>
            <p:ph type="title"/>
          </p:nvPr>
        </p:nvSpPr>
        <p:spPr>
          <a:xfrm>
            <a:off x="686834" y="1153572"/>
            <a:ext cx="3200400" cy="4461163"/>
          </a:xfrm>
        </p:spPr>
        <p:txBody>
          <a:bodyPr>
            <a:normAutofit/>
          </a:bodyPr>
          <a:lstStyle/>
          <a:p>
            <a:r>
              <a:rPr lang="en-US" dirty="0">
                <a:solidFill>
                  <a:schemeClr val="accent2">
                    <a:lumMod val="50000"/>
                  </a:schemeClr>
                </a:solidFill>
              </a:rPr>
              <a:t>Designing Model</a:t>
            </a:r>
            <a:endParaRPr lang="en-IN" dirty="0">
              <a:solidFill>
                <a:schemeClr val="accent2">
                  <a:lumMod val="50000"/>
                </a:schemeClr>
              </a:solidFill>
            </a:endParaRPr>
          </a:p>
        </p:txBody>
      </p:sp>
      <p:sp>
        <p:nvSpPr>
          <p:cNvPr id="5" name="Arc 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E621E7-2871-48FB-B856-529F685318B7}"/>
              </a:ext>
            </a:extLst>
          </p:cNvPr>
          <p:cNvSpPr>
            <a:spLocks noGrp="1"/>
          </p:cNvSpPr>
          <p:nvPr>
            <p:ph idx="1"/>
          </p:nvPr>
        </p:nvSpPr>
        <p:spPr>
          <a:xfrm>
            <a:off x="4447308" y="591344"/>
            <a:ext cx="6906491" cy="5585619"/>
          </a:xfrm>
        </p:spPr>
        <p:txBody>
          <a:bodyPr anchor="ctr">
            <a:normAutofit/>
          </a:bodyPr>
          <a:lstStyle/>
          <a:p>
            <a:pPr marL="0" indent="0" algn="ctr">
              <a:buNone/>
            </a:pPr>
            <a:r>
              <a:rPr lang="en-US" sz="4000" b="1" dirty="0"/>
              <a:t>Architecture</a:t>
            </a:r>
          </a:p>
          <a:p>
            <a:pPr marL="0" indent="0" algn="just">
              <a:buNone/>
            </a:pPr>
            <a:endParaRPr lang="en-US" sz="2000" dirty="0"/>
          </a:p>
          <a:p>
            <a:pPr algn="just">
              <a:buFont typeface="Wingdings" pitchFamily="2" charset="2"/>
              <a:buChar char="v"/>
            </a:pPr>
            <a:r>
              <a:rPr lang="en-US" sz="2000" dirty="0"/>
              <a:t>	Encoder : </a:t>
            </a:r>
            <a:r>
              <a:rPr lang="en-US" sz="2000" b="0" i="0" dirty="0">
                <a:effectLst/>
              </a:rPr>
              <a:t>Processes the input sequence and 	 		   generates a hidden representation.</a:t>
            </a:r>
          </a:p>
          <a:p>
            <a:pPr marL="0" indent="0" algn="just">
              <a:buNone/>
            </a:pPr>
            <a:endParaRPr lang="en-US" sz="2000" b="0" i="0" dirty="0">
              <a:effectLst/>
            </a:endParaRPr>
          </a:p>
          <a:p>
            <a:pPr algn="just">
              <a:buFont typeface="Wingdings" pitchFamily="2" charset="2"/>
              <a:buChar char="v"/>
            </a:pPr>
            <a:r>
              <a:rPr lang="en-US" sz="2000" dirty="0"/>
              <a:t>	Decoder:  </a:t>
            </a:r>
            <a:r>
              <a:rPr lang="en-US" sz="2000" b="0" i="0" dirty="0">
                <a:effectLst/>
              </a:rPr>
              <a:t>Uses the encoded representation and its 		      own  internal state to predict the target 		       sequence token-by-token.</a:t>
            </a:r>
          </a:p>
          <a:p>
            <a:pPr marL="0" indent="0" algn="just">
              <a:buNone/>
            </a:pPr>
            <a:endParaRPr lang="en-US" sz="2000" b="0" i="0" dirty="0">
              <a:effectLst/>
            </a:endParaRPr>
          </a:p>
          <a:p>
            <a:pPr algn="just">
              <a:buFont typeface="Wingdings" pitchFamily="2" charset="2"/>
              <a:buChar char="v"/>
            </a:pPr>
            <a:r>
              <a:rPr lang="en-US" sz="2000" dirty="0"/>
              <a:t>	Output Layer: </a:t>
            </a:r>
            <a:r>
              <a:rPr lang="en-US" sz="2000" b="0" i="0" dirty="0">
                <a:effectLst/>
              </a:rPr>
              <a:t>A dense layer with SoftMax activation 		             is applied to the decoder's output.</a:t>
            </a:r>
          </a:p>
          <a:p>
            <a:pPr marL="0" indent="0" algn="just">
              <a:buNone/>
            </a:pPr>
            <a:endParaRPr lang="en-US" sz="2000" b="0" i="0" dirty="0">
              <a:effectLst/>
            </a:endParaRPr>
          </a:p>
          <a:p>
            <a:pPr marL="0" indent="0" algn="just">
              <a:buNone/>
            </a:pPr>
            <a:endParaRPr lang="en-IN" sz="2000" dirty="0">
              <a:latin typeface="+mj-lt"/>
            </a:endParaRPr>
          </a:p>
        </p:txBody>
      </p:sp>
    </p:spTree>
    <p:extLst>
      <p:ext uri="{BB962C8B-B14F-4D97-AF65-F5344CB8AC3E}">
        <p14:creationId xmlns:p14="http://schemas.microsoft.com/office/powerpoint/2010/main" val="175248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91A527F8-35F9-5612-E31F-6FB7C17C289C}"/>
              </a:ext>
            </a:extLst>
          </p:cNvPr>
          <p:cNvSpPr>
            <a:spLocks/>
          </p:cNvSpPr>
          <p:nvPr/>
        </p:nvSpPr>
        <p:spPr>
          <a:xfrm>
            <a:off x="1156694" y="228601"/>
            <a:ext cx="4807976" cy="427612"/>
          </a:xfrm>
          <a:prstGeom prst="rect">
            <a:avLst/>
          </a:prstGeom>
        </p:spPr>
        <p:txBody>
          <a:bodyPr>
            <a:noAutofit/>
          </a:bodyPr>
          <a:lstStyle/>
          <a:p>
            <a:pPr defTabSz="850392">
              <a:spcAft>
                <a:spcPts val="600"/>
              </a:spcAft>
            </a:pPr>
            <a:r>
              <a:rPr lang="en-US" sz="3600" b="1" kern="1200" dirty="0">
                <a:solidFill>
                  <a:schemeClr val="accent2">
                    <a:lumMod val="50000"/>
                  </a:schemeClr>
                </a:solidFill>
                <a:latin typeface="+mn-lt"/>
                <a:ea typeface="+mn-ea"/>
                <a:cs typeface="+mn-cs"/>
              </a:rPr>
              <a:t>Encoder</a:t>
            </a:r>
            <a:r>
              <a:rPr lang="en-US" sz="2604" kern="1200" dirty="0">
                <a:solidFill>
                  <a:schemeClr val="tx1"/>
                </a:solidFill>
                <a:latin typeface="+mn-lt"/>
                <a:ea typeface="+mn-ea"/>
                <a:cs typeface="+mn-cs"/>
              </a:rPr>
              <a:t>	</a:t>
            </a:r>
            <a:endParaRPr lang="en-IN" sz="2800" dirty="0"/>
          </a:p>
        </p:txBody>
      </p:sp>
      <p:sp>
        <p:nvSpPr>
          <p:cNvPr id="6" name="Content Placeholder 5">
            <a:extLst>
              <a:ext uri="{FF2B5EF4-FFF2-40B4-BE49-F238E27FC236}">
                <a16:creationId xmlns:a16="http://schemas.microsoft.com/office/drawing/2014/main" id="{1B55600B-A7E5-E797-967C-D82C3BA2CED7}"/>
              </a:ext>
            </a:extLst>
          </p:cNvPr>
          <p:cNvSpPr>
            <a:spLocks/>
          </p:cNvSpPr>
          <p:nvPr/>
        </p:nvSpPr>
        <p:spPr>
          <a:xfrm>
            <a:off x="1156694" y="884815"/>
            <a:ext cx="4807976" cy="4494010"/>
          </a:xfrm>
          <a:prstGeom prst="rect">
            <a:avLst/>
          </a:prstGeom>
        </p:spPr>
        <p:txBody>
          <a:bodyPr>
            <a:normAutofit/>
          </a:bodyPr>
          <a:lstStyle/>
          <a:p>
            <a:pPr defTabSz="850392">
              <a:spcAft>
                <a:spcPts val="600"/>
              </a:spcAft>
              <a:buFont typeface="Arial" panose="020B0604020202020204" pitchFamily="34" charset="0"/>
              <a:buChar char="•"/>
            </a:pPr>
            <a:r>
              <a:rPr lang="en-IN" sz="2232" b="1" kern="1200" dirty="0">
                <a:latin typeface="Söhne"/>
                <a:ea typeface="+mn-ea"/>
                <a:cs typeface="+mn-cs"/>
              </a:rPr>
              <a:t>Embedding Layer</a:t>
            </a:r>
            <a:r>
              <a:rPr lang="en-IN" sz="2232" kern="1200" dirty="0">
                <a:latin typeface="Söhne"/>
                <a:ea typeface="+mn-ea"/>
                <a:cs typeface="+mn-cs"/>
              </a:rPr>
              <a:t>: Maps words to vectors, handles variable-length inputs with zero-padding.</a:t>
            </a:r>
          </a:p>
          <a:p>
            <a:pPr defTabSz="850392">
              <a:spcAft>
                <a:spcPts val="600"/>
              </a:spcAft>
            </a:pPr>
            <a:endParaRPr lang="en-IN" sz="2232" kern="1200" dirty="0">
              <a:latin typeface="Söhne"/>
              <a:ea typeface="+mn-ea"/>
              <a:cs typeface="+mn-cs"/>
            </a:endParaRPr>
          </a:p>
          <a:p>
            <a:pPr defTabSz="850392">
              <a:spcAft>
                <a:spcPts val="600"/>
              </a:spcAft>
              <a:buFont typeface="Arial" panose="020B0604020202020204" pitchFamily="34" charset="0"/>
              <a:buChar char="•"/>
            </a:pPr>
            <a:r>
              <a:rPr lang="en-IN" sz="2232" b="1" kern="1200" dirty="0">
                <a:latin typeface="Söhne"/>
                <a:ea typeface="+mn-ea"/>
                <a:cs typeface="+mn-cs"/>
              </a:rPr>
              <a:t>First LSTM Layer</a:t>
            </a:r>
            <a:r>
              <a:rPr lang="en-IN" sz="2232" kern="1200" dirty="0">
                <a:latin typeface="Söhne"/>
                <a:ea typeface="+mn-ea"/>
                <a:cs typeface="+mn-cs"/>
              </a:rPr>
              <a:t>: Processes sequences, maintains temporal dependencies, returns sequences and states.</a:t>
            </a:r>
          </a:p>
          <a:p>
            <a:pPr defTabSz="850392">
              <a:spcAft>
                <a:spcPts val="600"/>
              </a:spcAft>
            </a:pPr>
            <a:endParaRPr lang="en-IN" sz="2232" kern="1200" dirty="0">
              <a:latin typeface="Söhne"/>
              <a:ea typeface="+mn-ea"/>
              <a:cs typeface="+mn-cs"/>
            </a:endParaRPr>
          </a:p>
          <a:p>
            <a:pPr defTabSz="850392">
              <a:spcAft>
                <a:spcPts val="600"/>
              </a:spcAft>
              <a:buFont typeface="Arial" panose="020B0604020202020204" pitchFamily="34" charset="0"/>
              <a:buChar char="•"/>
            </a:pPr>
            <a:r>
              <a:rPr lang="en-IN" sz="2232" b="1" kern="1200" dirty="0">
                <a:latin typeface="Söhne"/>
                <a:ea typeface="+mn-ea"/>
                <a:cs typeface="+mn-cs"/>
              </a:rPr>
              <a:t>Second LSTM Layer</a:t>
            </a:r>
            <a:r>
              <a:rPr lang="en-IN" sz="2232" kern="1200" dirty="0">
                <a:latin typeface="Söhne"/>
                <a:ea typeface="+mn-ea"/>
                <a:cs typeface="+mn-cs"/>
              </a:rPr>
              <a:t>: Further refines sequence encoding, captures deeper context, outputs final states.</a:t>
            </a:r>
            <a:endParaRPr lang="en-IN" sz="2400" dirty="0"/>
          </a:p>
        </p:txBody>
      </p:sp>
      <p:sp>
        <p:nvSpPr>
          <p:cNvPr id="7" name="Text Placeholder 6">
            <a:extLst>
              <a:ext uri="{FF2B5EF4-FFF2-40B4-BE49-F238E27FC236}">
                <a16:creationId xmlns:a16="http://schemas.microsoft.com/office/drawing/2014/main" id="{946DC836-520A-2EB2-A382-E7B732AE77A2}"/>
              </a:ext>
            </a:extLst>
          </p:cNvPr>
          <p:cNvSpPr>
            <a:spLocks/>
          </p:cNvSpPr>
          <p:nvPr/>
        </p:nvSpPr>
        <p:spPr>
          <a:xfrm>
            <a:off x="6127450" y="168111"/>
            <a:ext cx="4831654" cy="427613"/>
          </a:xfrm>
          <a:prstGeom prst="rect">
            <a:avLst/>
          </a:prstGeom>
        </p:spPr>
        <p:txBody>
          <a:bodyPr>
            <a:noAutofit/>
          </a:bodyPr>
          <a:lstStyle/>
          <a:p>
            <a:pPr defTabSz="850392">
              <a:spcAft>
                <a:spcPts val="600"/>
              </a:spcAft>
            </a:pPr>
            <a:r>
              <a:rPr lang="en-US" sz="3600" b="1" kern="1200" dirty="0">
                <a:solidFill>
                  <a:schemeClr val="accent2">
                    <a:lumMod val="50000"/>
                  </a:schemeClr>
                </a:solidFill>
                <a:latin typeface="+mn-lt"/>
                <a:ea typeface="+mn-ea"/>
                <a:cs typeface="+mn-cs"/>
              </a:rPr>
              <a:t>Decoder</a:t>
            </a:r>
            <a:endParaRPr lang="en-IN" sz="3600" b="1" dirty="0">
              <a:solidFill>
                <a:schemeClr val="accent2">
                  <a:lumMod val="50000"/>
                </a:schemeClr>
              </a:solidFill>
            </a:endParaRPr>
          </a:p>
        </p:txBody>
      </p:sp>
      <p:sp>
        <p:nvSpPr>
          <p:cNvPr id="8" name="Content Placeholder 7">
            <a:extLst>
              <a:ext uri="{FF2B5EF4-FFF2-40B4-BE49-F238E27FC236}">
                <a16:creationId xmlns:a16="http://schemas.microsoft.com/office/drawing/2014/main" id="{1E4140BE-B0C9-4D7F-15D4-E32F7887D226}"/>
              </a:ext>
            </a:extLst>
          </p:cNvPr>
          <p:cNvSpPr>
            <a:spLocks/>
          </p:cNvSpPr>
          <p:nvPr/>
        </p:nvSpPr>
        <p:spPr>
          <a:xfrm>
            <a:off x="6127450" y="809641"/>
            <a:ext cx="4907855" cy="4569183"/>
          </a:xfrm>
          <a:prstGeom prst="rect">
            <a:avLst/>
          </a:prstGeom>
        </p:spPr>
        <p:txBody>
          <a:bodyPr>
            <a:normAutofit/>
          </a:bodyPr>
          <a:lstStyle/>
          <a:p>
            <a:pPr defTabSz="850392">
              <a:spcAft>
                <a:spcPts val="600"/>
              </a:spcAft>
              <a:buFont typeface="Arial" panose="020B0604020202020204" pitchFamily="34" charset="0"/>
              <a:buChar char="•"/>
            </a:pPr>
            <a:r>
              <a:rPr lang="en-US" sz="2232" b="1" kern="1200" dirty="0">
                <a:latin typeface="Söhne"/>
                <a:ea typeface="+mn-ea"/>
                <a:cs typeface="+mn-cs"/>
              </a:rPr>
              <a:t>Embedding Initialization</a:t>
            </a:r>
            <a:r>
              <a:rPr lang="en-US" sz="2232" kern="1200" dirty="0">
                <a:latin typeface="Söhne"/>
                <a:ea typeface="+mn-ea"/>
                <a:cs typeface="+mn-cs"/>
              </a:rPr>
              <a:t>: Converts token indices into dense vectors, optimized for the decoder's vocabulary.</a:t>
            </a:r>
          </a:p>
          <a:p>
            <a:pPr defTabSz="850392">
              <a:spcAft>
                <a:spcPts val="600"/>
              </a:spcAft>
            </a:pPr>
            <a:endParaRPr lang="en-US" sz="2232" kern="1200" dirty="0">
              <a:latin typeface="Söhne"/>
              <a:ea typeface="+mn-ea"/>
              <a:cs typeface="+mn-cs"/>
            </a:endParaRPr>
          </a:p>
          <a:p>
            <a:pPr defTabSz="850392">
              <a:spcAft>
                <a:spcPts val="600"/>
              </a:spcAft>
              <a:buFont typeface="Arial" panose="020B0604020202020204" pitchFamily="34" charset="0"/>
              <a:buChar char="•"/>
            </a:pPr>
            <a:r>
              <a:rPr lang="en-US" sz="2232" b="1" kern="1200" dirty="0">
                <a:latin typeface="Söhne"/>
                <a:ea typeface="+mn-ea"/>
                <a:cs typeface="+mn-cs"/>
              </a:rPr>
              <a:t>LSTM Configuration</a:t>
            </a:r>
            <a:r>
              <a:rPr lang="en-US" sz="2232" kern="1200" dirty="0">
                <a:latin typeface="Söhne"/>
                <a:ea typeface="+mn-ea"/>
                <a:cs typeface="+mn-cs"/>
              </a:rPr>
              <a:t>: Single LSTM layer designed to generate output sequences, maintaining state across timesteps.</a:t>
            </a:r>
          </a:p>
          <a:p>
            <a:pPr defTabSz="850392">
              <a:spcAft>
                <a:spcPts val="600"/>
              </a:spcAft>
            </a:pPr>
            <a:endParaRPr lang="en-US" sz="2232" kern="1200" dirty="0">
              <a:latin typeface="Söhne"/>
              <a:ea typeface="+mn-ea"/>
              <a:cs typeface="+mn-cs"/>
            </a:endParaRPr>
          </a:p>
          <a:p>
            <a:pPr defTabSz="850392">
              <a:spcAft>
                <a:spcPts val="600"/>
              </a:spcAft>
              <a:buFont typeface="Arial" panose="020B0604020202020204" pitchFamily="34" charset="0"/>
              <a:buChar char="•"/>
            </a:pPr>
            <a:r>
              <a:rPr lang="en-US" sz="2232" b="1" kern="1200" dirty="0">
                <a:latin typeface="Söhne"/>
                <a:ea typeface="+mn-ea"/>
                <a:cs typeface="+mn-cs"/>
              </a:rPr>
              <a:t> Sequence Decoding</a:t>
            </a:r>
            <a:r>
              <a:rPr lang="en-US" sz="2232" kern="1200" dirty="0">
                <a:latin typeface="Söhne"/>
                <a:ea typeface="+mn-ea"/>
                <a:cs typeface="+mn-cs"/>
              </a:rPr>
              <a:t>: Embeds input sequence then processes it through LSTM to produce output sequence and states.</a:t>
            </a:r>
            <a:endParaRPr lang="en-US" sz="2400" b="0" i="0" dirty="0">
              <a:effectLst/>
              <a:latin typeface="Söhne"/>
            </a:endParaRPr>
          </a:p>
        </p:txBody>
      </p:sp>
    </p:spTree>
    <p:extLst>
      <p:ext uri="{BB962C8B-B14F-4D97-AF65-F5344CB8AC3E}">
        <p14:creationId xmlns:p14="http://schemas.microsoft.com/office/powerpoint/2010/main" val="914907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814</TotalTime>
  <Words>869</Words>
  <Application>Microsoft Office PowerPoint</Application>
  <PresentationFormat>Widescreen</PresentationFormat>
  <Paragraphs>110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Avenir Next LT Pro</vt:lpstr>
      <vt:lpstr>Calibri</vt:lpstr>
      <vt:lpstr>Söhne</vt:lpstr>
      <vt:lpstr>Wingdings</vt:lpstr>
      <vt:lpstr>Office Theme</vt:lpstr>
      <vt:lpstr>Text Style Transfer </vt:lpstr>
      <vt:lpstr>Objective</vt:lpstr>
      <vt:lpstr>Dataset Information</vt:lpstr>
      <vt:lpstr>Dataset Preprocessing</vt:lpstr>
      <vt:lpstr>PowerPoint Presentation</vt:lpstr>
      <vt:lpstr>PowerPoint Presentation</vt:lpstr>
      <vt:lpstr>Simple Encoder-Decoder</vt:lpstr>
      <vt:lpstr>Designing Model</vt:lpstr>
      <vt:lpstr>PowerPoint Presentation</vt:lpstr>
      <vt:lpstr> Attention Model </vt:lpstr>
      <vt:lpstr>Attention Based Model</vt:lpstr>
      <vt:lpstr>PowerPoint Presentation</vt:lpstr>
      <vt:lpstr>PowerPoint Presentation</vt:lpstr>
      <vt:lpstr>Training the model using Dot Scoring</vt:lpstr>
      <vt:lpstr>Training the model using General Scoring</vt:lpstr>
      <vt:lpstr>Training the model  using Concat Scoring</vt:lpstr>
      <vt:lpstr>Results:</vt:lpstr>
      <vt:lpstr>Attention Based Model</vt:lpstr>
      <vt:lpstr>Error Analysis</vt:lpstr>
      <vt:lpstr>Future Improvements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 MEHTA</dc:creator>
  <cp:lastModifiedBy>PARAM MEHTA</cp:lastModifiedBy>
  <cp:revision>146</cp:revision>
  <dcterms:created xsi:type="dcterms:W3CDTF">2024-03-26T16:10:36Z</dcterms:created>
  <dcterms:modified xsi:type="dcterms:W3CDTF">2024-03-27T19:37:22Z</dcterms:modified>
</cp:coreProperties>
</file>