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12700"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57925-F383-43C1-8314-41C9926493AB}" type="datetimeFigureOut">
              <a:rPr lang="en-IN" smtClean="0"/>
              <a:t>28-11-2021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46E58-AE9D-4616-A4A9-EFFEED59E46A}" type="slidenum">
              <a:rPr lang="en-IN" smtClean="0"/>
              <a:t>‹#›</a:t>
            </a:fld>
            <a:endParaRPr lang="en-IN"/>
          </a:p>
        </p:txBody>
      </p:sp>
    </p:spTree>
    <p:extLst>
      <p:ext uri="{BB962C8B-B14F-4D97-AF65-F5344CB8AC3E}">
        <p14:creationId xmlns:p14="http://schemas.microsoft.com/office/powerpoint/2010/main" val="312982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1320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51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4712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969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2457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6441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61771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71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11/28/2021</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177266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83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571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81253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0314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821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51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3592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11/28/2021</a:t>
            </a:fld>
            <a:endParaRPr lang="en-US" dirty="0"/>
          </a:p>
        </p:txBody>
      </p:sp>
    </p:spTree>
    <p:extLst>
      <p:ext uri="{BB962C8B-B14F-4D97-AF65-F5344CB8AC3E}">
        <p14:creationId xmlns:p14="http://schemas.microsoft.com/office/powerpoint/2010/main" val="47910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40303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CCC16C-6D79-414C-A556-5EE7A27D1526}"/>
              </a:ext>
            </a:extLst>
          </p:cNvPr>
          <p:cNvSpPr>
            <a:spLocks noGrp="1"/>
          </p:cNvSpPr>
          <p:nvPr>
            <p:ph type="ctrTitle"/>
          </p:nvPr>
        </p:nvSpPr>
        <p:spPr>
          <a:xfrm>
            <a:off x="1522414" y="1905000"/>
            <a:ext cx="9143998" cy="2667000"/>
          </a:xfrm>
        </p:spPr>
        <p:txBody>
          <a:bodyPr/>
          <a:lstStyle/>
          <a:p>
            <a:r>
              <a:rPr lang="en-US" dirty="0">
                <a:solidFill>
                  <a:srgbClr val="FF0000"/>
                </a:solidFill>
              </a:rPr>
              <a:t>Micro Credit Loan Defaulter Project Presentation</a:t>
            </a:r>
          </a:p>
        </p:txBody>
      </p:sp>
      <p:sp>
        <p:nvSpPr>
          <p:cNvPr id="5" name="Content Placeholder 2">
            <a:extLst>
              <a:ext uri="{FF2B5EF4-FFF2-40B4-BE49-F238E27FC236}">
                <a16:creationId xmlns:a16="http://schemas.microsoft.com/office/drawing/2014/main" id="{F32E49B6-5390-4715-AA53-04D99F529825}"/>
              </a:ext>
            </a:extLst>
          </p:cNvPr>
          <p:cNvSpPr>
            <a:spLocks noGrp="1"/>
          </p:cNvSpPr>
          <p:nvPr>
            <p:ph type="subTitle" idx="1"/>
          </p:nvPr>
        </p:nvSpPr>
        <p:spPr>
          <a:xfrm>
            <a:off x="1522413" y="5029200"/>
            <a:ext cx="8229598" cy="838200"/>
          </a:xfrm>
        </p:spPr>
        <p:txBody>
          <a:bodyPr/>
          <a:lstStyle/>
          <a:p>
            <a:r>
              <a:rPr lang="en-US" dirty="0"/>
              <a:t>Submitted By | Jaimon Varghese |</a:t>
            </a:r>
            <a:br>
              <a:rPr lang="en-US" dirty="0"/>
            </a:br>
            <a:r>
              <a:rPr lang="en-US" dirty="0"/>
              <a:t> Data Science Intern at Flip Robo Technologies</a:t>
            </a:r>
          </a:p>
        </p:txBody>
      </p:sp>
    </p:spTree>
    <p:extLst>
      <p:ext uri="{BB962C8B-B14F-4D97-AF65-F5344CB8AC3E}">
        <p14:creationId xmlns:p14="http://schemas.microsoft.com/office/powerpoint/2010/main" val="1862320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6282" y="2133601"/>
            <a:ext cx="10896600" cy="3697465"/>
          </a:xfrm>
        </p:spPr>
        <p:txBody>
          <a:bodyPr numCol="2">
            <a:noAutofit/>
          </a:bodyPr>
          <a:lstStyle/>
          <a:p>
            <a:pPr lvl="1">
              <a:buFont typeface="Arial" panose="020B0604020202020204" pitchFamily="34" charset="0"/>
              <a:buChar char="•"/>
            </a:pPr>
            <a:r>
              <a:rPr lang="en-US" sz="1800" dirty="0">
                <a:solidFill>
                  <a:srgbClr val="000000"/>
                </a:solidFill>
                <a:latin typeface="+mj-lt"/>
              </a:rPr>
              <a:t>fr_da_rech90 : Frequency of data account recharged in last 90 days</a:t>
            </a:r>
          </a:p>
          <a:p>
            <a:pPr lvl="1">
              <a:buFont typeface="Arial" panose="020B0604020202020204" pitchFamily="34" charset="0"/>
              <a:buChar char="•"/>
            </a:pPr>
            <a:r>
              <a:rPr lang="en-US" sz="1800" dirty="0">
                <a:solidFill>
                  <a:srgbClr val="000000"/>
                </a:solidFill>
                <a:latin typeface="+mj-lt"/>
              </a:rPr>
              <a:t>cnt_loans30 : Number of loans taken by user in last 30 days</a:t>
            </a:r>
          </a:p>
          <a:p>
            <a:pPr lvl="1">
              <a:buFont typeface="Arial" panose="020B0604020202020204" pitchFamily="34" charset="0"/>
              <a:buChar char="•"/>
            </a:pPr>
            <a:r>
              <a:rPr lang="en-US" sz="1800" dirty="0">
                <a:solidFill>
                  <a:srgbClr val="000000"/>
                </a:solidFill>
                <a:latin typeface="+mj-lt"/>
              </a:rPr>
              <a:t>amnt_loans30 : Total amount of loans taken by user in last 30 days</a:t>
            </a:r>
          </a:p>
          <a:p>
            <a:pPr lvl="1">
              <a:buFont typeface="Arial" panose="020B0604020202020204" pitchFamily="34" charset="0"/>
              <a:buChar char="•"/>
            </a:pPr>
            <a:r>
              <a:rPr lang="en-US" sz="1800" dirty="0">
                <a:solidFill>
                  <a:srgbClr val="000000"/>
                </a:solidFill>
                <a:latin typeface="+mj-lt"/>
              </a:rPr>
              <a:t>maxamnt_loans30 : Maximum amount of loan taken by the user in last 30 days</a:t>
            </a:r>
          </a:p>
          <a:p>
            <a:pPr lvl="1">
              <a:buFont typeface="Arial" panose="020B0604020202020204" pitchFamily="34" charset="0"/>
              <a:buChar char="•"/>
            </a:pPr>
            <a:r>
              <a:rPr lang="en-US" sz="1800" dirty="0">
                <a:solidFill>
                  <a:srgbClr val="000000"/>
                </a:solidFill>
                <a:latin typeface="+mj-lt"/>
              </a:rPr>
              <a:t>medianamnt_loans30: Median of amounts of loan taken by the user in last 30 days</a:t>
            </a:r>
          </a:p>
          <a:p>
            <a:pPr lvl="1">
              <a:buFont typeface="Arial" panose="020B0604020202020204" pitchFamily="34" charset="0"/>
              <a:buChar char="•"/>
            </a:pPr>
            <a:r>
              <a:rPr lang="en-US" sz="1800" dirty="0">
                <a:solidFill>
                  <a:srgbClr val="000000"/>
                </a:solidFill>
                <a:latin typeface="+mj-lt"/>
              </a:rPr>
              <a:t>cnt_loans90 : Number of loans taken by user in last 90 days</a:t>
            </a:r>
          </a:p>
          <a:p>
            <a:pPr lvl="1">
              <a:buFont typeface="Arial" panose="020B0604020202020204" pitchFamily="34" charset="0"/>
              <a:buChar char="•"/>
            </a:pPr>
            <a:r>
              <a:rPr lang="en-US" sz="1800" dirty="0">
                <a:solidFill>
                  <a:srgbClr val="000000"/>
                </a:solidFill>
                <a:latin typeface="+mj-lt"/>
              </a:rPr>
              <a:t>amnt_loans90 : Total amount of loans taken by user in last 90 days</a:t>
            </a:r>
          </a:p>
          <a:p>
            <a:pPr lvl="1">
              <a:buFont typeface="Arial" panose="020B0604020202020204" pitchFamily="34" charset="0"/>
              <a:buChar char="•"/>
            </a:pPr>
            <a:r>
              <a:rPr lang="en-US" sz="1800" dirty="0">
                <a:solidFill>
                  <a:srgbClr val="000000"/>
                </a:solidFill>
                <a:latin typeface="+mj-lt"/>
              </a:rPr>
              <a:t>maxamnt_loans90 : Maximum amount of loan taken by the user in last 90 days</a:t>
            </a:r>
          </a:p>
          <a:p>
            <a:pPr lvl="1">
              <a:buFont typeface="Arial" panose="020B0604020202020204" pitchFamily="34" charset="0"/>
              <a:buChar char="•"/>
            </a:pPr>
            <a:r>
              <a:rPr lang="en-US" sz="1800" dirty="0">
                <a:solidFill>
                  <a:srgbClr val="000000"/>
                </a:solidFill>
                <a:latin typeface="+mj-lt"/>
              </a:rPr>
              <a:t>medianamnt_loans90: Median of amounts of loan taken by the user in last 90 days</a:t>
            </a:r>
          </a:p>
          <a:p>
            <a:pPr lvl="1">
              <a:buFont typeface="Arial" panose="020B0604020202020204" pitchFamily="34" charset="0"/>
              <a:buChar char="•"/>
            </a:pPr>
            <a:r>
              <a:rPr lang="en-US" sz="1800" dirty="0">
                <a:solidFill>
                  <a:srgbClr val="000000"/>
                </a:solidFill>
                <a:latin typeface="+mj-lt"/>
              </a:rPr>
              <a:t>payback30 : Average payback time in days over last 30 days</a:t>
            </a:r>
          </a:p>
          <a:p>
            <a:pPr lvl="1">
              <a:buFont typeface="Arial" panose="020B0604020202020204" pitchFamily="34" charset="0"/>
              <a:buChar char="•"/>
            </a:pPr>
            <a:r>
              <a:rPr lang="en-US" sz="1800" dirty="0">
                <a:solidFill>
                  <a:srgbClr val="000000"/>
                </a:solidFill>
                <a:latin typeface="+mj-lt"/>
              </a:rPr>
              <a:t>payback90 : Average payback time in days over last 90 days</a:t>
            </a:r>
          </a:p>
          <a:p>
            <a:pPr lvl="1">
              <a:buFont typeface="Arial" panose="020B0604020202020204" pitchFamily="34" charset="0"/>
              <a:buChar char="•"/>
            </a:pPr>
            <a:r>
              <a:rPr lang="en-US" sz="1800" dirty="0" err="1">
                <a:solidFill>
                  <a:srgbClr val="000000"/>
                </a:solidFill>
                <a:latin typeface="+mj-lt"/>
              </a:rPr>
              <a:t>pcircle</a:t>
            </a:r>
            <a:r>
              <a:rPr lang="en-US" sz="1800" dirty="0">
                <a:solidFill>
                  <a:srgbClr val="000000"/>
                </a:solidFill>
                <a:latin typeface="+mj-lt"/>
              </a:rPr>
              <a:t> : Telecom circle</a:t>
            </a:r>
          </a:p>
          <a:p>
            <a:pPr lvl="1">
              <a:buFont typeface="Arial" panose="020B0604020202020204" pitchFamily="34" charset="0"/>
              <a:buChar char="•"/>
            </a:pPr>
            <a:r>
              <a:rPr lang="en-US" sz="1800" dirty="0" err="1">
                <a:solidFill>
                  <a:srgbClr val="000000"/>
                </a:solidFill>
                <a:latin typeface="+mj-lt"/>
              </a:rPr>
              <a:t>pdate</a:t>
            </a:r>
            <a:r>
              <a:rPr lang="en-US" sz="1800" dirty="0">
                <a:solidFill>
                  <a:srgbClr val="000000"/>
                </a:solidFill>
                <a:latin typeface="+mj-lt"/>
              </a:rPr>
              <a:t> : Date</a:t>
            </a:r>
          </a:p>
        </p:txBody>
      </p:sp>
      <p:sp>
        <p:nvSpPr>
          <p:cNvPr id="4" name="Text Placeholder 7"/>
          <p:cNvSpPr txBox="1">
            <a:spLocks/>
          </p:cNvSpPr>
          <p:nvPr/>
        </p:nvSpPr>
        <p:spPr>
          <a:xfrm>
            <a:off x="1541163"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id="{E3078850-7139-4C66-AB2A-3B260CFD04E3}"/>
              </a:ext>
            </a:extLst>
          </p:cNvPr>
          <p:cNvGraphicFramePr>
            <a:graphicFrameLocks noGrp="1"/>
          </p:cNvGraphicFramePr>
          <p:nvPr>
            <p:ph idx="1"/>
          </p:nvPr>
        </p:nvGraphicFramePr>
        <p:xfrm>
          <a:off x="7543801"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ED7F9F9-BE2B-48D6-83BE-CEDAD390F18D}"/>
              </a:ext>
            </a:extLst>
          </p:cNvPr>
          <p:cNvSpPr txBox="1"/>
          <p:nvPr/>
        </p:nvSpPr>
        <p:spPr>
          <a:xfrm>
            <a:off x="914400" y="2209801"/>
            <a:ext cx="6324600" cy="3693319"/>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dirty="0">
                <a:latin typeface="+mj-lt"/>
                <a:ea typeface="Cambria" panose="02040503050406030204" pitchFamily="18" charset="0"/>
              </a:rPr>
              <a:t>Then I checked the shape of our dataset and found that we have a total of 2,09,593 rows and 37 different columns.</a:t>
            </a:r>
          </a:p>
          <a:p>
            <a:pPr marL="285750" indent="-285750">
              <a:buFont typeface="Wingdings" panose="05000000000000000000" pitchFamily="2" charset="2"/>
              <a:buChar char="§"/>
            </a:pPr>
            <a:r>
              <a:rPr lang="en-US"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p>
          <a:p>
            <a:pPr marL="285750" indent="-285750">
              <a:buFont typeface="Wingdings" panose="05000000000000000000" pitchFamily="2" charset="2"/>
              <a:buChar char="§"/>
            </a:pPr>
            <a:r>
              <a:rPr lang="en-US" dirty="0">
                <a:latin typeface="+mj-lt"/>
                <a:ea typeface="Cambria" panose="02040503050406030204" pitchFamily="18" charset="0"/>
              </a:rPr>
              <a:t>By checking the data types I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a16="http://schemas.microsoft.com/office/drawing/2014/main" id="{08DE1530-BF5F-46DD-9504-29ACEB899AED}"/>
              </a:ext>
            </a:extLst>
          </p:cNvPr>
          <p:cNvPicPr>
            <a:picLocks noGrp="1" noChangeAspect="1"/>
          </p:cNvPicPr>
          <p:nvPr>
            <p:ph type="pic" idx="1"/>
          </p:nvPr>
        </p:nvPicPr>
        <p:blipFill>
          <a:blip r:embed="rId2"/>
          <a:srcRect l="848" r="848"/>
          <a:stretch>
            <a:fillRect/>
          </a:stretch>
        </p:blipFill>
        <p:spPr/>
      </p:pic>
      <p:sp>
        <p:nvSpPr>
          <p:cNvPr id="4" name="Text Placeholder 3">
            <a:extLst>
              <a:ext uri="{FF2B5EF4-FFF2-40B4-BE49-F238E27FC236}">
                <a16:creationId xmlns:a16="http://schemas.microsoft.com/office/drawing/2014/main"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a16="http://schemas.microsoft.com/office/drawing/2014/main" id="{218DE9E7-ED68-4464-B2ED-CAE07B730499}"/>
              </a:ext>
            </a:extLst>
          </p:cNvPr>
          <p:cNvSpPr>
            <a:spLocks noGrp="1"/>
          </p:cNvSpPr>
          <p:nvPr>
            <p:ph type="body" sz="half" idx="2"/>
          </p:nvPr>
        </p:nvSpPr>
        <p:spPr/>
        <p:txBody>
          <a:bodyPr>
            <a:normAutofit/>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a16="http://schemas.microsoft.com/office/drawing/2014/main"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a16="http://schemas.microsoft.com/office/drawing/2014/main"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531016CB-4B2E-4058-9AE3-084EB0D226BA}"/>
              </a:ext>
            </a:extLst>
          </p:cNvPr>
          <p:cNvPicPr>
            <a:picLocks noGrp="1" noChangeAspect="1"/>
          </p:cNvPicPr>
          <p:nvPr>
            <p:ph type="pic" idx="1"/>
          </p:nvPr>
        </p:nvPicPr>
        <p:blipFill>
          <a:blip r:embed="rId2"/>
          <a:srcRect t="12217" b="1221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a16="http://schemas.microsoft.com/office/drawing/2014/main"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B8A02-3CC0-44A0-B16C-0B4D819446D3}"/>
              </a:ext>
            </a:extLst>
          </p:cNvPr>
          <p:cNvSpPr txBox="1">
            <a:spLocks/>
          </p:cNvSpPr>
          <p:nvPr/>
        </p:nvSpPr>
        <p:spPr>
          <a:xfrm>
            <a:off x="-1705515" y="189715"/>
            <a:ext cx="9143538" cy="1066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FF0000"/>
                </a:solidFill>
              </a:rPr>
              <a:t>Introduction</a:t>
            </a:r>
            <a:endParaRPr lang="en-IN" dirty="0">
              <a:solidFill>
                <a:srgbClr val="FF0000"/>
              </a:solidFill>
            </a:endParaRPr>
          </a:p>
        </p:txBody>
      </p:sp>
      <p:sp>
        <p:nvSpPr>
          <p:cNvPr id="4" name="TextBox 3">
            <a:extLst>
              <a:ext uri="{FF2B5EF4-FFF2-40B4-BE49-F238E27FC236}">
                <a16:creationId xmlns:a16="http://schemas.microsoft.com/office/drawing/2014/main" id="{F3AF0BC0-93DC-43B3-BB95-9604A2F7001E}"/>
              </a:ext>
            </a:extLst>
          </p:cNvPr>
          <p:cNvSpPr txBox="1"/>
          <p:nvPr/>
        </p:nvSpPr>
        <p:spPr>
          <a:xfrm>
            <a:off x="1841208"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317321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a16="http://schemas.microsoft.com/office/drawing/2014/main"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Classification Function</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normAutofit/>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a16="http://schemas.microsoft.com/office/drawing/2014/main" id="{FEC895C5-2ED4-4211-80B1-810FE0E7C5B0}"/>
              </a:ext>
            </a:extLst>
          </p:cNvPr>
          <p:cNvPicPr>
            <a:picLocks noChangeAspect="1"/>
          </p:cNvPicPr>
          <p:nvPr/>
        </p:nvPicPr>
        <p:blipFill>
          <a:blip r:embed="rId2"/>
          <a:stretch>
            <a:fillRect/>
          </a:stretch>
        </p:blipFill>
        <p:spPr>
          <a:xfrm>
            <a:off x="457201" y="914401"/>
            <a:ext cx="7157049" cy="4741545"/>
          </a:xfrm>
          <a:prstGeom prst="rect">
            <a:avLst/>
          </a:prstGeom>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7924802" y="1371600"/>
            <a:ext cx="3413761" cy="2057400"/>
          </a:xfrm>
        </p:spPr>
        <p:txBody>
          <a:bodyPr/>
          <a:lstStyle/>
          <a:p>
            <a:r>
              <a:rPr lang="en-US" dirty="0"/>
              <a:t>Classification Machine Learning Models Used</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pic>
        <p:nvPicPr>
          <p:cNvPr id="6" name="Picture 5">
            <a:extLst>
              <a:ext uri="{FF2B5EF4-FFF2-40B4-BE49-F238E27FC236}">
                <a16:creationId xmlns:a16="http://schemas.microsoft.com/office/drawing/2014/main" id="{3AA32F84-1BF6-4706-BB89-01DEC8CAAA6F}"/>
              </a:ext>
            </a:extLst>
          </p:cNvPr>
          <p:cNvPicPr>
            <a:picLocks noChangeAspect="1"/>
          </p:cNvPicPr>
          <p:nvPr/>
        </p:nvPicPr>
        <p:blipFill>
          <a:blip r:embed="rId2"/>
          <a:stretch>
            <a:fillRect/>
          </a:stretch>
        </p:blipFill>
        <p:spPr>
          <a:xfrm>
            <a:off x="853439" y="1255450"/>
            <a:ext cx="6857999" cy="4114800"/>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Report on Best Model</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pic>
        <p:nvPicPr>
          <p:cNvPr id="6" name="Picture 5">
            <a:extLst>
              <a:ext uri="{FF2B5EF4-FFF2-40B4-BE49-F238E27FC236}">
                <a16:creationId xmlns:a16="http://schemas.microsoft.com/office/drawing/2014/main" id="{016C7177-F621-446F-8B1B-A3612F48E070}"/>
              </a:ext>
            </a:extLst>
          </p:cNvPr>
          <p:cNvPicPr>
            <a:picLocks noChangeAspect="1"/>
          </p:cNvPicPr>
          <p:nvPr/>
        </p:nvPicPr>
        <p:blipFill>
          <a:blip r:embed="rId2"/>
          <a:stretch>
            <a:fillRect/>
          </a:stretch>
        </p:blipFill>
        <p:spPr>
          <a:xfrm>
            <a:off x="952500" y="1966727"/>
            <a:ext cx="6629398" cy="2670282"/>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4" name="Content Placeholder 3">
            <a:extLst>
              <a:ext uri="{FF2B5EF4-FFF2-40B4-BE49-F238E27FC236}">
                <a16:creationId xmlns:a16="http://schemas.microsoft.com/office/drawing/2014/main"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a16="http://schemas.microsoft.com/office/drawing/2014/main" id="{6E0010EA-41E3-40B8-B57E-5C823C8CD2F9}"/>
              </a:ext>
            </a:extLst>
          </p:cNvPr>
          <p:cNvPicPr>
            <a:picLocks noChangeAspect="1"/>
          </p:cNvPicPr>
          <p:nvPr/>
        </p:nvPicPr>
        <p:blipFill>
          <a:blip r:embed="rId2"/>
          <a:stretch>
            <a:fillRect/>
          </a:stretch>
        </p:blipFill>
        <p:spPr>
          <a:xfrm>
            <a:off x="1372738" y="1870449"/>
            <a:ext cx="4723263" cy="4158020"/>
          </a:xfrm>
          <a:prstGeom prst="rect">
            <a:avLst/>
          </a:prstGeom>
        </p:spPr>
      </p:pic>
      <p:pic>
        <p:nvPicPr>
          <p:cNvPr id="8" name="Picture 7">
            <a:extLst>
              <a:ext uri="{FF2B5EF4-FFF2-40B4-BE49-F238E27FC236}">
                <a16:creationId xmlns:a16="http://schemas.microsoft.com/office/drawing/2014/main" id="{02A20974-7326-4DB6-A137-63A4E6E47031}"/>
              </a:ext>
            </a:extLst>
          </p:cNvPr>
          <p:cNvPicPr>
            <a:picLocks noChangeAspect="1"/>
          </p:cNvPicPr>
          <p:nvPr/>
        </p:nvPicPr>
        <p:blipFill>
          <a:blip r:embed="rId3"/>
          <a:stretch>
            <a:fillRect/>
          </a:stretch>
        </p:blipFill>
        <p:spPr>
          <a:xfrm>
            <a:off x="6113648" y="1873188"/>
            <a:ext cx="5854695" cy="4411293"/>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id="{CE57F583-D912-44AD-BB32-1D9E2E7A2E50}"/>
              </a:ext>
            </a:extLst>
          </p:cNvPr>
          <p:cNvSpPr txBox="1"/>
          <p:nvPr/>
        </p:nvSpPr>
        <p:spPr>
          <a:xfrm>
            <a:off x="1524464" y="2362201"/>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id="{9271E9AC-553F-480B-B1D1-DEB281765D80}"/>
              </a:ext>
            </a:extLst>
          </p:cNvPr>
          <p:cNvSpPr txBox="1"/>
          <p:nvPr/>
        </p:nvSpPr>
        <p:spPr>
          <a:xfrm>
            <a:off x="1524464" y="2743201"/>
            <a:ext cx="9906000" cy="2585323"/>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12CFA-4ED5-412D-BD21-AC5C3A2CF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6383" y="1626069"/>
            <a:ext cx="5169159" cy="3282006"/>
          </a:xfrm>
          <a:prstGeom prst="rect">
            <a:avLst/>
          </a:prstGeom>
        </p:spPr>
      </p:pic>
    </p:spTree>
    <p:extLst>
      <p:ext uri="{BB962C8B-B14F-4D97-AF65-F5344CB8AC3E}">
        <p14:creationId xmlns:p14="http://schemas.microsoft.com/office/powerpoint/2010/main" val="392316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727-DE47-4480-BA43-23D775C4A334}"/>
              </a:ext>
            </a:extLst>
          </p:cNvPr>
          <p:cNvSpPr>
            <a:spLocks noGrp="1"/>
          </p:cNvSpPr>
          <p:nvPr>
            <p:ph type="title"/>
          </p:nvPr>
        </p:nvSpPr>
        <p:spPr>
          <a:xfrm>
            <a:off x="2356845" y="609600"/>
            <a:ext cx="8596668" cy="1320800"/>
          </a:xfrm>
        </p:spPr>
        <p:txBody>
          <a:bodyPr>
            <a:normAutofit/>
          </a:bodyPr>
          <a:lstStyle/>
          <a:p>
            <a:r>
              <a:rPr lang="en-US" sz="5400" dirty="0">
                <a:solidFill>
                  <a:srgbClr val="FF0000"/>
                </a:solidFill>
              </a:rPr>
              <a:t>Introduction</a:t>
            </a:r>
            <a:endParaRPr lang="en-IN" sz="5400" dirty="0">
              <a:solidFill>
                <a:srgbClr val="FF0000"/>
              </a:solidFill>
            </a:endParaRPr>
          </a:p>
        </p:txBody>
      </p:sp>
      <p:sp>
        <p:nvSpPr>
          <p:cNvPr id="3" name="Content Placeholder 2">
            <a:extLst>
              <a:ext uri="{FF2B5EF4-FFF2-40B4-BE49-F238E27FC236}">
                <a16:creationId xmlns:a16="http://schemas.microsoft.com/office/drawing/2014/main" id="{664BCC37-A7B8-4B7C-A7C0-1012678542F3}"/>
              </a:ext>
            </a:extLst>
          </p:cNvPr>
          <p:cNvSpPr>
            <a:spLocks noGrp="1"/>
          </p:cNvSpPr>
          <p:nvPr>
            <p:ph idx="1"/>
          </p:nvPr>
        </p:nvSpPr>
        <p:spPr>
          <a:xfrm>
            <a:off x="194461" y="2133601"/>
            <a:ext cx="7620000" cy="4058533"/>
          </a:xfrm>
        </p:spPr>
        <p:txBody>
          <a:bodyPr>
            <a:noAutofit/>
          </a:bodyPr>
          <a:lstStyle/>
          <a:p>
            <a:pPr marL="0" indent="0">
              <a:buNone/>
            </a:pPr>
            <a:r>
              <a:rPr lang="en-US" sz="1700" dirty="0">
                <a:solidFill>
                  <a:srgbClr val="000000"/>
                </a:solidFill>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a16="http://schemas.microsoft.com/office/drawing/2014/main" id="{CDD68451-C6FD-404D-9B0F-267E29E03651}"/>
              </a:ext>
            </a:extLst>
          </p:cNvPr>
          <p:cNvPicPr>
            <a:picLocks noChangeAspect="1"/>
          </p:cNvPicPr>
          <p:nvPr/>
        </p:nvPicPr>
        <p:blipFill>
          <a:blip r:embed="rId2"/>
          <a:stretch>
            <a:fillRect/>
          </a:stretch>
        </p:blipFill>
        <p:spPr>
          <a:xfrm>
            <a:off x="7992795" y="2743200"/>
            <a:ext cx="3970607" cy="2438400"/>
          </a:xfrm>
          <a:prstGeom prst="rect">
            <a:avLst/>
          </a:prstGeom>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B427521B-92A7-46BD-8671-468A29A2E27A}"/>
              </a:ext>
            </a:extLst>
          </p:cNvPr>
          <p:cNvSpPr>
            <a:spLocks noGrp="1"/>
          </p:cNvSpPr>
          <p:nvPr>
            <p:ph idx="1"/>
          </p:nvPr>
        </p:nvSpPr>
        <p:spPr>
          <a:xfrm>
            <a:off x="1371832" y="1989259"/>
            <a:ext cx="4724169" cy="3697465"/>
          </a:xfrm>
        </p:spPr>
        <p:txBody>
          <a:bodyPr>
            <a:normAutofit/>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a16="http://schemas.microsoft.com/office/drawing/2014/main" id="{9134C6AE-4570-44A3-B24F-17766763948A}"/>
              </a:ext>
            </a:extLst>
          </p:cNvPr>
          <p:cNvPicPr>
            <a:picLocks noChangeAspect="1"/>
          </p:cNvPicPr>
          <p:nvPr/>
        </p:nvPicPr>
        <p:blipFill>
          <a:blip r:embed="rId2"/>
          <a:stretch>
            <a:fillRect/>
          </a:stretch>
        </p:blipFill>
        <p:spPr>
          <a:xfrm>
            <a:off x="7620001" y="990601"/>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id="{333C871D-7E80-4F02-86B5-949CF148AA33}"/>
              </a:ext>
            </a:extLst>
          </p:cNvPr>
          <p:cNvSpPr>
            <a:spLocks noGrp="1"/>
          </p:cNvSpPr>
          <p:nvPr>
            <p:ph idx="1"/>
          </p:nvPr>
        </p:nvSpPr>
        <p:spPr>
          <a:xfrm>
            <a:off x="1524231" y="2057401"/>
            <a:ext cx="9143538" cy="3697465"/>
          </a:xfrm>
        </p:spPr>
        <p:txBody>
          <a:bodyPr>
            <a:normAutofit/>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4464"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6800" y="1981200"/>
            <a:ext cx="9601202" cy="4114800"/>
          </a:xfrm>
        </p:spPr>
        <p:txBody>
          <a:bodyPr>
            <a:normAutofit/>
          </a:bodyPr>
          <a:lstStyle/>
          <a:p>
            <a:r>
              <a:rPr lang="en-US" dirty="0"/>
              <a:t>Hardware technology being used.</a:t>
            </a:r>
          </a:p>
          <a:p>
            <a:pPr lvl="1"/>
            <a:r>
              <a:rPr lang="en-US" dirty="0"/>
              <a:t>RAM : 12 GB</a:t>
            </a:r>
          </a:p>
          <a:p>
            <a:pPr lvl="1"/>
            <a:r>
              <a:rPr lang="en-US" dirty="0"/>
              <a:t>CPU  : 11th Gen Intel(R) Core(TM) i5-1135G7 @ 2.40GHz   2.42 GHz</a:t>
            </a:r>
          </a:p>
          <a:p>
            <a:pPr lvl="1"/>
            <a:r>
              <a:rPr lang="en-US" dirty="0"/>
              <a:t>GPU  : intel iRISxe Graphics Card </a:t>
            </a:r>
          </a:p>
          <a:p>
            <a:pPr lvl="1"/>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7200" y="1981200"/>
            <a:ext cx="11506200" cy="3429000"/>
          </a:xfrm>
        </p:spPr>
        <p:txBody>
          <a:bodyPr numCol="2">
            <a:noAutofit/>
          </a:bodyPr>
          <a:lstStyle/>
          <a:p>
            <a:pPr algn="l">
              <a:buFont typeface="Arial" panose="020B0604020202020204" pitchFamily="34" charset="0"/>
              <a:buChar char="•"/>
            </a:pPr>
            <a:r>
              <a:rPr lang="en-US" dirty="0">
                <a:solidFill>
                  <a:srgbClr val="000000"/>
                </a:solidFill>
                <a:latin typeface="+mj-lt"/>
              </a:rPr>
              <a:t>label : Flag indicating whether the user paid back the credit amount within 5 days of issuing the loan {1:success, 0:failure}</a:t>
            </a:r>
          </a:p>
          <a:p>
            <a:pPr algn="l">
              <a:buFont typeface="Arial" panose="020B0604020202020204" pitchFamily="34" charset="0"/>
              <a:buChar char="•"/>
            </a:pPr>
            <a:r>
              <a:rPr lang="en-US" dirty="0" err="1">
                <a:solidFill>
                  <a:srgbClr val="000000"/>
                </a:solidFill>
                <a:latin typeface="+mj-lt"/>
              </a:rPr>
              <a:t>msisdn</a:t>
            </a:r>
            <a:r>
              <a:rPr lang="en-US" dirty="0">
                <a:solidFill>
                  <a:srgbClr val="000000"/>
                </a:solidFill>
                <a:latin typeface="+mj-lt"/>
              </a:rPr>
              <a:t> : Mobile number of user</a:t>
            </a:r>
          </a:p>
          <a:p>
            <a:pPr algn="l">
              <a:buFont typeface="Arial" panose="020B0604020202020204" pitchFamily="34" charset="0"/>
              <a:buChar char="•"/>
            </a:pPr>
            <a:r>
              <a:rPr lang="en-US" dirty="0" err="1">
                <a:solidFill>
                  <a:srgbClr val="000000"/>
                </a:solidFill>
                <a:latin typeface="+mj-lt"/>
              </a:rPr>
              <a:t>aon</a:t>
            </a:r>
            <a:r>
              <a:rPr lang="en-US" dirty="0">
                <a:solidFill>
                  <a:srgbClr val="000000"/>
                </a:solidFill>
                <a:latin typeface="+mj-lt"/>
              </a:rPr>
              <a:t> : Age on cellular network in days</a:t>
            </a:r>
          </a:p>
          <a:p>
            <a:pPr algn="l">
              <a:buFont typeface="Arial" panose="020B0604020202020204" pitchFamily="34" charset="0"/>
              <a:buChar char="•"/>
            </a:pPr>
            <a:r>
              <a:rPr lang="en-US" dirty="0">
                <a:solidFill>
                  <a:srgbClr val="000000"/>
                </a:solidFill>
                <a:latin typeface="+mj-lt"/>
              </a:rPr>
              <a:t>daily_decr30 : Daily amount spent from main account, averaged over last 30 days (in Indonesian Rupiah)</a:t>
            </a:r>
          </a:p>
          <a:p>
            <a:pPr algn="l">
              <a:buFont typeface="Arial" panose="020B0604020202020204" pitchFamily="34" charset="0"/>
              <a:buChar char="•"/>
            </a:pPr>
            <a:r>
              <a:rPr lang="en-US" dirty="0">
                <a:solidFill>
                  <a:srgbClr val="000000"/>
                </a:solidFill>
                <a:latin typeface="+mj-lt"/>
              </a:rPr>
              <a:t>daily_decr90 : Daily amount spent from main account, averaged over last 90 days (in Indonesian Rupiah)</a:t>
            </a:r>
          </a:p>
          <a:p>
            <a:pPr algn="l">
              <a:buFont typeface="Arial" panose="020B0604020202020204" pitchFamily="34" charset="0"/>
              <a:buChar char="•"/>
            </a:pPr>
            <a:r>
              <a:rPr lang="en-US" dirty="0">
                <a:solidFill>
                  <a:srgbClr val="000000"/>
                </a:solidFill>
                <a:latin typeface="+mj-lt"/>
              </a:rPr>
              <a:t>rental30 : Average main account balance over last 30 days</a:t>
            </a:r>
          </a:p>
          <a:p>
            <a:pPr algn="l">
              <a:buFont typeface="Arial" panose="020B0604020202020204" pitchFamily="34" charset="0"/>
              <a:buChar char="•"/>
            </a:pPr>
            <a:r>
              <a:rPr lang="en-US" dirty="0">
                <a:solidFill>
                  <a:srgbClr val="000000"/>
                </a:solidFill>
                <a:latin typeface="+mj-lt"/>
              </a:rPr>
              <a:t>rental90 : Average main account balance over last 90 days</a:t>
            </a:r>
          </a:p>
          <a:p>
            <a:pPr algn="l">
              <a:buFont typeface="Arial" panose="020B0604020202020204" pitchFamily="34" charset="0"/>
              <a:buChar char="•"/>
            </a:pPr>
            <a:r>
              <a:rPr lang="en-US" dirty="0" err="1">
                <a:solidFill>
                  <a:srgbClr val="000000"/>
                </a:solidFill>
                <a:latin typeface="+mj-lt"/>
              </a:rPr>
              <a:t>last_rech_date_ma</a:t>
            </a:r>
            <a:r>
              <a:rPr lang="en-US" dirty="0">
                <a:solidFill>
                  <a:srgbClr val="000000"/>
                </a:solidFill>
                <a:latin typeface="+mj-lt"/>
              </a:rPr>
              <a:t> : Number of days till last recharge of main account</a:t>
            </a:r>
          </a:p>
          <a:p>
            <a:pPr algn="l">
              <a:buFont typeface="Arial" panose="020B0604020202020204" pitchFamily="34" charset="0"/>
              <a:buChar char="•"/>
            </a:pPr>
            <a:r>
              <a:rPr lang="en-US" dirty="0" err="1">
                <a:solidFill>
                  <a:srgbClr val="000000"/>
                </a:solidFill>
                <a:latin typeface="+mj-lt"/>
              </a:rPr>
              <a:t>last_rech_date_da</a:t>
            </a:r>
            <a:r>
              <a:rPr lang="en-US" dirty="0">
                <a:solidFill>
                  <a:srgbClr val="000000"/>
                </a:solidFill>
                <a:latin typeface="+mj-lt"/>
              </a:rPr>
              <a:t> : Number of days till last recharge of data account</a:t>
            </a:r>
          </a:p>
          <a:p>
            <a:pPr algn="l">
              <a:buFont typeface="Arial" panose="020B0604020202020204" pitchFamily="34" charset="0"/>
              <a:buChar char="•"/>
            </a:pPr>
            <a:r>
              <a:rPr lang="en-US" dirty="0" err="1">
                <a:solidFill>
                  <a:srgbClr val="000000"/>
                </a:solidFill>
                <a:latin typeface="+mj-lt"/>
              </a:rPr>
              <a:t>last_rech_amt_ma</a:t>
            </a:r>
            <a:r>
              <a:rPr lang="en-US" dirty="0">
                <a:solidFill>
                  <a:srgbClr val="000000"/>
                </a:solidFill>
                <a:latin typeface="+mj-lt"/>
              </a:rPr>
              <a:t> : Amount of last recharge of main account (in Indonesian Rupiah)</a:t>
            </a:r>
          </a:p>
          <a:p>
            <a:pPr algn="l">
              <a:buFont typeface="Arial" panose="020B0604020202020204" pitchFamily="34" charset="0"/>
              <a:buChar char="•"/>
            </a:pPr>
            <a:r>
              <a:rPr lang="en-US" dirty="0">
                <a:solidFill>
                  <a:srgbClr val="000000"/>
                </a:solidFill>
                <a:latin typeface="+mj-lt"/>
              </a:rPr>
              <a:t>cnt_ma_rech30 : Number of times main account got recharged in last 30 days</a:t>
            </a:r>
          </a:p>
          <a:p>
            <a:pPr algn="l">
              <a:buFont typeface="Arial" panose="020B0604020202020204" pitchFamily="34" charset="0"/>
              <a:buChar char="•"/>
            </a:pPr>
            <a:r>
              <a:rPr lang="en-US" dirty="0">
                <a:solidFill>
                  <a:srgbClr val="000000"/>
                </a:solidFill>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81000" y="1676401"/>
            <a:ext cx="11582400" cy="3531421"/>
          </a:xfrm>
        </p:spPr>
        <p:txBody>
          <a:bodyPr numCol="2">
            <a:noAutofit/>
          </a:bodyPr>
          <a:lstStyle/>
          <a:p>
            <a:pPr algn="l">
              <a:buFont typeface="Arial" panose="020B0604020202020204" pitchFamily="34" charset="0"/>
              <a:buChar char="•"/>
            </a:pPr>
            <a:r>
              <a:rPr lang="en-US" dirty="0">
                <a:solidFill>
                  <a:srgbClr val="000000"/>
                </a:solidFill>
                <a:latin typeface="+mj-lt"/>
              </a:rPr>
              <a:t>sumamnt_ma_rech30 : Total amount of recharge in main account over last 30 days (in Indonesian Rupiah)</a:t>
            </a:r>
          </a:p>
          <a:p>
            <a:pPr algn="l">
              <a:buFont typeface="Arial" panose="020B0604020202020204" pitchFamily="34" charset="0"/>
              <a:buChar char="•"/>
            </a:pPr>
            <a:r>
              <a:rPr lang="en-US" dirty="0">
                <a:solidFill>
                  <a:srgbClr val="000000"/>
                </a:solidFill>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dirty="0">
                <a:solidFill>
                  <a:srgbClr val="000000"/>
                </a:solidFill>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dirty="0">
                <a:solidFill>
                  <a:srgbClr val="000000"/>
                </a:solidFill>
                <a:latin typeface="+mj-lt"/>
              </a:rPr>
              <a:t>cnt_ma_rech90 : Number of times main account got recharged in last 90 days</a:t>
            </a:r>
          </a:p>
          <a:p>
            <a:pPr algn="l">
              <a:buFont typeface="Arial" panose="020B0604020202020204" pitchFamily="34" charset="0"/>
              <a:buChar char="•"/>
            </a:pPr>
            <a:r>
              <a:rPr lang="en-US" dirty="0">
                <a:solidFill>
                  <a:srgbClr val="000000"/>
                </a:solidFill>
                <a:latin typeface="+mj-lt"/>
              </a:rPr>
              <a:t>fr_ma_rech90 : Frequency of main account recharged in last 90 days</a:t>
            </a:r>
          </a:p>
          <a:p>
            <a:pPr algn="l">
              <a:buFont typeface="Arial" panose="020B0604020202020204" pitchFamily="34" charset="0"/>
              <a:buChar char="•"/>
            </a:pPr>
            <a:r>
              <a:rPr lang="en-US" dirty="0">
                <a:solidFill>
                  <a:srgbClr val="000000"/>
                </a:solidFill>
                <a:latin typeface="+mj-lt"/>
              </a:rPr>
              <a:t>sumamnt_ma_rech90 : Total amount of recharge in main account over last 90 days (in Indonesian Rupiah)</a:t>
            </a:r>
          </a:p>
          <a:p>
            <a:pPr algn="l">
              <a:buFont typeface="Arial" panose="020B0604020202020204" pitchFamily="34" charset="0"/>
              <a:buChar char="•"/>
            </a:pPr>
            <a:r>
              <a:rPr lang="en-US" dirty="0">
                <a:solidFill>
                  <a:srgbClr val="000000"/>
                </a:solidFill>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dirty="0">
                <a:solidFill>
                  <a:srgbClr val="000000"/>
                </a:solidFill>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dirty="0">
                <a:solidFill>
                  <a:srgbClr val="000000"/>
                </a:solidFill>
                <a:latin typeface="+mj-lt"/>
              </a:rPr>
              <a:t>cnt_da_rech30 : Number of times data account got recharged in last 30 days</a:t>
            </a:r>
          </a:p>
          <a:p>
            <a:pPr algn="l">
              <a:buFont typeface="Arial" panose="020B0604020202020204" pitchFamily="34" charset="0"/>
              <a:buChar char="•"/>
            </a:pPr>
            <a:r>
              <a:rPr lang="en-US" dirty="0">
                <a:solidFill>
                  <a:srgbClr val="000000"/>
                </a:solidFill>
                <a:latin typeface="+mj-lt"/>
              </a:rPr>
              <a:t>fr_da_rech30 : Frequency of data account recharged in last 30 days</a:t>
            </a:r>
          </a:p>
          <a:p>
            <a:pPr algn="l">
              <a:buFont typeface="Arial" panose="020B0604020202020204" pitchFamily="34" charset="0"/>
              <a:buChar char="•"/>
            </a:pPr>
            <a:r>
              <a:rPr lang="en-US" dirty="0">
                <a:solidFill>
                  <a:srgbClr val="000000"/>
                </a:solidFill>
                <a:latin typeface="+mj-lt"/>
              </a:rPr>
              <a:t>cnt_da_rech90 : Number of times data account got recharged in last 90 days</a:t>
            </a:r>
          </a:p>
        </p:txBody>
      </p:sp>
      <p:sp>
        <p:nvSpPr>
          <p:cNvPr id="4" name="Text Placeholder 7"/>
          <p:cNvSpPr txBox="1">
            <a:spLocks/>
          </p:cNvSpPr>
          <p:nvPr/>
        </p:nvSpPr>
        <p:spPr>
          <a:xfrm>
            <a:off x="1541163"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TotalTime>
  <Words>2024</Words>
  <Application>Microsoft Office PowerPoint</Application>
  <PresentationFormat>Widescreen</PresentationFormat>
  <Paragraphs>125</Paragraphs>
  <Slides>27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Constantia (Body)</vt:lpstr>
      <vt:lpstr>Trebuchet MS</vt:lpstr>
      <vt:lpstr>Wingdings</vt:lpstr>
      <vt:lpstr>Wingdings 3</vt:lpstr>
      <vt:lpstr>Facet</vt:lpstr>
      <vt:lpstr>Micro Credit Loan Defaulter Project Presentation</vt:lpstr>
      <vt:lpstr>PowerPoint Presentation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Defaulter Project Presentation</dc:title>
  <dc:creator>bharath vasa</dc:creator>
  <cp:lastModifiedBy>jaimon</cp:lastModifiedBy>
  <cp:revision>2</cp:revision>
  <dcterms:created xsi:type="dcterms:W3CDTF">2021-11-26T10:18:34Z</dcterms:created>
  <dcterms:modified xsi:type="dcterms:W3CDTF">2021-11-28T02:45:07Z</dcterms:modified>
</cp:coreProperties>
</file>