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92" r:id="rId2"/>
    <p:sldId id="316" r:id="rId3"/>
    <p:sldId id="315" r:id="rId4"/>
    <p:sldId id="317" r:id="rId5"/>
    <p:sldId id="318" r:id="rId6"/>
    <p:sldId id="319" r:id="rId7"/>
    <p:sldId id="320" r:id="rId8"/>
    <p:sldId id="321" r:id="rId9"/>
    <p:sldId id="322" r:id="rId10"/>
    <p:sldId id="330" r:id="rId11"/>
    <p:sldId id="323" r:id="rId12"/>
    <p:sldId id="324" r:id="rId13"/>
    <p:sldId id="325" r:id="rId14"/>
    <p:sldId id="326" r:id="rId15"/>
    <p:sldId id="327" r:id="rId16"/>
    <p:sldId id="328" r:id="rId17"/>
    <p:sldId id="329" r:id="rId18"/>
    <p:sldId id="331" r:id="rId19"/>
    <p:sldId id="332" r:id="rId20"/>
    <p:sldId id="333" r:id="rId21"/>
    <p:sldId id="334" r:id="rId22"/>
    <p:sldId id="335" r:id="rId23"/>
    <p:sldId id="336" r:id="rId24"/>
    <p:sldId id="337" r:id="rId25"/>
    <p:sldId id="338" r:id="rId26"/>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946" y="6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1650"/>
          </a:xfrm>
          <a:prstGeom prst="rect">
            <a:avLst/>
          </a:prstGeom>
        </p:spPr>
        <p:txBody>
          <a:bodyPr vert="horz" lIns="91440" tIns="45720" rIns="91440" bIns="45720" rtlCol="0"/>
          <a:lstStyle>
            <a:lvl1pPr algn="r">
              <a:defRPr sz="1200"/>
            </a:lvl1pPr>
          </a:lstStyle>
          <a:p>
            <a:fld id="{9805B0B3-166E-4B00-A93A-02396BF50277}" type="datetimeFigureOut">
              <a:rPr lang="en-US" smtClean="0"/>
              <a:pPr/>
              <a:t>12/7/2023</a:t>
            </a:fld>
            <a:endParaRPr lang="en-US"/>
          </a:p>
        </p:txBody>
      </p:sp>
      <p:sp>
        <p:nvSpPr>
          <p:cNvPr id="4" name="Footer Placeholder 3"/>
          <p:cNvSpPr>
            <a:spLocks noGrp="1"/>
          </p:cNvSpPr>
          <p:nvPr>
            <p:ph type="ftr" sz="quarter" idx="2"/>
          </p:nvPr>
        </p:nvSpPr>
        <p:spPr>
          <a:xfrm>
            <a:off x="0" y="9521825"/>
            <a:ext cx="3368675"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21825"/>
            <a:ext cx="3368675" cy="501650"/>
          </a:xfrm>
          <a:prstGeom prst="rect">
            <a:avLst/>
          </a:prstGeom>
        </p:spPr>
        <p:txBody>
          <a:bodyPr vert="horz" lIns="91440" tIns="45720" rIns="91440" bIns="45720" rtlCol="0" anchor="b"/>
          <a:lstStyle>
            <a:lvl1pPr algn="r">
              <a:defRPr sz="1200"/>
            </a:lvl1pPr>
          </a:lstStyle>
          <a:p>
            <a:fld id="{D066ED77-972E-49B8-AD19-70195E73358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p:sp>
      <p:sp>
        <p:nvSpPr>
          <p:cNvPr id="5123" name="Notes Placeholder 2"/>
          <p:cNvSpPr txBox="1">
            <a:spLocks noGrp="1"/>
          </p:cNvSpPr>
          <p:nvPr>
            <p:ph type="body" idx="1"/>
          </p:nvPr>
        </p:nvSpPr>
        <p:spPr>
          <a:noFill/>
          <a:ln/>
        </p:spPr>
        <p:txBody>
          <a:bodyPr/>
          <a:lstStyle/>
          <a:p>
            <a:endParaRPr lang="en-IN" dirty="0"/>
          </a:p>
        </p:txBody>
      </p:sp>
      <p:sp>
        <p:nvSpPr>
          <p:cNvPr id="5125" name="Header Placeholder 4"/>
          <p:cNvSpPr>
            <a:spLocks noGrp="1"/>
          </p:cNvSpPr>
          <p:nvPr>
            <p:ph type="hdr" sz="quarter" idx="4294967295"/>
          </p:nvPr>
        </p:nvSpPr>
        <p:spPr bwMode="auto">
          <a:xfrm>
            <a:off x="0" y="0"/>
            <a:ext cx="3368675" cy="501650"/>
          </a:xfrm>
          <a:prstGeom prst="rect">
            <a:avLst/>
          </a:prstGeom>
          <a:noFill/>
          <a:ln>
            <a:miter lim="800000"/>
            <a:headEnd/>
            <a:tailEnd/>
          </a:ln>
        </p:spPr>
        <p:txBody>
          <a:bodyPr lIns="101700" tIns="50850" rIns="101700" bIns="50850"/>
          <a:lstStyle/>
          <a:p>
            <a:endParaRPr lang="en-IN"/>
          </a:p>
        </p:txBody>
      </p:sp>
      <p:sp>
        <p:nvSpPr>
          <p:cNvPr id="5126" name="Footer Placeholder 5"/>
          <p:cNvSpPr>
            <a:spLocks noGrp="1"/>
          </p:cNvSpPr>
          <p:nvPr>
            <p:ph type="ftr" sz="quarter" idx="4294967295"/>
          </p:nvPr>
        </p:nvSpPr>
        <p:spPr bwMode="auto">
          <a:xfrm>
            <a:off x="0" y="9521825"/>
            <a:ext cx="3368675" cy="501650"/>
          </a:xfrm>
          <a:prstGeom prst="rect">
            <a:avLst/>
          </a:prstGeom>
          <a:noFill/>
          <a:ln>
            <a:miter lim="800000"/>
            <a:headEnd/>
            <a:tailEnd/>
          </a:ln>
        </p:spPr>
        <p:txBody>
          <a:bodyPr lIns="101700" tIns="50850" rIns="101700" bIns="5085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p:sp>
      <p:sp>
        <p:nvSpPr>
          <p:cNvPr id="6147" name="Notes Placeholder 2"/>
          <p:cNvSpPr txBox="1">
            <a:spLocks noGrp="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8380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2000" r="-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2pPr>
      <a:lvl3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3pPr>
      <a:lvl4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4pPr>
      <a:lvl5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chtarget.com/searchcustomerexperience/definition/CRM-customer-relationship-manage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hvoices.live/2018/01/09/artificial-intelligenc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mashable.com/2016/02/10/kasparov-deep-bl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ilearn.com/deep-learning-course-with-tensorflow-trai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itle 1"/>
          <p:cNvSpPr>
            <a:spLocks noGrp="1"/>
          </p:cNvSpPr>
          <p:nvPr>
            <p:ph type="title"/>
          </p:nvPr>
        </p:nvSpPr>
        <p:spPr bwMode="auto">
          <a:xfrm>
            <a:off x="504825" y="303213"/>
            <a:ext cx="9183687" cy="1258887"/>
          </a:xfrm>
          <a:noFill/>
          <a:ln>
            <a:miter lim="800000"/>
            <a:headEnd/>
            <a:tailEnd/>
          </a:ln>
        </p:spPr>
        <p:txBody>
          <a:bodyPr vert="horz" wrap="square" lIns="100794" tIns="50397" rIns="100794" bIns="50397" numCol="1" anchor="t" anchorCtr="0" compatLnSpc="1">
            <a:prstTxWarp prst="textNoShape">
              <a:avLst/>
            </a:prstTxWarp>
          </a:bodyPr>
          <a:lstStyle/>
          <a:p>
            <a:r>
              <a:rPr lang="en-US" dirty="0"/>
              <a:t> </a:t>
            </a:r>
            <a:endParaRPr lang="en-IN" dirty="0"/>
          </a:p>
        </p:txBody>
      </p:sp>
      <p:sp>
        <p:nvSpPr>
          <p:cNvPr id="1027" name="Rectangle 7"/>
          <p:cNvSpPr>
            <a:spLocks noChangeArrowheads="1"/>
          </p:cNvSpPr>
          <p:nvPr/>
        </p:nvSpPr>
        <p:spPr bwMode="auto">
          <a:xfrm>
            <a:off x="5954712" y="5380037"/>
            <a:ext cx="3581400" cy="1877437"/>
          </a:xfrm>
          <a:prstGeom prst="rect">
            <a:avLst/>
          </a:prstGeom>
          <a:noFill/>
          <a:ln w="9525">
            <a:noFill/>
            <a:miter lim="800000"/>
            <a:headEnd/>
            <a:tailEnd/>
          </a:ln>
        </p:spPr>
        <p:txBody>
          <a:bodyPr wrap="square" lIns="0" tIns="0" rIns="0" bIns="0">
            <a:spAutoFit/>
          </a:bodyPr>
          <a:lstStyle/>
          <a:p>
            <a:pPr>
              <a:buClr>
                <a:srgbClr val="000000"/>
              </a:buClr>
              <a:buSzPct val="38000"/>
              <a:tabLst>
                <a:tab pos="723900" algn="l"/>
                <a:tab pos="1447800" algn="l"/>
                <a:tab pos="2171700" algn="l"/>
                <a:tab pos="2895600" algn="l"/>
                <a:tab pos="3619500" algn="l"/>
              </a:tabLst>
            </a:pPr>
            <a:r>
              <a:rPr lang="en-US" sz="2000" b="1" u="sng" dirty="0">
                <a:cs typeface="Times New Roman" panose="02020603050405020304" pitchFamily="18" charset="0"/>
              </a:rPr>
              <a:t>Submitted To:</a:t>
            </a:r>
          </a:p>
          <a:p>
            <a:pPr>
              <a:buClr>
                <a:srgbClr val="000000"/>
              </a:buClr>
              <a:buSzPct val="38000"/>
              <a:tabLst>
                <a:tab pos="723900" algn="l"/>
                <a:tab pos="1447800" algn="l"/>
                <a:tab pos="2171700" algn="l"/>
                <a:tab pos="2895600" algn="l"/>
                <a:tab pos="3619500" algn="l"/>
              </a:tabLst>
            </a:pPr>
            <a:r>
              <a:rPr lang="en-US" sz="2000" b="1" dirty="0">
                <a:cs typeface="Times New Roman" panose="02020603050405020304" pitchFamily="18" charset="0"/>
              </a:rPr>
              <a:t>Ms. Shaina Arora</a:t>
            </a:r>
          </a:p>
          <a:p>
            <a:pPr>
              <a:buClr>
                <a:srgbClr val="000000"/>
              </a:buClr>
              <a:buSzPct val="38000"/>
              <a:tabLst>
                <a:tab pos="723900" algn="l"/>
                <a:tab pos="1447800" algn="l"/>
                <a:tab pos="2171700" algn="l"/>
                <a:tab pos="2895600" algn="l"/>
                <a:tab pos="3619500" algn="l"/>
              </a:tabLst>
            </a:pPr>
            <a:r>
              <a:rPr lang="en-US" sz="2000" dirty="0">
                <a:cs typeface="Times New Roman" panose="02020603050405020304" pitchFamily="18" charset="0"/>
              </a:rPr>
              <a:t>Associate Professor </a:t>
            </a:r>
            <a:r>
              <a:rPr lang="en-US" sz="2000" b="1" dirty="0">
                <a:cs typeface="Times New Roman" panose="02020603050405020304" pitchFamily="18" charset="0"/>
              </a:rPr>
              <a:t>CSE</a:t>
            </a:r>
          </a:p>
          <a:p>
            <a:pPr>
              <a:buClr>
                <a:srgbClr val="000000"/>
              </a:buClr>
              <a:buSzPct val="38000"/>
              <a:tabLst>
                <a:tab pos="723900" algn="l"/>
                <a:tab pos="1447800" algn="l"/>
                <a:tab pos="2171700" algn="l"/>
                <a:tab pos="2895600" algn="l"/>
                <a:tab pos="3619500" algn="l"/>
              </a:tabLst>
            </a:pPr>
            <a:endParaRPr lang="en-US" sz="2000" b="1" dirty="0">
              <a:cs typeface="Times New Roman" panose="02020603050405020304" pitchFamily="18" charset="0"/>
            </a:endParaRPr>
          </a:p>
          <a:p>
            <a:pPr>
              <a:buClr>
                <a:srgbClr val="000000"/>
              </a:buClr>
              <a:buSzPct val="38000"/>
              <a:tabLst>
                <a:tab pos="723900" algn="l"/>
                <a:tab pos="1447800" algn="l"/>
                <a:tab pos="2171700" algn="l"/>
                <a:tab pos="2895600" algn="l"/>
                <a:tab pos="3619500" algn="l"/>
              </a:tabLst>
            </a:pPr>
            <a:r>
              <a:rPr lang="en-US" sz="2000" b="1" dirty="0">
                <a:cs typeface="Times New Roman" panose="02020603050405020304" pitchFamily="18" charset="0"/>
              </a:rPr>
              <a:t>Dr. Sanjay Gaur</a:t>
            </a:r>
          </a:p>
          <a:p>
            <a:pPr>
              <a:buClr>
                <a:srgbClr val="000000"/>
              </a:buClr>
              <a:buSzPct val="38000"/>
              <a:tabLst>
                <a:tab pos="723900" algn="l"/>
                <a:tab pos="1447800" algn="l"/>
                <a:tab pos="2171700" algn="l"/>
                <a:tab pos="2895600" algn="l"/>
                <a:tab pos="3619500" algn="l"/>
              </a:tabLst>
            </a:pPr>
            <a:r>
              <a:rPr lang="en-US" sz="2000" b="1" dirty="0">
                <a:cs typeface="Times New Roman" panose="02020603050405020304" pitchFamily="18" charset="0"/>
              </a:rPr>
              <a:t>HOD, CSE</a:t>
            </a:r>
            <a:endParaRPr lang="en-IN" sz="2000" b="1" dirty="0">
              <a:cs typeface="Times New Roman" panose="02020603050405020304" pitchFamily="18" charset="0"/>
            </a:endParaRPr>
          </a:p>
        </p:txBody>
      </p:sp>
      <p:sp>
        <p:nvSpPr>
          <p:cNvPr id="1029" name="TextBox 10"/>
          <p:cNvSpPr txBox="1">
            <a:spLocks noChangeArrowheads="1"/>
          </p:cNvSpPr>
          <p:nvPr/>
        </p:nvSpPr>
        <p:spPr bwMode="auto">
          <a:xfrm>
            <a:off x="544512" y="5380037"/>
            <a:ext cx="4267201" cy="2009993"/>
          </a:xfrm>
          <a:prstGeom prst="rect">
            <a:avLst/>
          </a:prstGeom>
          <a:noFill/>
          <a:ln w="9525">
            <a:noFill/>
            <a:miter lim="800000"/>
            <a:headEnd/>
            <a:tailEnd/>
          </a:ln>
        </p:spPr>
        <p:txBody>
          <a:bodyPr wrap="square" lIns="100794" tIns="50397" rIns="100794" bIns="50397">
            <a:spAutoFit/>
          </a:bodyPr>
          <a:lstStyle/>
          <a:p>
            <a:pPr>
              <a:buClr>
                <a:srgbClr val="000000"/>
              </a:buClr>
              <a:buSzPct val="38000"/>
              <a:tabLst>
                <a:tab pos="723900" algn="l"/>
                <a:tab pos="1447800" algn="l"/>
                <a:tab pos="2171700" algn="l"/>
                <a:tab pos="2895600" algn="l"/>
                <a:tab pos="3619500" algn="l"/>
              </a:tabLst>
            </a:pPr>
            <a:r>
              <a:rPr lang="en-US" sz="2000" b="1" u="sng" dirty="0">
                <a:ea typeface="Cambria" panose="02040503050406030204" pitchFamily="18" charset="0"/>
                <a:cs typeface="Times New Roman" panose="02020603050405020304" pitchFamily="18" charset="0"/>
              </a:rPr>
              <a:t>Presented By:</a:t>
            </a:r>
          </a:p>
          <a:p>
            <a:pPr>
              <a:buClr>
                <a:srgbClr val="000000"/>
              </a:buClr>
              <a:buSzPct val="38000"/>
              <a:tabLst>
                <a:tab pos="723900" algn="l"/>
                <a:tab pos="1447800" algn="l"/>
                <a:tab pos="2171700" algn="l"/>
                <a:tab pos="2895600" algn="l"/>
                <a:tab pos="3619500" algn="l"/>
              </a:tabLst>
            </a:pPr>
            <a:r>
              <a:rPr lang="en-US" b="1" dirty="0">
                <a:ea typeface="Cambria" panose="02040503050406030204" pitchFamily="18" charset="0"/>
                <a:cs typeface="Times New Roman" panose="02020603050405020304" pitchFamily="18" charset="0"/>
              </a:rPr>
              <a:t>Name: Arushi Jain</a:t>
            </a:r>
          </a:p>
          <a:p>
            <a:pPr>
              <a:buClr>
                <a:srgbClr val="000000"/>
              </a:buClr>
              <a:buSzPct val="38000"/>
              <a:tabLst>
                <a:tab pos="723900" algn="l"/>
                <a:tab pos="1447800" algn="l"/>
                <a:tab pos="2171700" algn="l"/>
                <a:tab pos="2895600" algn="l"/>
                <a:tab pos="3619500" algn="l"/>
              </a:tabLst>
            </a:pPr>
            <a:r>
              <a:rPr lang="en-US" sz="2000" b="1" dirty="0">
                <a:ea typeface="Cambria" panose="02040503050406030204" pitchFamily="18" charset="0"/>
                <a:cs typeface="Times New Roman" panose="02020603050405020304" pitchFamily="18" charset="0"/>
              </a:rPr>
              <a:t>University Roll No: 20EJCCS054</a:t>
            </a:r>
            <a:endParaRPr lang="en-US" b="1" dirty="0">
              <a:ea typeface="Cambria" panose="02040503050406030204" pitchFamily="18" charset="0"/>
              <a:cs typeface="Times New Roman" panose="02020603050405020304" pitchFamily="18" charset="0"/>
            </a:endParaRPr>
          </a:p>
          <a:p>
            <a:pPr>
              <a:buClr>
                <a:srgbClr val="000000"/>
              </a:buClr>
              <a:buSzPct val="38000"/>
              <a:tabLst>
                <a:tab pos="723900" algn="l"/>
                <a:tab pos="1447800" algn="l"/>
                <a:tab pos="2171700" algn="l"/>
                <a:tab pos="2895600" algn="l"/>
                <a:tab pos="3619500" algn="l"/>
              </a:tabLst>
            </a:pPr>
            <a:r>
              <a:rPr lang="en-US" sz="2000" b="1" dirty="0">
                <a:ea typeface="Cambria" panose="02040503050406030204" pitchFamily="18" charset="0"/>
                <a:cs typeface="Times New Roman" panose="02020603050405020304" pitchFamily="18" charset="0"/>
              </a:rPr>
              <a:t>Branch: CSE</a:t>
            </a:r>
          </a:p>
          <a:p>
            <a:pPr>
              <a:buClr>
                <a:srgbClr val="000000"/>
              </a:buClr>
              <a:buSzPct val="38000"/>
              <a:tabLst>
                <a:tab pos="723900" algn="l"/>
                <a:tab pos="1447800" algn="l"/>
                <a:tab pos="2171700" algn="l"/>
                <a:tab pos="2895600" algn="l"/>
                <a:tab pos="3619500" algn="l"/>
              </a:tabLst>
            </a:pPr>
            <a:r>
              <a:rPr lang="en-US" sz="2000" b="1" dirty="0">
                <a:ea typeface="Cambria" panose="02040503050406030204" pitchFamily="18" charset="0"/>
                <a:cs typeface="Times New Roman" panose="02020603050405020304" pitchFamily="18" charset="0"/>
              </a:rPr>
              <a:t>Class: VII-Sem(2023-2024)</a:t>
            </a:r>
          </a:p>
          <a:p>
            <a:pPr>
              <a:buClr>
                <a:srgbClr val="000000"/>
              </a:buClr>
              <a:buSzPct val="38000"/>
              <a:tabLst>
                <a:tab pos="723900" algn="l"/>
                <a:tab pos="1447800" algn="l"/>
                <a:tab pos="2171700" algn="l"/>
                <a:tab pos="2895600" algn="l"/>
                <a:tab pos="3619500" algn="l"/>
              </a:tabLst>
            </a:pPr>
            <a:r>
              <a:rPr lang="en-US" sz="2000" b="1" dirty="0">
                <a:ea typeface="Cambria" panose="02040503050406030204" pitchFamily="18" charset="0"/>
                <a:cs typeface="Times New Roman" panose="02020603050405020304" pitchFamily="18" charset="0"/>
              </a:rPr>
              <a:t>Section: A</a:t>
            </a:r>
          </a:p>
        </p:txBody>
      </p:sp>
      <p:sp>
        <p:nvSpPr>
          <p:cNvPr id="1030" name="Text Box 1"/>
          <p:cNvSpPr txBox="1">
            <a:spLocks noChangeArrowheads="1"/>
          </p:cNvSpPr>
          <p:nvPr/>
        </p:nvSpPr>
        <p:spPr bwMode="auto">
          <a:xfrm>
            <a:off x="1077912" y="1341438"/>
            <a:ext cx="8153400" cy="1661993"/>
          </a:xfrm>
          <a:prstGeom prst="rect">
            <a:avLst/>
          </a:prstGeom>
          <a:noFill/>
          <a:ln w="9525">
            <a:noFill/>
            <a:miter lim="800000"/>
            <a:headEnd/>
            <a:tailEnd/>
          </a:ln>
        </p:spPr>
        <p:txBody>
          <a:bodyPr wrap="square" lIns="0" tIns="0" rIns="0" bIns="0">
            <a:spAutoFit/>
          </a:bodyPr>
          <a:lstStyle/>
          <a:p>
            <a:pPr algn="ctr">
              <a:buClr>
                <a:srgbClr val="000000"/>
              </a:buClr>
              <a:buSzPct val="38000"/>
              <a:buFont typeface="StarBats" charset="0"/>
              <a:buNone/>
              <a:tabLst>
                <a:tab pos="723900" algn="l"/>
                <a:tab pos="1447800" algn="l"/>
                <a:tab pos="2171700" algn="l"/>
                <a:tab pos="2895600" algn="l"/>
                <a:tab pos="3619500" algn="l"/>
              </a:tabLst>
            </a:pPr>
            <a:r>
              <a:rPr lang="en-GB" sz="3600" b="1" dirty="0">
                <a:solidFill>
                  <a:srgbClr val="FF0000"/>
                </a:solidFill>
                <a:cs typeface="Times New Roman" panose="02020603050405020304" pitchFamily="18" charset="0"/>
              </a:rPr>
              <a:t> </a:t>
            </a:r>
            <a:r>
              <a:rPr lang="en-US" sz="3600" i="0" u="none" strike="noStrike" cap="none" dirty="0">
                <a:ea typeface="Cambria"/>
                <a:cs typeface="Times New Roman" panose="02020603050405020304" pitchFamily="18" charset="0"/>
                <a:sym typeface="Cambria"/>
              </a:rPr>
              <a:t>Industrial Training</a:t>
            </a:r>
            <a:br>
              <a:rPr lang="en-US" sz="3600" i="0" u="none" strike="noStrike" cap="none" dirty="0">
                <a:ea typeface="Cambria"/>
                <a:cs typeface="Times New Roman" panose="02020603050405020304" pitchFamily="18" charset="0"/>
                <a:sym typeface="Cambria"/>
              </a:rPr>
            </a:br>
            <a:r>
              <a:rPr lang="en-US" sz="3600" i="0" u="none" strike="noStrike" cap="none" dirty="0">
                <a:ea typeface="Cambria"/>
                <a:cs typeface="Times New Roman" panose="02020603050405020304" pitchFamily="18" charset="0"/>
                <a:sym typeface="Cambria"/>
              </a:rPr>
              <a:t>on </a:t>
            </a:r>
            <a:br>
              <a:rPr lang="en-US" sz="3600" b="1" i="0" u="none" strike="noStrike" cap="none" dirty="0">
                <a:solidFill>
                  <a:srgbClr val="FF0000"/>
                </a:solidFill>
                <a:ea typeface="Cambria"/>
                <a:cs typeface="Times New Roman" panose="02020603050405020304" pitchFamily="18" charset="0"/>
                <a:sym typeface="Cambria"/>
              </a:rPr>
            </a:br>
            <a:r>
              <a:rPr lang="en-US" sz="3600" dirty="0">
                <a:cs typeface="Times New Roman" panose="02020603050405020304" pitchFamily="18" charset="0"/>
              </a:rPr>
              <a:t>ARTIFICIAL  INTELLIGENCE</a:t>
            </a:r>
            <a:endParaRPr lang="en-GB" sz="3600" b="1" dirty="0">
              <a:solidFill>
                <a:srgbClr val="FF0000"/>
              </a:solidFill>
              <a:cs typeface="Times New Roman" panose="02020603050405020304" pitchFamily="18" charset="0"/>
            </a:endParaRPr>
          </a:p>
        </p:txBody>
      </p:sp>
      <p:sp>
        <p:nvSpPr>
          <p:cNvPr id="6146" name="AutoShape 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48" name="AutoShape 4"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0" name="AutoShape 6"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2" name="AutoShape 8"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4" name="AutoShape 10"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156" name="AutoShape 12" descr="Image result for jecrc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157" name="Picture 13" descr="C:\Users\Guest\Desktop\logo_jecrc.jpg"/>
          <p:cNvPicPr>
            <a:picLocks noChangeAspect="1" noChangeArrowheads="1"/>
          </p:cNvPicPr>
          <p:nvPr/>
        </p:nvPicPr>
        <p:blipFill>
          <a:blip r:embed="rId3"/>
          <a:srcRect/>
          <a:stretch>
            <a:fillRect/>
          </a:stretch>
        </p:blipFill>
        <p:spPr bwMode="auto">
          <a:xfrm>
            <a:off x="4049712" y="3284537"/>
            <a:ext cx="1905000" cy="1485899"/>
          </a:xfrm>
          <a:prstGeom prst="rect">
            <a:avLst/>
          </a:prstGeom>
          <a:noFill/>
        </p:spPr>
      </p:pic>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ep Learning vs. Machine Learning — What's the Difference ...">
            <a:extLst>
              <a:ext uri="{FF2B5EF4-FFF2-40B4-BE49-F238E27FC236}">
                <a16:creationId xmlns:a16="http://schemas.microsoft.com/office/drawing/2014/main" id="{999929EA-BC2C-948A-A7DD-67522AD8C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00" y="1722437"/>
            <a:ext cx="8132824" cy="545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8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FB6CC-9A45-B54E-F655-3447F38EE1C0}"/>
              </a:ext>
            </a:extLst>
          </p:cNvPr>
          <p:cNvSpPr>
            <a:spLocks noGrp="1"/>
          </p:cNvSpPr>
          <p:nvPr>
            <p:ph idx="1"/>
          </p:nvPr>
        </p:nvSpPr>
        <p:spPr>
          <a:xfrm>
            <a:off x="504825" y="1951037"/>
            <a:ext cx="9072563" cy="4802188"/>
          </a:xfrm>
        </p:spPr>
        <p:txBody>
          <a:bodyPr/>
          <a:lstStyle/>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AI programming focuses on three cognitive skills: learning, reasoning and self-correction.</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Learning processes-</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This aspect of AI programming focuses on acquiring data and creating rules for how to turn the data into actionable information. The rules, which are called algorithms provide computing devices with step-by-step instructions for how to complete a specific task.</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Reasoning processes</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aspect of AI programming focuses on choosing the right algorithm to reach a desired outcome.</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91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D2DEE-30C4-BA38-D8A4-032CB6335AFC}"/>
              </a:ext>
            </a:extLst>
          </p:cNvPr>
          <p:cNvSpPr>
            <a:spLocks noGrp="1"/>
          </p:cNvSpPr>
          <p:nvPr>
            <p:ph idx="1"/>
          </p:nvPr>
        </p:nvSpPr>
        <p:spPr>
          <a:xfrm>
            <a:off x="163512" y="1874837"/>
            <a:ext cx="9072563" cy="1635124"/>
          </a:xfrm>
        </p:spPr>
        <p:txBody>
          <a:bodyPr/>
          <a:lstStyle/>
          <a:p>
            <a:r>
              <a:rPr lang="en-US" sz="2500" b="1" i="0" u="sng" cap="none" dirty="0">
                <a:effectLst/>
                <a:latin typeface="Times New Roman" panose="02020603050405020304" pitchFamily="18" charset="0"/>
                <a:cs typeface="Times New Roman" panose="02020603050405020304" pitchFamily="18" charset="0"/>
              </a:rPr>
              <a:t>Self-correction processes</a:t>
            </a:r>
            <a:r>
              <a:rPr lang="en-US" sz="2500" b="1" u="sng" cap="none" dirty="0">
                <a:latin typeface="Times New Roman" panose="02020603050405020304" pitchFamily="18" charset="0"/>
                <a:cs typeface="Times New Roman" panose="02020603050405020304" pitchFamily="18" charset="0"/>
              </a:rPr>
              <a:t>-</a:t>
            </a:r>
            <a:r>
              <a:rPr lang="en-US" sz="2500" b="0" i="0" cap="none" dirty="0">
                <a:effectLst/>
                <a:latin typeface="Times New Roman" panose="02020603050405020304" pitchFamily="18" charset="0"/>
                <a:cs typeface="Times New Roman" panose="02020603050405020304" pitchFamily="18" charset="0"/>
              </a:rPr>
              <a:t> This aspect of AI programming is designed to continually fine-tune algorithms and ensure they provide the most accurate results possible.</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07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C7B1-B443-3FB9-C931-645267080A76}"/>
              </a:ext>
            </a:extLst>
          </p:cNvPr>
          <p:cNvSpPr>
            <a:spLocks noGrp="1"/>
          </p:cNvSpPr>
          <p:nvPr>
            <p:ph type="title"/>
          </p:nvPr>
        </p:nvSpPr>
        <p:spPr>
          <a:xfrm>
            <a:off x="239712" y="1493837"/>
            <a:ext cx="9072563" cy="1258887"/>
          </a:xfrm>
        </p:spPr>
        <p:txBody>
          <a:bodyPr/>
          <a:lstStyle/>
          <a:p>
            <a:r>
              <a:rPr lang="en-US" sz="4400" b="1" dirty="0">
                <a:latin typeface="Times New Roman" panose="02020603050405020304" pitchFamily="18" charset="0"/>
                <a:cs typeface="Times New Roman" panose="02020603050405020304" pitchFamily="18" charset="0"/>
              </a:rPr>
              <a:t>LIMITATIONS OF HUMAN MIND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167C94-586C-CCC6-1ECD-9D174DA249E4}"/>
              </a:ext>
            </a:extLst>
          </p:cNvPr>
          <p:cNvSpPr>
            <a:spLocks noGrp="1"/>
          </p:cNvSpPr>
          <p:nvPr>
            <p:ph idx="1"/>
          </p:nvPr>
        </p:nvSpPr>
        <p:spPr>
          <a:xfrm>
            <a:off x="504825" y="2752723"/>
            <a:ext cx="9072563" cy="4000501"/>
          </a:xfrm>
        </p:spPr>
        <p:txBody>
          <a:bodyPr/>
          <a:lstStyle/>
          <a:p>
            <a:pPr marL="457200" indent="-457200">
              <a:buFont typeface="Wingdings" panose="05000000000000000000" pitchFamily="2" charset="2"/>
              <a:buChar char="Ø"/>
            </a:pPr>
            <a:r>
              <a:rPr lang="en-US" sz="2500" cap="none" dirty="0">
                <a:latin typeface="Times New Roman" panose="02020603050405020304" pitchFamily="18" charset="0"/>
                <a:cs typeface="Times New Roman" panose="02020603050405020304" pitchFamily="18" charset="0"/>
              </a:rPr>
              <a:t>Object Recognition. People cannot properly explain how they recognize objects.</a:t>
            </a:r>
          </a:p>
          <a:p>
            <a:pPr marL="457200" indent="-457200">
              <a:buFont typeface="Wingdings" panose="05000000000000000000" pitchFamily="2" charset="2"/>
              <a:buChar char="Ø"/>
            </a:pPr>
            <a:r>
              <a:rPr lang="en-US" sz="2500" cap="none" dirty="0">
                <a:latin typeface="Times New Roman" panose="02020603050405020304" pitchFamily="18" charset="0"/>
                <a:cs typeface="Times New Roman" panose="02020603050405020304" pitchFamily="18" charset="0"/>
              </a:rPr>
              <a:t>Face recognition. Cannot be passed on to another person by explanation.</a:t>
            </a:r>
          </a:p>
          <a:p>
            <a:pPr marL="457200" indent="-457200">
              <a:buFont typeface="Wingdings" panose="05000000000000000000" pitchFamily="2" charset="2"/>
              <a:buChar char="Ø"/>
            </a:pPr>
            <a:r>
              <a:rPr lang="en-US" sz="2500" cap="none" dirty="0">
                <a:latin typeface="Times New Roman" panose="02020603050405020304" pitchFamily="18" charset="0"/>
                <a:cs typeface="Times New Roman" panose="02020603050405020304" pitchFamily="18" charset="0"/>
              </a:rPr>
              <a:t>Naming of colors. Based on learning, not on absolute standards.</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67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02EB-8420-285E-797F-374D13348B37}"/>
              </a:ext>
            </a:extLst>
          </p:cNvPr>
          <p:cNvSpPr>
            <a:spLocks noGrp="1"/>
          </p:cNvSpPr>
          <p:nvPr>
            <p:ph type="title"/>
          </p:nvPr>
        </p:nvSpPr>
        <p:spPr>
          <a:xfrm>
            <a:off x="315912" y="427037"/>
            <a:ext cx="4460876" cy="1258887"/>
          </a:xfrm>
        </p:spPr>
        <p:txBody>
          <a:bodyPr/>
          <a:lstStyle/>
          <a:p>
            <a:r>
              <a:rPr lang="en-US" b="1" dirty="0"/>
              <a:t>APPLICATIONS</a:t>
            </a:r>
            <a:endParaRPr lang="en-IN" dirty="0"/>
          </a:p>
        </p:txBody>
      </p:sp>
      <p:sp>
        <p:nvSpPr>
          <p:cNvPr id="3" name="Content Placeholder 2">
            <a:extLst>
              <a:ext uri="{FF2B5EF4-FFF2-40B4-BE49-F238E27FC236}">
                <a16:creationId xmlns:a16="http://schemas.microsoft.com/office/drawing/2014/main" id="{D40E0BBF-621B-1D96-BEDE-E59E933D3CA4}"/>
              </a:ext>
            </a:extLst>
          </p:cNvPr>
          <p:cNvSpPr>
            <a:spLocks noGrp="1"/>
          </p:cNvSpPr>
          <p:nvPr>
            <p:ph idx="1"/>
          </p:nvPr>
        </p:nvSpPr>
        <p:spPr>
          <a:xfrm>
            <a:off x="240506" y="1874837"/>
            <a:ext cx="9072563" cy="4922838"/>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AI in healthcare</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The biggest bets are on improving patient outcomes and reducing costs. Companies are applying machine learning to make better and faster diagnoses than humans. One of the best-known healthcare technologies is IBM Watson.</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AI in business-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Machine learning algorithms are being integrated into analytics and customer relationship management (</a:t>
            </a: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CRM</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platforms to uncover information on how to better serve customers.</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AI in education-</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AI can automate grading, giving educators more time. It can assess students and adapt to their needs, helping them work at their own pace.</a:t>
            </a:r>
            <a:endParaRPr kumimoji="0" lang="en-IN"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IN" sz="2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697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EB5CC-D5A7-27B3-C8A2-F006DD6B1CE0}"/>
              </a:ext>
            </a:extLst>
          </p:cNvPr>
          <p:cNvSpPr>
            <a:spLocks noGrp="1"/>
          </p:cNvSpPr>
          <p:nvPr>
            <p:ph idx="1"/>
          </p:nvPr>
        </p:nvSpPr>
        <p:spPr>
          <a:xfrm>
            <a:off x="239712" y="1874837"/>
            <a:ext cx="9072563" cy="4989512"/>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AI in finance-</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AI in personal finance applications, such as intuit mint or turbo tax, is disrupting financial institutions. Applications such as these collect personal data and provide financial advice.</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Ai in law</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discovery process -- sifting through documents -- in law is often overwhelming for humans. Using AI to help automate the legal industry's labor-intensive processes is saving time and improving client service.</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Ai in manufacturing</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Manufacturing has been at the forefront of incorporating robots into the workflow. </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7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5B01F-6115-5D09-A214-1333D4902DA2}"/>
              </a:ext>
            </a:extLst>
          </p:cNvPr>
          <p:cNvSpPr>
            <a:spLocks noGrp="1"/>
          </p:cNvSpPr>
          <p:nvPr>
            <p:ph idx="1"/>
          </p:nvPr>
        </p:nvSpPr>
        <p:spPr>
          <a:xfrm>
            <a:off x="504825" y="1763713"/>
            <a:ext cx="9072563" cy="5216524"/>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AI in banking </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Banks are successfully employing chatbots to make their customers aware of services and offerings and to handle transactions that don't require human intervention.</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Ai in transportation-</a:t>
            </a:r>
            <a:r>
              <a:rPr kumimoji="0" lang="en-US" sz="2500" b="1"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In addition to ai's fundamental role in operating autonomous vehicles, AI technologies are used in transportation to manage traffic, predict flight delays, and make ocean shipping safer and more efficient.</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1" i="0" u="sng"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Security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AI and machine learning are at the top of the buzzword list security vendors use today to differentiate their offerings. Those terms also represent truly viable technologies.</a:t>
            </a:r>
            <a:endParaRPr kumimoji="0" lang="en-IN"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IN" sz="2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065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5AA1-8450-18B9-A8AE-C7F35D44C501}"/>
              </a:ext>
            </a:extLst>
          </p:cNvPr>
          <p:cNvSpPr>
            <a:spLocks noGrp="1"/>
          </p:cNvSpPr>
          <p:nvPr>
            <p:ph type="title"/>
          </p:nvPr>
        </p:nvSpPr>
        <p:spPr>
          <a:xfrm>
            <a:off x="87312" y="303213"/>
            <a:ext cx="5375276" cy="1258887"/>
          </a:xfrm>
        </p:spPr>
        <p:txBody>
          <a:bodyPr/>
          <a:lstStyle/>
          <a:p>
            <a:r>
              <a:rPr lang="en-US" sz="4400" b="1" dirty="0"/>
              <a:t>EXAMPLE OF AI:</a:t>
            </a:r>
            <a:endParaRPr lang="en-IN" dirty="0"/>
          </a:p>
        </p:txBody>
      </p:sp>
      <p:sp>
        <p:nvSpPr>
          <p:cNvPr id="3" name="Content Placeholder 2">
            <a:extLst>
              <a:ext uri="{FF2B5EF4-FFF2-40B4-BE49-F238E27FC236}">
                <a16:creationId xmlns:a16="http://schemas.microsoft.com/office/drawing/2014/main" id="{8BD2033A-689C-B154-BA69-2F1226D50EDD}"/>
              </a:ext>
            </a:extLst>
          </p:cNvPr>
          <p:cNvSpPr>
            <a:spLocks noGrp="1"/>
          </p:cNvSpPr>
          <p:nvPr>
            <p:ph idx="1"/>
          </p:nvPr>
        </p:nvSpPr>
        <p:spPr/>
        <p:txBody>
          <a:bodyPr/>
          <a:lstStyle/>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all"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Sophia – humanoid robot</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all"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Sophia is a social humanoid robot developed by Hong Kong based company Hanson robotics.</a:t>
            </a: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Sophia was activated on April 19,2015.</a:t>
            </a: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She made her first public appearance at south by southwest festival in mid-march 2016 in united states.</a:t>
            </a: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She was able to display more than 62 facial expressions.</a:t>
            </a: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In October 2017, Sophia became a Saudi</a:t>
            </a:r>
          </a:p>
          <a:p>
            <a:pPr marL="0" marR="0" lvl="0" indent="0" algn="l" defTabSz="1218987" rtl="0" eaLnBrk="1" fontAlgn="auto" latinLnBrk="0" hangingPunct="1">
              <a:lnSpc>
                <a:spcPct val="90000"/>
              </a:lnSpc>
              <a:spcBef>
                <a:spcPts val="0"/>
              </a:spcBef>
              <a:spcAft>
                <a:spcPts val="0"/>
              </a:spcAft>
              <a:buClr>
                <a:srgbClr val="009999"/>
              </a:buClr>
              <a:buSzPct val="10000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Arabian citizen, the first robot to receive </a:t>
            </a:r>
          </a:p>
          <a:p>
            <a:pPr marL="0" marR="0" lvl="0" indent="0" algn="l" defTabSz="1218987" rtl="0" eaLnBrk="1" fontAlgn="auto" latinLnBrk="0" hangingPunct="1">
              <a:lnSpc>
                <a:spcPct val="90000"/>
              </a:lnSpc>
              <a:spcBef>
                <a:spcPts val="0"/>
              </a:spcBef>
              <a:spcAft>
                <a:spcPts val="0"/>
              </a:spcAft>
              <a:buClr>
                <a:srgbClr val="009999"/>
              </a:buClr>
              <a:buSzPct val="10000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citizenship in any country</a:t>
            </a:r>
            <a:r>
              <a:rPr kumimoji="0" lang="en-US" sz="2500" b="0" i="0" u="none" strike="noStrike" kern="1200" cap="all" spc="20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endParaRPr lang="en-IN" sz="2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7239B73-7E9A-FDA4-C2DC-32EC0B1BDB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02511" y="5075236"/>
            <a:ext cx="2446827" cy="1843637"/>
          </a:xfrm>
          <a:prstGeom prst="rect">
            <a:avLst/>
          </a:prstGeom>
        </p:spPr>
      </p:pic>
    </p:spTree>
    <p:extLst>
      <p:ext uri="{BB962C8B-B14F-4D97-AF65-F5344CB8AC3E}">
        <p14:creationId xmlns:p14="http://schemas.microsoft.com/office/powerpoint/2010/main" val="10614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8260-155D-60BA-0CEB-7080509853E7}"/>
              </a:ext>
            </a:extLst>
          </p:cNvPr>
          <p:cNvSpPr>
            <a:spLocks noGrp="1"/>
          </p:cNvSpPr>
          <p:nvPr>
            <p:ph type="title"/>
          </p:nvPr>
        </p:nvSpPr>
        <p:spPr>
          <a:xfrm>
            <a:off x="-218283" y="427037"/>
            <a:ext cx="5070476" cy="1258887"/>
          </a:xfrm>
        </p:spPr>
        <p:txBody>
          <a:bodyPr/>
          <a:lstStyle/>
          <a:p>
            <a:r>
              <a:rPr lang="en-US" b="1" dirty="0"/>
              <a:t>ADVANTAGES</a:t>
            </a:r>
            <a:endParaRPr lang="en-IN" dirty="0"/>
          </a:p>
        </p:txBody>
      </p:sp>
      <p:sp>
        <p:nvSpPr>
          <p:cNvPr id="3" name="Content Placeholder 2">
            <a:extLst>
              <a:ext uri="{FF2B5EF4-FFF2-40B4-BE49-F238E27FC236}">
                <a16:creationId xmlns:a16="http://schemas.microsoft.com/office/drawing/2014/main" id="{AF29E61E-8776-A1EA-E883-2E098006D753}"/>
              </a:ext>
            </a:extLst>
          </p:cNvPr>
          <p:cNvSpPr>
            <a:spLocks noGrp="1"/>
          </p:cNvSpPr>
          <p:nvPr>
            <p:ph idx="1"/>
          </p:nvPr>
        </p:nvSpPr>
        <p:spPr>
          <a:xfrm>
            <a:off x="239712" y="1874837"/>
            <a:ext cx="9148763" cy="5381625"/>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Reduction in human error</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one of the biggest advantages of artificial intelligence is that it can significantly reduce errors and increase accuracy and precision. The decisions taken by AI in every step is decided by information previously gathered and a certain set of algorithms. When programmed properly, these errors can be reduced to null.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Zero risks</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another big advantage of ai is that humans can overcome many risks by letting ai robots do them for us. Whether it be defusing a bomb, going to space, exploring the deepest parts of oceans, machines with metal bodies are resistant in nature and can survive unfriendly atmospheres.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24x7 availability</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there are many studies that show humans are productive only about 3 to 4 hours in a day. Humans also need breaks and time offs to balance their work life and personal life.</a:t>
            </a:r>
          </a:p>
          <a:p>
            <a:endParaRPr lang="en-IN"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45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E4039-A6FF-8EA1-15F8-3106F5A9EB81}"/>
              </a:ext>
            </a:extLst>
          </p:cNvPr>
          <p:cNvSpPr>
            <a:spLocks noGrp="1"/>
          </p:cNvSpPr>
          <p:nvPr>
            <p:ph idx="1"/>
          </p:nvPr>
        </p:nvSpPr>
        <p:spPr>
          <a:xfrm>
            <a:off x="163512" y="1874837"/>
            <a:ext cx="9677400" cy="5334000"/>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0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Digital assistance </a:t>
            </a:r>
            <a:r>
              <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-some of the most technologically advanced companies engage with users using digital assistants, which eliminates the need for human personnel.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0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New inventions </a:t>
            </a:r>
            <a:r>
              <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 practically every field, ai is the driving force behind numerous innovations that will aid humans in resolving the majority of challenging issues.</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0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Unbiased decisions </a:t>
            </a:r>
            <a:r>
              <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human beings are driven by emotions, whether we like it or not. AI on the other hand, is devoid of emotions and highly practical and rational in its approach.</a:t>
            </a: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endParaRPr kumimoji="0" lang="en-US" sz="2000" b="0" i="0" u="none" strike="noStrike" kern="1200" cap="all"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0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Daily applications </a:t>
            </a:r>
            <a:r>
              <a:rPr kumimoji="0" lang="en-US" sz="20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-today, our everyday lives are entirely dependent on mobile devices and the internet. We utilize a variety of apps, including google maps, Alexa, Siri, Cortana on windows, OK google, taking selfies, making calls, responding to emails, etc. With the use of various ai-based techniques, we can also anticipate today’s weather and the days ahead</a:t>
            </a:r>
            <a:r>
              <a:rPr kumimoji="0" lang="en-US" sz="2000" b="0" i="0" u="none" strike="noStrike" kern="1200" cap="all"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77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620712" y="1570038"/>
            <a:ext cx="8915400" cy="1212833"/>
          </a:xfrm>
          <a:prstGeom prst="rect">
            <a:avLst/>
          </a:prstGeom>
          <a:noFill/>
          <a:ln w="9525">
            <a:noFill/>
            <a:miter lim="800000"/>
            <a:headEnd/>
            <a:tailEnd/>
          </a:ln>
        </p:spPr>
        <p:txBody>
          <a:bodyPr wrap="square" lIns="0" tIns="0" rIns="0" bIns="0">
            <a:spAutoFit/>
          </a:bodyPr>
          <a:lstStyle/>
          <a:p>
            <a:pPr>
              <a:lnSpc>
                <a:spcPct val="150000"/>
              </a:lnSpc>
            </a:pPr>
            <a:br>
              <a:rPr lang="en-IN" sz="2800" dirty="0"/>
            </a:br>
            <a:endParaRPr lang="en-GB" sz="2800" dirty="0">
              <a:latin typeface="Helvetica" charset="0"/>
            </a:endParaRPr>
          </a:p>
        </p:txBody>
      </p:sp>
      <p:sp>
        <p:nvSpPr>
          <p:cNvPr id="4" name="Rectangle 2"/>
          <p:cNvSpPr txBox="1">
            <a:spLocks noChangeArrowheads="1"/>
          </p:cNvSpPr>
          <p:nvPr/>
        </p:nvSpPr>
        <p:spPr>
          <a:xfrm>
            <a:off x="87313" y="420688"/>
            <a:ext cx="9231312" cy="839787"/>
          </a:xfrm>
          <a:prstGeom prst="rect">
            <a:avLst/>
          </a:prstGeom>
        </p:spPr>
        <p:txBody>
          <a:bodyPr lIns="100794" tIns="50397" rIns="100794" bIns="50397"/>
          <a:lstStyle/>
          <a:p>
            <a:pPr algn="ctr" defTabSz="457200">
              <a:buClr>
                <a:srgbClr val="000000"/>
              </a:buClr>
              <a:buSzPct val="45000"/>
              <a:buFont typeface="StarBats" charset="0"/>
              <a:buNone/>
              <a:defRPr/>
            </a:pPr>
            <a:r>
              <a:rPr lang="en-US" sz="4400" b="1" kern="0" dirty="0">
                <a:latin typeface="+mj-lt"/>
                <a:ea typeface="+mj-ea"/>
                <a:cs typeface="+mj-cs"/>
              </a:rPr>
              <a:t>Contents</a:t>
            </a:r>
          </a:p>
        </p:txBody>
      </p:sp>
      <p:sp>
        <p:nvSpPr>
          <p:cNvPr id="2" name="Content Placeholder 13">
            <a:extLst>
              <a:ext uri="{FF2B5EF4-FFF2-40B4-BE49-F238E27FC236}">
                <a16:creationId xmlns:a16="http://schemas.microsoft.com/office/drawing/2014/main" id="{94BD9868-6321-AAB4-BEE4-50377A54828D}"/>
              </a:ext>
            </a:extLst>
          </p:cNvPr>
          <p:cNvSpPr txBox="1">
            <a:spLocks/>
          </p:cNvSpPr>
          <p:nvPr/>
        </p:nvSpPr>
        <p:spPr>
          <a:xfrm>
            <a:off x="620713" y="1722437"/>
            <a:ext cx="8458200" cy="5257800"/>
          </a:xfrm>
          <a:prstGeom prst="rect">
            <a:avLst/>
          </a:prstGeom>
        </p:spPr>
        <p:txBody>
          <a:bodyPr>
            <a:normAutofit fontScale="85000" lnSpcReduction="20000"/>
          </a:bodyPr>
          <a:lst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a:lstStyle>
          <a:p>
            <a:pPr>
              <a:buFont typeface="Wingdings" panose="05000000000000000000" pitchFamily="2" charset="2"/>
              <a:buChar char="Ø"/>
            </a:pPr>
            <a:r>
              <a:rPr lang="en-US" kern="0" dirty="0"/>
              <a:t>Introduction</a:t>
            </a:r>
          </a:p>
          <a:p>
            <a:pPr>
              <a:buFont typeface="Wingdings" panose="05000000000000000000" pitchFamily="2" charset="2"/>
              <a:buChar char="Ø"/>
            </a:pPr>
            <a:r>
              <a:rPr lang="en-US" kern="0" dirty="0"/>
              <a:t>History of AI</a:t>
            </a:r>
          </a:p>
          <a:p>
            <a:pPr>
              <a:buFont typeface="Wingdings" panose="05000000000000000000" pitchFamily="2" charset="2"/>
              <a:buChar char="Ø"/>
            </a:pPr>
            <a:r>
              <a:rPr lang="en-US" kern="0" dirty="0"/>
              <a:t>Why AI?</a:t>
            </a:r>
          </a:p>
          <a:p>
            <a:pPr>
              <a:buFont typeface="Wingdings" panose="05000000000000000000" pitchFamily="2" charset="2"/>
              <a:buChar char="Ø"/>
            </a:pPr>
            <a:r>
              <a:rPr lang="en-US" kern="0" dirty="0">
                <a:latin typeface="Roboto" panose="02000000000000000000" pitchFamily="2" charset="0"/>
              </a:rPr>
              <a:t>How Does AI Work?</a:t>
            </a:r>
            <a:endParaRPr lang="en-US" kern="0" dirty="0"/>
          </a:p>
          <a:p>
            <a:pPr>
              <a:buFont typeface="Wingdings" panose="05000000000000000000" pitchFamily="2" charset="2"/>
              <a:buChar char="Ø"/>
            </a:pPr>
            <a:r>
              <a:rPr lang="en-US" kern="0" dirty="0"/>
              <a:t>Limitations of Human Mind</a:t>
            </a:r>
          </a:p>
          <a:p>
            <a:pPr>
              <a:buFont typeface="Wingdings" panose="05000000000000000000" pitchFamily="2" charset="2"/>
              <a:buChar char="Ø"/>
            </a:pPr>
            <a:r>
              <a:rPr lang="en-US" kern="0" dirty="0"/>
              <a:t>Applications</a:t>
            </a:r>
          </a:p>
          <a:p>
            <a:pPr>
              <a:buFont typeface="Wingdings" panose="05000000000000000000" pitchFamily="2" charset="2"/>
              <a:buChar char="Ø"/>
            </a:pPr>
            <a:r>
              <a:rPr lang="en-US" kern="0" dirty="0"/>
              <a:t>Advantages</a:t>
            </a:r>
          </a:p>
          <a:p>
            <a:pPr>
              <a:buFont typeface="Wingdings" panose="05000000000000000000" pitchFamily="2" charset="2"/>
              <a:buChar char="Ø"/>
            </a:pPr>
            <a:r>
              <a:rPr lang="en-US" kern="0" dirty="0"/>
              <a:t>Disadvantages</a:t>
            </a:r>
          </a:p>
          <a:p>
            <a:pPr>
              <a:buFont typeface="Wingdings" panose="05000000000000000000" pitchFamily="2" charset="2"/>
              <a:buChar char="Ø"/>
            </a:pPr>
            <a:r>
              <a:rPr lang="en-US" kern="0" dirty="0"/>
              <a:t>Future</a:t>
            </a:r>
          </a:p>
          <a:p>
            <a:pPr>
              <a:buFont typeface="Wingdings" panose="05000000000000000000" pitchFamily="2" charset="2"/>
              <a:buChar char="Ø"/>
            </a:pPr>
            <a:r>
              <a:rPr lang="en-US" kern="0" dirty="0"/>
              <a:t>Conclusion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8DD4-B003-C1F2-0468-3F1DA35445AA}"/>
              </a:ext>
            </a:extLst>
          </p:cNvPr>
          <p:cNvSpPr>
            <a:spLocks noGrp="1"/>
          </p:cNvSpPr>
          <p:nvPr>
            <p:ph type="title"/>
          </p:nvPr>
        </p:nvSpPr>
        <p:spPr>
          <a:xfrm>
            <a:off x="239712" y="470854"/>
            <a:ext cx="5832476" cy="1022984"/>
          </a:xfrm>
        </p:spPr>
        <p:txBody>
          <a:bodyPr/>
          <a:lstStyle/>
          <a:p>
            <a:r>
              <a:rPr lang="en-US" b="1" dirty="0"/>
              <a:t>DISADVANTAGES</a:t>
            </a:r>
            <a:endParaRPr lang="en-IN" dirty="0"/>
          </a:p>
        </p:txBody>
      </p:sp>
      <p:sp>
        <p:nvSpPr>
          <p:cNvPr id="3" name="Content Placeholder 2">
            <a:extLst>
              <a:ext uri="{FF2B5EF4-FFF2-40B4-BE49-F238E27FC236}">
                <a16:creationId xmlns:a16="http://schemas.microsoft.com/office/drawing/2014/main" id="{7032841D-928F-F9B3-A15E-CF2DC80815D5}"/>
              </a:ext>
            </a:extLst>
          </p:cNvPr>
          <p:cNvSpPr>
            <a:spLocks noGrp="1"/>
          </p:cNvSpPr>
          <p:nvPr>
            <p:ph idx="1"/>
          </p:nvPr>
        </p:nvSpPr>
        <p:spPr>
          <a:xfrm>
            <a:off x="239712" y="1874837"/>
            <a:ext cx="9601199" cy="4878388"/>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High costs  </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ability to create a machine that can simulate human intelligence is no small feat. It requires plenty of time and resources and can cost a huge deal of money. AI also needs to operate on the latest hardware and software to stay updated and meet the latest requirements, thus making it quite costly.</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No creativity</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 big disadvantage of ai is that it cannot learn to think outside the box. AI is capable of learning over time with pre-fed data and past experiences, but cannot be creative in its approach.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3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Unemployment</a:t>
            </a:r>
            <a:r>
              <a:rPr kumimoji="0" lang="en-US" sz="23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-one application of artificial intelligence is a robot, which is displacing occupations and increasing unemployment (in a few cases). </a:t>
            </a:r>
          </a:p>
          <a:p>
            <a:endParaRPr lang="en-IN"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01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1A94D-A699-1560-B30E-BE94B2EAE32C}"/>
              </a:ext>
            </a:extLst>
          </p:cNvPr>
          <p:cNvSpPr>
            <a:spLocks noGrp="1"/>
          </p:cNvSpPr>
          <p:nvPr>
            <p:ph idx="1"/>
          </p:nvPr>
        </p:nvSpPr>
        <p:spPr>
          <a:xfrm>
            <a:off x="239713" y="1763713"/>
            <a:ext cx="9601200" cy="5521324"/>
          </a:xfrm>
        </p:spPr>
        <p:txBody>
          <a:bodyPr/>
          <a:lstStyle/>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1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Make humans lazy </a:t>
            </a:r>
            <a:r>
              <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-AI application automate the majority of tedious and repetitive tasks. Since we do not have to memorize things or solve puzzles to get the job done, we tend to use our brains less and less. This addiction to AI can cause problems to future generations.</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1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No ethics</a:t>
            </a:r>
            <a:r>
              <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-Ethics and morality are important human features that can be difficult to incorporate into an AI. The rapid progress of AI has raised a number of concerns that one day, AI will grow uncontrollably, and eventually wipe out humanity. This moment is referred to as the AI singularity.</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0" indent="-45720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1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Emotionless</a:t>
            </a:r>
            <a:r>
              <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-Since early childhood, we have been taught that neither computers nor other machines have feelings. Humans function as a team, and team management is essential for achieving goals. </a:t>
            </a:r>
          </a:p>
          <a:p>
            <a:pPr marL="285750" marR="0" lvl="0" indent="-28575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IN"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sz="21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No improvement</a:t>
            </a:r>
            <a:r>
              <a:rPr kumimoji="0" lang="en-US"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Humans cannot develop artificial intelligence      because it is a technology based on pre-loaded facts and experience. </a:t>
            </a:r>
            <a:endParaRPr kumimoji="0" lang="en-IN" sz="21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endParaRPr lang="en-IN" sz="2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41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023E-96BF-7C55-55FE-5EB46ACCA11D}"/>
              </a:ext>
            </a:extLst>
          </p:cNvPr>
          <p:cNvSpPr>
            <a:spLocks noGrp="1"/>
          </p:cNvSpPr>
          <p:nvPr>
            <p:ph type="title"/>
          </p:nvPr>
        </p:nvSpPr>
        <p:spPr>
          <a:xfrm>
            <a:off x="3211512" y="1417637"/>
            <a:ext cx="3317876" cy="1258887"/>
          </a:xfrm>
        </p:spPr>
        <p:txBody>
          <a:bodyPr/>
          <a:lstStyle/>
          <a:p>
            <a:pPr algn="just"/>
            <a:r>
              <a:rPr lang="en-US" b="1" dirty="0"/>
              <a:t>FUTURE(+)</a:t>
            </a:r>
            <a:endParaRPr lang="en-IN" dirty="0"/>
          </a:p>
        </p:txBody>
      </p:sp>
      <p:sp>
        <p:nvSpPr>
          <p:cNvPr id="3" name="Content Placeholder 2">
            <a:extLst>
              <a:ext uri="{FF2B5EF4-FFF2-40B4-BE49-F238E27FC236}">
                <a16:creationId xmlns:a16="http://schemas.microsoft.com/office/drawing/2014/main" id="{540EE35B-C1CF-9B1A-BCB9-DA4EF9E71FC2}"/>
              </a:ext>
            </a:extLst>
          </p:cNvPr>
          <p:cNvSpPr>
            <a:spLocks noGrp="1"/>
          </p:cNvSpPr>
          <p:nvPr>
            <p:ph idx="1"/>
          </p:nvPr>
        </p:nvSpPr>
        <p:spPr>
          <a:xfrm>
            <a:off x="392112" y="2941637"/>
            <a:ext cx="8651876" cy="2016124"/>
          </a:xfrm>
        </p:spPr>
        <p:txBody>
          <a:bodyPr/>
          <a:lstStyle/>
          <a:p>
            <a:r>
              <a:rPr lang="en-US" sz="2500" cap="none" dirty="0">
                <a:latin typeface="Times New Roman" panose="02020603050405020304" pitchFamily="18" charset="0"/>
                <a:cs typeface="Times New Roman" panose="02020603050405020304" pitchFamily="18" charset="0"/>
              </a:rPr>
              <a:t>The day is not far when you will just sit back in your cozy little beds and just command your personal robot's to entirely do your ruts. He will be a perfect companion for you. Just enjoy the technology.</a:t>
            </a:r>
            <a:endParaRPr lang="en-IN" sz="2500" cap="none"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91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C275-D133-8FE1-6317-A1D5A035A220}"/>
              </a:ext>
            </a:extLst>
          </p:cNvPr>
          <p:cNvSpPr>
            <a:spLocks noGrp="1"/>
          </p:cNvSpPr>
          <p:nvPr>
            <p:ph type="title"/>
          </p:nvPr>
        </p:nvSpPr>
        <p:spPr>
          <a:xfrm>
            <a:off x="465929" y="1557258"/>
            <a:ext cx="9072563" cy="1258887"/>
          </a:xfrm>
        </p:spPr>
        <p:txBody>
          <a:bodyPr/>
          <a:lstStyle/>
          <a:p>
            <a:r>
              <a:rPr lang="en-US" b="1" dirty="0"/>
              <a:t>FUTURE(-)</a:t>
            </a:r>
            <a:endParaRPr lang="en-IN" dirty="0"/>
          </a:p>
        </p:txBody>
      </p:sp>
      <p:sp>
        <p:nvSpPr>
          <p:cNvPr id="3" name="Content Placeholder 2">
            <a:extLst>
              <a:ext uri="{FF2B5EF4-FFF2-40B4-BE49-F238E27FC236}">
                <a16:creationId xmlns:a16="http://schemas.microsoft.com/office/drawing/2014/main" id="{1A1ED7C8-89E2-66C2-4B58-43B1BE5CD403}"/>
              </a:ext>
            </a:extLst>
          </p:cNvPr>
          <p:cNvSpPr>
            <a:spLocks noGrp="1"/>
          </p:cNvSpPr>
          <p:nvPr>
            <p:ph idx="1"/>
          </p:nvPr>
        </p:nvSpPr>
        <p:spPr>
          <a:xfrm>
            <a:off x="465929" y="2796778"/>
            <a:ext cx="9524999" cy="3563145"/>
          </a:xfrm>
        </p:spPr>
        <p:txBody>
          <a:bodyPr/>
          <a:lstStyle/>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But wait,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It may end in other way too. Some day there will be a knock to your door. As you open it, you see a large number of robots marching into your house destroying everything you own and looting you. This is because ever since there is an advantage in the technology, it attracts anti-social elements. This is true for robots too. Because now they will have full power to think as human, even as of anti-social elements. So think trice before giving them power of cognition.</a:t>
            </a:r>
            <a:endParaRPr kumimoji="0" lang="en-IN"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17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A643-763D-9946-949E-059936BE51C4}"/>
              </a:ext>
            </a:extLst>
          </p:cNvPr>
          <p:cNvSpPr>
            <a:spLocks noGrp="1"/>
          </p:cNvSpPr>
          <p:nvPr>
            <p:ph type="title"/>
          </p:nvPr>
        </p:nvSpPr>
        <p:spPr>
          <a:xfrm>
            <a:off x="239394" y="503237"/>
            <a:ext cx="4232276" cy="1258887"/>
          </a:xfrm>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9EC2DD24-1A89-129C-BE16-6ED7F25161DC}"/>
              </a:ext>
            </a:extLst>
          </p:cNvPr>
          <p:cNvSpPr>
            <a:spLocks noGrp="1"/>
          </p:cNvSpPr>
          <p:nvPr>
            <p:ph idx="1"/>
          </p:nvPr>
        </p:nvSpPr>
        <p:spPr>
          <a:xfrm>
            <a:off x="239076" y="2255837"/>
            <a:ext cx="9336881" cy="3998912"/>
          </a:xfrm>
        </p:spPr>
        <p:txBody>
          <a:bodyPr/>
          <a:lstStyle/>
          <a:p>
            <a:pPr marL="107950" indent="0">
              <a:buNone/>
            </a:pPr>
            <a:r>
              <a:rPr lang="en-US" sz="2500" cap="none" dirty="0">
                <a:latin typeface="Times New Roman" panose="02020603050405020304" pitchFamily="18" charset="0"/>
                <a:cs typeface="Times New Roman" panose="02020603050405020304" pitchFamily="18" charset="0"/>
              </a:rPr>
              <a:t>In it's short existence, AI has increased understanding of the nature of intelligence and provided an impressive array of application in a wide range of areas. It has sharpened understanding of human reasoning, and of the nature of intelligence in general. At the same time, it has revealed the complexity of modeling human reasoning providing new areas and rich challenges for the future</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49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1BC7-B0D9-EB5D-19CA-21359F1C5AFC}"/>
              </a:ext>
            </a:extLst>
          </p:cNvPr>
          <p:cNvSpPr>
            <a:spLocks noGrp="1"/>
          </p:cNvSpPr>
          <p:nvPr>
            <p:ph type="title"/>
          </p:nvPr>
        </p:nvSpPr>
        <p:spPr>
          <a:xfrm>
            <a:off x="2144712" y="3046015"/>
            <a:ext cx="5186363" cy="1467644"/>
          </a:xfrm>
        </p:spPr>
        <p:txBody>
          <a:bodyPr anchor="ctr"/>
          <a:lstStyle/>
          <a:p>
            <a:r>
              <a:rPr lang="en-US" sz="5500" b="1" dirty="0">
                <a:solidFill>
                  <a:schemeClr val="tx1"/>
                </a:solidFill>
                <a:latin typeface="Times New Roman" panose="02020603050405020304" pitchFamily="18" charset="0"/>
                <a:cs typeface="Times New Roman" panose="02020603050405020304" pitchFamily="18" charset="0"/>
              </a:rPr>
              <a:t>THANK YOU</a:t>
            </a:r>
            <a:endParaRPr lang="en-IN" sz="5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D073987C-40DF-5B63-93A1-3C7986A6EB04}"/>
              </a:ext>
            </a:extLst>
          </p:cNvPr>
          <p:cNvSpPr txBox="1">
            <a:spLocks/>
          </p:cNvSpPr>
          <p:nvPr/>
        </p:nvSpPr>
        <p:spPr>
          <a:xfrm>
            <a:off x="-293688" y="503237"/>
            <a:ext cx="5788501" cy="533400"/>
          </a:xfrm>
          <a:prstGeom prst="rect">
            <a:avLst/>
          </a:prstGeom>
        </p:spPr>
        <p:txBody>
          <a:bodyPr/>
          <a:lst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2pPr>
            <a:lvl3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3pPr>
            <a:lvl4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4pPr>
            <a:lvl5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Times"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a:lstStyle>
          <a:p>
            <a:r>
              <a:rPr lang="en-US" b="1" kern="0" dirty="0"/>
              <a:t>INTRODUCTION</a:t>
            </a:r>
            <a:br>
              <a:rPr lang="en-US" b="1" kern="0" dirty="0"/>
            </a:br>
            <a:endParaRPr lang="en-US" b="1" kern="0" dirty="0"/>
          </a:p>
        </p:txBody>
      </p:sp>
      <p:sp>
        <p:nvSpPr>
          <p:cNvPr id="3" name="Content Placeholder 2">
            <a:extLst>
              <a:ext uri="{FF2B5EF4-FFF2-40B4-BE49-F238E27FC236}">
                <a16:creationId xmlns:a16="http://schemas.microsoft.com/office/drawing/2014/main" id="{4D3662D3-B6FF-B398-9FC5-F53F7DFA4338}"/>
              </a:ext>
            </a:extLst>
          </p:cNvPr>
          <p:cNvSpPr txBox="1">
            <a:spLocks/>
          </p:cNvSpPr>
          <p:nvPr/>
        </p:nvSpPr>
        <p:spPr>
          <a:xfrm>
            <a:off x="87312" y="2027237"/>
            <a:ext cx="8763001" cy="4343400"/>
          </a:xfrm>
          <a:prstGeom prst="rect">
            <a:avLst/>
          </a:prstGeom>
        </p:spPr>
        <p:txBody>
          <a:bodyPr>
            <a:normAutofit fontScale="85000" lnSpcReduction="20000"/>
          </a:bodyPr>
          <a:lst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a:lstStyle>
          <a:p>
            <a:pPr>
              <a:buFont typeface="Wingdings" panose="05000000000000000000" pitchFamily="2" charset="2"/>
              <a:buChar char="Ø"/>
            </a:pPr>
            <a:r>
              <a:rPr lang="en-US" kern="0" dirty="0">
                <a:solidFill>
                  <a:schemeClr val="tx1"/>
                </a:solidFill>
                <a:latin typeface="Times New Roman" panose="02020603050405020304" pitchFamily="18" charset="0"/>
                <a:cs typeface="Times New Roman" panose="02020603050405020304" pitchFamily="18" charset="0"/>
              </a:rPr>
              <a:t>Artificial Intelligence is a branch of Science which deals with helping machine finds solutions to complex problems in a more human-like fashion.</a:t>
            </a:r>
          </a:p>
          <a:p>
            <a:pPr>
              <a:buFont typeface="Wingdings" panose="05000000000000000000" pitchFamily="2" charset="2"/>
              <a:buChar char="Ø"/>
            </a:pPr>
            <a:r>
              <a:rPr lang="en-IN" kern="0" dirty="0">
                <a:solidFill>
                  <a:schemeClr val="tx1"/>
                </a:solidFill>
                <a:latin typeface="Times New Roman" panose="02020603050405020304" pitchFamily="18" charset="0"/>
                <a:cs typeface="Times New Roman" panose="02020603050405020304" pitchFamily="18" charset="0"/>
              </a:rPr>
              <a:t>This generally involves borrowing characteristics from human intelligence, and applying them as algorithm in a computer friendly way.</a:t>
            </a:r>
          </a:p>
          <a:p>
            <a:pPr>
              <a:buFont typeface="Wingdings" panose="05000000000000000000" pitchFamily="2" charset="2"/>
              <a:buChar char="Ø"/>
            </a:pPr>
            <a:r>
              <a:rPr lang="en-US" kern="0" dirty="0">
                <a:solidFill>
                  <a:schemeClr val="tx1"/>
                </a:solidFill>
                <a:latin typeface="Times New Roman" panose="02020603050405020304" pitchFamily="18" charset="0"/>
                <a:cs typeface="Times New Roman" panose="02020603050405020304" pitchFamily="18" charset="0"/>
              </a:rPr>
              <a:t>Artificial intelligence (AI) refers to the simulation or approximation of human intelligence in machines.</a:t>
            </a:r>
          </a:p>
          <a:p>
            <a:pPr>
              <a:buFont typeface="Wingdings" panose="05000000000000000000" pitchFamily="2" charset="2"/>
              <a:buChar char="Ø"/>
            </a:pPr>
            <a:r>
              <a:rPr lang="en-US" kern="0" dirty="0">
                <a:solidFill>
                  <a:schemeClr val="tx1"/>
                </a:solidFill>
                <a:latin typeface="Times New Roman" panose="02020603050405020304" pitchFamily="18" charset="0"/>
                <a:cs typeface="Times New Roman" panose="02020603050405020304" pitchFamily="18" charset="0"/>
              </a:rPr>
              <a:t>The goals of artificial intelligence include computer-enhanced learning, reasoning, and perception.</a:t>
            </a:r>
          </a:p>
          <a:p>
            <a:endParaRPr lang="en-US" kern="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C9E5639-FF3D-3374-D828-3D3C567C3C8D}"/>
              </a:ext>
            </a:extLst>
          </p:cNvPr>
          <p:cNvSpPr txBox="1">
            <a:spLocks/>
          </p:cNvSpPr>
          <p:nvPr/>
        </p:nvSpPr>
        <p:spPr>
          <a:xfrm>
            <a:off x="315912" y="1798637"/>
            <a:ext cx="9124001" cy="4465320"/>
          </a:xfrm>
          <a:prstGeom prst="rect">
            <a:avLst/>
          </a:prstGeom>
        </p:spPr>
        <p:txBody>
          <a:bodyPr>
            <a:normAutofit lnSpcReduction="10000"/>
          </a:bodyPr>
          <a:lst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a:lstStyle>
          <a:p>
            <a:pPr>
              <a:buFont typeface="Wingdings" panose="05000000000000000000" pitchFamily="2" charset="2"/>
              <a:buChar char="Ø"/>
            </a:pPr>
            <a:r>
              <a:rPr lang="en-US" sz="2600" kern="0" dirty="0">
                <a:solidFill>
                  <a:schemeClr val="tx1"/>
                </a:solidFill>
                <a:latin typeface="Times New Roman" panose="02020603050405020304" pitchFamily="18" charset="0"/>
                <a:cs typeface="Times New Roman" panose="02020603050405020304" pitchFamily="18" charset="0"/>
              </a:rPr>
              <a:t>Artificial intelligence (AI) refers to the simulation of human intelligence in machines that are programmed to think like humans and mimic their actions.</a:t>
            </a:r>
          </a:p>
          <a:p>
            <a:pPr>
              <a:buFont typeface="Wingdings" panose="05000000000000000000" pitchFamily="2" charset="2"/>
              <a:buChar char="Ø"/>
            </a:pPr>
            <a:r>
              <a:rPr lang="en-US" sz="2600" kern="0" dirty="0">
                <a:solidFill>
                  <a:schemeClr val="tx1"/>
                </a:solidFill>
                <a:latin typeface="Times New Roman" panose="02020603050405020304" pitchFamily="18" charset="0"/>
                <a:cs typeface="Times New Roman" panose="02020603050405020304" pitchFamily="18" charset="0"/>
              </a:rPr>
              <a:t>The ideal characteristic of artificial intelligence is its ability to rationalize and take actions that have the best chance of achieving a specific goal.</a:t>
            </a:r>
          </a:p>
          <a:p>
            <a:pPr>
              <a:buFont typeface="Wingdings" panose="05000000000000000000" pitchFamily="2" charset="2"/>
              <a:buChar char="Ø"/>
            </a:pPr>
            <a:r>
              <a:rPr lang="en-US" sz="2600" kern="0" dirty="0">
                <a:solidFill>
                  <a:schemeClr val="tx1"/>
                </a:solidFill>
                <a:latin typeface="Times New Roman" panose="02020603050405020304" pitchFamily="18" charset="0"/>
                <a:cs typeface="Times New Roman" panose="02020603050405020304" pitchFamily="18" charset="0"/>
              </a:rPr>
              <a:t>AI is being used today across different industries from finance to healthcare.</a:t>
            </a:r>
          </a:p>
          <a:p>
            <a:pPr>
              <a:buFont typeface="Wingdings" panose="05000000000000000000" pitchFamily="2" charset="2"/>
              <a:buChar char="Ø"/>
            </a:pPr>
            <a:r>
              <a:rPr lang="en-US" sz="2600" kern="0" dirty="0">
                <a:solidFill>
                  <a:schemeClr val="tx1"/>
                </a:solidFill>
                <a:latin typeface="Times New Roman" panose="02020603050405020304" pitchFamily="18" charset="0"/>
                <a:cs typeface="Times New Roman" panose="02020603050405020304" pitchFamily="18" charset="0"/>
              </a:rPr>
              <a:t>Some critics fear that the extensive use of advanced AI can have a negative effect on society.</a:t>
            </a:r>
          </a:p>
          <a:p>
            <a:pPr marL="0" indent="0">
              <a:buFont typeface="StarBats" charset="0"/>
              <a:buNone/>
            </a:pPr>
            <a:endParaRPr lang="en-US" sz="2600" kern="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kern="0" dirty="0">
              <a:solidFill>
                <a:schemeClr val="tx1"/>
              </a:solidFill>
              <a:latin typeface="Times New Roman" panose="02020603050405020304" pitchFamily="18" charset="0"/>
              <a:cs typeface="Times New Roman" panose="02020603050405020304" pitchFamily="18" charset="0"/>
            </a:endParaRPr>
          </a:p>
          <a:p>
            <a:pPr marL="0" indent="0">
              <a:buFont typeface="StarBats" charset="0"/>
              <a:buNone/>
            </a:pPr>
            <a:endParaRPr lang="en-US" sz="260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82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9DCC-3AD9-CB1A-5DD4-1D4E002360ED}"/>
              </a:ext>
            </a:extLst>
          </p:cNvPr>
          <p:cNvSpPr>
            <a:spLocks noGrp="1"/>
          </p:cNvSpPr>
          <p:nvPr>
            <p:ph type="title"/>
          </p:nvPr>
        </p:nvSpPr>
        <p:spPr>
          <a:xfrm>
            <a:off x="295274" y="503238"/>
            <a:ext cx="4613277" cy="762000"/>
          </a:xfrm>
        </p:spPr>
        <p:txBody>
          <a:bodyPr/>
          <a:lstStyle/>
          <a:p>
            <a:r>
              <a:rPr lang="en-US" sz="4400" b="1" dirty="0"/>
              <a:t>HISTORY OF AI</a:t>
            </a:r>
            <a:endParaRPr lang="en-IN" b="1" dirty="0"/>
          </a:p>
        </p:txBody>
      </p:sp>
      <p:sp>
        <p:nvSpPr>
          <p:cNvPr id="3" name="Content Placeholder 2">
            <a:extLst>
              <a:ext uri="{FF2B5EF4-FFF2-40B4-BE49-F238E27FC236}">
                <a16:creationId xmlns:a16="http://schemas.microsoft.com/office/drawing/2014/main" id="{0CE6EF28-32B6-34D6-0628-019A7CBAFB31}"/>
              </a:ext>
            </a:extLst>
          </p:cNvPr>
          <p:cNvSpPr>
            <a:spLocks noGrp="1"/>
          </p:cNvSpPr>
          <p:nvPr>
            <p:ph idx="1"/>
          </p:nvPr>
        </p:nvSpPr>
        <p:spPr>
          <a:xfrm>
            <a:off x="184152" y="1951037"/>
            <a:ext cx="9337676" cy="3657600"/>
          </a:xfrm>
        </p:spPr>
        <p:txBody>
          <a:bodyPr/>
          <a:lstStyle/>
          <a:p>
            <a:pPr algn="l">
              <a:buFont typeface="Wingdings" panose="05000000000000000000" pitchFamily="2" charset="2"/>
              <a:buChar char="Ø"/>
            </a:pPr>
            <a:r>
              <a:rPr lang="en-US" sz="2500" b="0" i="0" dirty="0">
                <a:solidFill>
                  <a:schemeClr val="tx1"/>
                </a:solidFill>
                <a:effectLst/>
                <a:latin typeface="Times New Roman" panose="02020603050405020304" pitchFamily="18" charset="0"/>
                <a:cs typeface="Times New Roman" panose="02020603050405020304" pitchFamily="18" charset="0"/>
              </a:rPr>
              <a:t>1956 - John McCarthy coined the term ‘artificial intelligence’ and had the first AI conference.</a:t>
            </a:r>
          </a:p>
          <a:p>
            <a:pPr algn="l">
              <a:buFont typeface="Wingdings" panose="05000000000000000000" pitchFamily="2" charset="2"/>
              <a:buChar char="Ø"/>
            </a:pPr>
            <a:r>
              <a:rPr lang="en-US" sz="2500" b="0" i="0" dirty="0">
                <a:solidFill>
                  <a:schemeClr val="tx1"/>
                </a:solidFill>
                <a:effectLst/>
                <a:latin typeface="Times New Roman" panose="02020603050405020304" pitchFamily="18" charset="0"/>
                <a:cs typeface="Times New Roman" panose="02020603050405020304" pitchFamily="18" charset="0"/>
              </a:rPr>
              <a:t>1969 - Shakey was the first general-purpose mobile robot built. It is now able to do things with a purpose vs. just a list of instructions.</a:t>
            </a:r>
          </a:p>
          <a:p>
            <a:pPr algn="l">
              <a:buFont typeface="Wingdings" panose="05000000000000000000" pitchFamily="2" charset="2"/>
              <a:buChar char="Ø"/>
            </a:pPr>
            <a:r>
              <a:rPr lang="en-US" sz="2500" b="0" i="0" dirty="0">
                <a:solidFill>
                  <a:schemeClr val="tx1"/>
                </a:solidFill>
                <a:effectLst/>
                <a:latin typeface="Times New Roman" panose="02020603050405020304" pitchFamily="18" charset="0"/>
                <a:cs typeface="Times New Roman" panose="02020603050405020304" pitchFamily="18" charset="0"/>
              </a:rPr>
              <a:t>1997 - Supercomputer ‘</a:t>
            </a:r>
            <a:r>
              <a:rPr lang="en-US" sz="2500" b="0" i="0" u="none" strike="noStrike" dirty="0">
                <a:solidFill>
                  <a:schemeClr val="tx1"/>
                </a:solidFill>
                <a:effectLst/>
                <a:latin typeface="Times New Roman" panose="02020603050405020304" pitchFamily="18" charset="0"/>
                <a:cs typeface="Times New Roman" panose="02020603050405020304" pitchFamily="18" charset="0"/>
                <a:hlinkClick r:id="rId2" tooltip="Deep Blue">
                  <a:extLst>
                    <a:ext uri="{A12FA001-AC4F-418D-AE19-62706E023703}">
                      <ahyp:hlinkClr xmlns:ahyp="http://schemas.microsoft.com/office/drawing/2018/hyperlinkcolor" val="tx"/>
                    </a:ext>
                  </a:extLst>
                </a:hlinkClick>
              </a:rPr>
              <a:t>Deep Blue</a:t>
            </a:r>
            <a:r>
              <a:rPr lang="en-US" sz="2500" b="0" i="0" dirty="0">
                <a:solidFill>
                  <a:schemeClr val="tx1"/>
                </a:solidFill>
                <a:effectLst/>
                <a:latin typeface="Times New Roman" panose="02020603050405020304" pitchFamily="18" charset="0"/>
                <a:cs typeface="Times New Roman" panose="02020603050405020304" pitchFamily="18" charset="0"/>
              </a:rPr>
              <a:t>’ was designed, and it defeated the world champion chess player in a match. It was a massive milestone by IBM to create this large computer.</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37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786F7-8E12-B66A-0275-1CEB1E97803E}"/>
              </a:ext>
            </a:extLst>
          </p:cNvPr>
          <p:cNvSpPr>
            <a:spLocks noGrp="1"/>
          </p:cNvSpPr>
          <p:nvPr>
            <p:ph idx="1"/>
          </p:nvPr>
        </p:nvSpPr>
        <p:spPr>
          <a:xfrm>
            <a:off x="239712" y="1646237"/>
            <a:ext cx="9072563" cy="5181600"/>
          </a:xfrm>
        </p:spPr>
        <p:txBody>
          <a:bodyPr/>
          <a:lstStyle/>
          <a:p>
            <a:pPr marL="857250" marR="0" lvl="0" indent="-85725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2002</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 The first commercially successful robotic          vacuum cleaner was created.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857250" marR="0" lvl="0" indent="-85725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2005 - 2019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today, we have speech recognition, robotic process automation (</a:t>
            </a:r>
            <a:r>
              <a:rPr kumimoji="0" lang="en-US" sz="2500" b="0" i="0" u="none" strike="noStrike" kern="1200" cap="none" spc="20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rpa</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 dancing robot, smart homes, and other innovations make their debut.</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857250" marR="0" lvl="0" indent="-857250" algn="l" defTabSz="1218987" rtl="0" eaLnBrk="1" fontAlgn="auto" latinLnBrk="0" hangingPunct="1">
              <a:lnSpc>
                <a:spcPct val="90000"/>
              </a:lnSpc>
              <a:spcBef>
                <a:spcPts val="0"/>
              </a:spcBef>
              <a:spcAft>
                <a:spcPts val="0"/>
              </a:spcAft>
              <a:buClr>
                <a:srgbClr val="009999"/>
              </a:buClr>
              <a:buSzPct val="100000"/>
              <a:buFont typeface="Wingdings" panose="05000000000000000000" pitchFamily="2" charset="2"/>
              <a:buChar char="Ø"/>
              <a:tabLst/>
              <a:defRPr/>
            </a:pP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2020 </a:t>
            </a: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Baidu releases the linear fold ai algorithm to medical and scientific and medical teams developing a vaccine during the early stages of the sars-cov-2 (covid-19) pandemic. The algorithm can predict the RNA sequence of the virus in only 27 seconds, which is 120 times faster than other methods. </a:t>
            </a: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60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B4A0-796D-9825-39CB-E2062BDD9D10}"/>
              </a:ext>
            </a:extLst>
          </p:cNvPr>
          <p:cNvSpPr>
            <a:spLocks noGrp="1"/>
          </p:cNvSpPr>
          <p:nvPr>
            <p:ph type="title"/>
          </p:nvPr>
        </p:nvSpPr>
        <p:spPr>
          <a:xfrm>
            <a:off x="392112" y="1570037"/>
            <a:ext cx="2667000" cy="801687"/>
          </a:xfrm>
        </p:spPr>
        <p:txBody>
          <a:bodyPr/>
          <a:lstStyle/>
          <a:p>
            <a:r>
              <a:rPr lang="en-US" sz="4400" b="1" dirty="0"/>
              <a:t>WHY AI?</a:t>
            </a:r>
            <a:endParaRPr lang="en-IN" dirty="0"/>
          </a:p>
        </p:txBody>
      </p:sp>
      <p:sp>
        <p:nvSpPr>
          <p:cNvPr id="3" name="Content Placeholder 2">
            <a:extLst>
              <a:ext uri="{FF2B5EF4-FFF2-40B4-BE49-F238E27FC236}">
                <a16:creationId xmlns:a16="http://schemas.microsoft.com/office/drawing/2014/main" id="{B89AAF44-01DE-9DB0-85C5-B423C29CC681}"/>
              </a:ext>
            </a:extLst>
          </p:cNvPr>
          <p:cNvSpPr>
            <a:spLocks noGrp="1"/>
          </p:cNvSpPr>
          <p:nvPr>
            <p:ph idx="1"/>
          </p:nvPr>
        </p:nvSpPr>
        <p:spPr>
          <a:xfrm>
            <a:off x="239712" y="2560637"/>
            <a:ext cx="8728077" cy="1981200"/>
          </a:xfrm>
        </p:spPr>
        <p:txBody>
          <a:bodyPr/>
          <a:lstStyle/>
          <a:p>
            <a:pPr marL="107950" indent="0">
              <a:buNone/>
            </a:pPr>
            <a:r>
              <a:rPr lang="en-US" sz="2500" cap="none" dirty="0"/>
              <a:t>Computers are fundamentally well suited to performing mechanical computations, using fixed programmed rules. This allows artificial machines to perform simple monotonous tasks efficiently and reliably, which humans are ill-suited to.</a:t>
            </a:r>
          </a:p>
          <a:p>
            <a:endParaRPr lang="en-IN" sz="2500" dirty="0"/>
          </a:p>
        </p:txBody>
      </p:sp>
    </p:spTree>
    <p:extLst>
      <p:ext uri="{BB962C8B-B14F-4D97-AF65-F5344CB8AC3E}">
        <p14:creationId xmlns:p14="http://schemas.microsoft.com/office/powerpoint/2010/main" val="173842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2983-6C99-F8A6-BF9E-63AD6C6AF286}"/>
              </a:ext>
            </a:extLst>
          </p:cNvPr>
          <p:cNvSpPr>
            <a:spLocks noGrp="1"/>
          </p:cNvSpPr>
          <p:nvPr>
            <p:ph type="title"/>
          </p:nvPr>
        </p:nvSpPr>
        <p:spPr>
          <a:xfrm>
            <a:off x="239712" y="1515427"/>
            <a:ext cx="6380799" cy="1258887"/>
          </a:xfrm>
        </p:spPr>
        <p:txBody>
          <a:bodyPr/>
          <a:lstStyle/>
          <a:p>
            <a:r>
              <a:rPr lang="en-US" sz="4400" b="1" i="0" dirty="0">
                <a:effectLst/>
              </a:rPr>
              <a:t>HOW DOES AI WORK</a:t>
            </a:r>
            <a:r>
              <a:rPr lang="en-US" sz="4400" b="1" dirty="0">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A45B360D-EC32-FE0E-7F4E-6AF240F6007D}"/>
              </a:ext>
            </a:extLst>
          </p:cNvPr>
          <p:cNvSpPr>
            <a:spLocks noGrp="1"/>
          </p:cNvSpPr>
          <p:nvPr>
            <p:ph idx="1"/>
          </p:nvPr>
        </p:nvSpPr>
        <p:spPr>
          <a:xfrm>
            <a:off x="239712" y="2789237"/>
            <a:ext cx="8098791" cy="2819400"/>
          </a:xfrm>
        </p:spPr>
        <p:txBody>
          <a:bodyPr/>
          <a:lstStyle/>
          <a:p>
            <a:pPr marL="107950" indent="0" algn="just">
              <a:buNone/>
            </a:pPr>
            <a:r>
              <a:rPr lang="en-US" sz="2500" b="0" i="0" cap="none" dirty="0">
                <a:effectLst/>
                <a:latin typeface="Times New Roman" panose="02020603050405020304" pitchFamily="18" charset="0"/>
                <a:cs typeface="Times New Roman" panose="02020603050405020304" pitchFamily="18" charset="0"/>
              </a:rPr>
              <a:t>AI systems work by merging large with intelligent, iterative processing algorithms. This combination allows AI to learn from patterns and features in the analyzed data. Each time an artificial intelligence system performs a round of </a:t>
            </a:r>
            <a:r>
              <a:rPr lang="en-US" sz="2500" cap="none" dirty="0">
                <a:latin typeface="Times New Roman" panose="02020603050405020304" pitchFamily="18" charset="0"/>
                <a:cs typeface="Times New Roman" panose="02020603050405020304" pitchFamily="18" charset="0"/>
              </a:rPr>
              <a:t>data processing</a:t>
            </a:r>
            <a:r>
              <a:rPr lang="en-US" sz="2500" b="0" i="0" cap="none" dirty="0">
                <a:effectLst/>
                <a:latin typeface="Times New Roman" panose="02020603050405020304" pitchFamily="18" charset="0"/>
                <a:cs typeface="Times New Roman" panose="02020603050405020304" pitchFamily="18" charset="0"/>
              </a:rPr>
              <a:t>, it tests and measures its performance and uses the results to develop additional expertise.</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41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46B4-F68B-CC5E-6F1E-3D86CC50D30C}"/>
              </a:ext>
            </a:extLst>
          </p:cNvPr>
          <p:cNvSpPr>
            <a:spLocks noGrp="1"/>
          </p:cNvSpPr>
          <p:nvPr>
            <p:ph type="title"/>
          </p:nvPr>
        </p:nvSpPr>
        <p:spPr>
          <a:xfrm>
            <a:off x="243204" y="1570037"/>
            <a:ext cx="6442076" cy="1038224"/>
          </a:xfrm>
        </p:spPr>
        <p:txBody>
          <a:bodyPr/>
          <a:lstStyle/>
          <a:p>
            <a:r>
              <a:rPr lang="en-US" sz="4400" b="0" i="0" cap="none" dirty="0">
                <a:solidFill>
                  <a:schemeClr val="tx1"/>
                </a:solidFill>
                <a:effectLst/>
                <a:latin typeface="+mj-lt"/>
              </a:rPr>
              <a:t>Ways of implementing AI:</a:t>
            </a:r>
            <a:br>
              <a:rPr lang="en-US" sz="4400" b="0" i="0" cap="none" dirty="0">
                <a:solidFill>
                  <a:schemeClr val="tx1"/>
                </a:solidFill>
                <a:effectLst/>
                <a:latin typeface="+mj-lt"/>
              </a:rPr>
            </a:br>
            <a:endParaRPr lang="en-IN" dirty="0"/>
          </a:p>
        </p:txBody>
      </p:sp>
      <p:sp>
        <p:nvSpPr>
          <p:cNvPr id="3" name="Content Placeholder 2">
            <a:extLst>
              <a:ext uri="{FF2B5EF4-FFF2-40B4-BE49-F238E27FC236}">
                <a16:creationId xmlns:a16="http://schemas.microsoft.com/office/drawing/2014/main" id="{716BDBCF-D819-D25A-B388-379E8F807F90}"/>
              </a:ext>
            </a:extLst>
          </p:cNvPr>
          <p:cNvSpPr>
            <a:spLocks noGrp="1"/>
          </p:cNvSpPr>
          <p:nvPr>
            <p:ph idx="1"/>
          </p:nvPr>
        </p:nvSpPr>
        <p:spPr>
          <a:xfrm>
            <a:off x="243204" y="2865437"/>
            <a:ext cx="9072563" cy="3886200"/>
          </a:xfrm>
        </p:spPr>
        <p:txBody>
          <a:bodyPr/>
          <a:lstStyle/>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Machine learning</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It is machine learning that gives AI the ability to learn. This is done by using algorithms to discover patterns and generate insights from the data they are exposed to. </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Deep learning</a:t>
            </a: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endPar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hlinkClick r:id="rId2" tooltip="Deep learning">
                  <a:extLst>
                    <a:ext uri="{A12FA001-AC4F-418D-AE19-62706E023703}">
                      <ahyp:hlinkClr xmlns:ahyp="http://schemas.microsoft.com/office/drawing/2018/hyperlinkcolor" val="tx"/>
                    </a:ext>
                  </a:extLst>
                </a:hlinkClick>
              </a:rPr>
              <a:t>Deep learning</a:t>
            </a:r>
            <a:endParaRPr kumimoji="0" lang="en-US" sz="2500" b="0" i="0" u="sng"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l" defTabSz="1218987" rtl="0" eaLnBrk="1" fontAlgn="auto" latinLnBrk="0" hangingPunct="1">
              <a:lnSpc>
                <a:spcPct val="90000"/>
              </a:lnSpc>
              <a:spcBef>
                <a:spcPts val="0"/>
              </a:spcBef>
              <a:spcAft>
                <a:spcPts val="0"/>
              </a:spcAft>
              <a:buClr>
                <a:srgbClr val="009999"/>
              </a:buClr>
              <a:buSzPct val="100000"/>
              <a:buFont typeface="Arial" pitchFamily="34" charset="0"/>
              <a:buNone/>
              <a:tabLst/>
              <a:defRPr/>
            </a:pPr>
            <a:r>
              <a:rPr kumimoji="0" lang="en-US" sz="2500" b="0" i="0" u="none" strike="noStrike" kern="1200" cap="none"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Which is a subcategory of machine learning, provides AI with the ability to mimic a human brain’s neural network. It can make sense of patterns, noise, and sources of confusion in the data.</a:t>
            </a:r>
            <a:endParaRPr kumimoji="0" lang="en-IN" sz="2500" b="0" i="0" u="none" strike="noStrike" kern="1200" cap="all" spc="20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endParaRPr lang="en-IN"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1123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13308</TotalTime>
  <Words>1921</Words>
  <Application>Microsoft Office PowerPoint</Application>
  <PresentationFormat>Custom</PresentationFormat>
  <Paragraphs>125</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Helvetica</vt:lpstr>
      <vt:lpstr>Roboto</vt:lpstr>
      <vt:lpstr>StarBats</vt:lpstr>
      <vt:lpstr>Times</vt:lpstr>
      <vt:lpstr>Times New Roman</vt:lpstr>
      <vt:lpstr>Wingdings</vt:lpstr>
      <vt:lpstr>Default Design</vt:lpstr>
      <vt:lpstr> </vt:lpstr>
      <vt:lpstr>PowerPoint Presentation</vt:lpstr>
      <vt:lpstr>PowerPoint Presentation</vt:lpstr>
      <vt:lpstr>PowerPoint Presentation</vt:lpstr>
      <vt:lpstr>HISTORY OF AI</vt:lpstr>
      <vt:lpstr>PowerPoint Presentation</vt:lpstr>
      <vt:lpstr>WHY AI?</vt:lpstr>
      <vt:lpstr>HOW DOES AI WORK?</vt:lpstr>
      <vt:lpstr>Ways of implementing AI: </vt:lpstr>
      <vt:lpstr>PowerPoint Presentation</vt:lpstr>
      <vt:lpstr>PowerPoint Presentation</vt:lpstr>
      <vt:lpstr>PowerPoint Presentation</vt:lpstr>
      <vt:lpstr>LIMITATIONS OF HUMAN MIND</vt:lpstr>
      <vt:lpstr>APPLICATIONS</vt:lpstr>
      <vt:lpstr>PowerPoint Presentation</vt:lpstr>
      <vt:lpstr>PowerPoint Presentation</vt:lpstr>
      <vt:lpstr>EXAMPLE OF AI:</vt:lpstr>
      <vt:lpstr>ADVANTAGES</vt:lpstr>
      <vt:lpstr>PowerPoint Presentation</vt:lpstr>
      <vt:lpstr>DISADVANTAGES</vt:lpstr>
      <vt:lpstr>PowerPoint Presentation</vt:lpstr>
      <vt:lpstr>FUTURE(+)</vt:lpstr>
      <vt:lpstr>FUTURE(-)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dc:creator>
  <cp:lastModifiedBy>Arushi Jain</cp:lastModifiedBy>
  <cp:revision>51</cp:revision>
  <dcterms:created xsi:type="dcterms:W3CDTF">2002-10-10T16:43:00Z</dcterms:created>
  <dcterms:modified xsi:type="dcterms:W3CDTF">2023-12-07T05:57:48Z</dcterms:modified>
</cp:coreProperties>
</file>