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nton" charset="1" panose="00000500000000000000"/>
      <p:regular r:id="rId20"/>
    </p:embeddedFont>
    <p:embeddedFont>
      <p:font typeface="Raleway" charset="1" panose="00000000000000000000"/>
      <p:regular r:id="rId21"/>
    </p:embeddedFont>
    <p:embeddedFont>
      <p:font typeface="Raleway Bold" charset="1" panose="00000000000000000000"/>
      <p:regular r:id="rId22"/>
    </p:embeddedFont>
    <p:embeddedFont>
      <p:font typeface="Canva Sans Bold" charset="1" panose="020B0803030501040103"/>
      <p:regular r:id="rId23"/>
    </p:embeddedFont>
    <p:embeddedFont>
      <p:font typeface="Canva Sans" charset="1" panose="020B0503030501040103"/>
      <p:regular r:id="rId24"/>
    </p:embeddedFont>
    <p:embeddedFont>
      <p:font typeface="Cooper Hewitt Bold" charset="1" panose="00000000000000000000"/>
      <p:regular r:id="rId25"/>
    </p:embeddedFont>
    <p:embeddedFont>
      <p:font typeface="Glacial Indifference Bold"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https://colab.research.google.com/drive/19E9mlRGN4rn_99kzyLbc4sZfmghVo1Ky?usp=sharing" TargetMode="External" Type="http://schemas.openxmlformats.org/officeDocument/2006/relationships/hyperlink"/><Relationship Id="rId11" Target="https://colab.research.google.com/drive/175e7mvw9-JZypto_Z-A1osSgJBntKsuC?usp=sharing" TargetMode="External" Type="http://schemas.openxmlformats.org/officeDocument/2006/relationships/hyperlink"/><Relationship Id="rId12" Target="https://colab.research.google.com/drive/1gMogMnB7K9LSSEH8Zdy2qXCOBy-UbDI5?usp=sharing" TargetMode="External" Type="http://schemas.openxmlformats.org/officeDocument/2006/relationships/hyperlink"/><Relationship Id="rId13" Target="../media/image43.png" Type="http://schemas.openxmlformats.org/officeDocument/2006/relationships/image"/><Relationship Id="rId14" Target="../media/image44.svg" Type="http://schemas.openxmlformats.org/officeDocument/2006/relationships/image"/><Relationship Id="rId2" Target="../media/image42.pn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https://github.com/Aryanshukla206/SKYHACK-2.0-United-Airlines" TargetMode="External" Type="http://schemas.openxmlformats.org/officeDocument/2006/relationships/hyperlink"/><Relationship Id="rId6" Target="https://analytics.zoho.in/open-view/386933000000002289" TargetMode="External" Type="http://schemas.openxmlformats.org/officeDocument/2006/relationships/hyperlink"/><Relationship Id="rId7" Target="https://analytics.zoho.in/open-view/386933000000002484/abe1285bcde8e21cefe45fa7b53a53e8" TargetMode="External" Type="http://schemas.openxmlformats.org/officeDocument/2006/relationships/hyperlink"/><Relationship Id="rId8" Target="https://analytics.zoho.in/open-view/386933000000002365/10346093683cef243cb6ed995ae4972d" TargetMode="External" Type="http://schemas.openxmlformats.org/officeDocument/2006/relationships/hyperlink"/><Relationship Id="rId9" Target="https://colab.research.google.com/drive/1ZHvoynbKAkxXIlTBTIi2DUptrFD20ttL?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122591" y="1077887"/>
            <a:ext cx="9782585" cy="8229600"/>
          </a:xfrm>
          <a:custGeom>
            <a:avLst/>
            <a:gdLst/>
            <a:ahLst/>
            <a:cxnLst/>
            <a:rect r="r" b="b" t="t" l="l"/>
            <a:pathLst>
              <a:path h="8229600" w="9782585">
                <a:moveTo>
                  <a:pt x="0" y="0"/>
                </a:moveTo>
                <a:lnTo>
                  <a:pt x="9782586" y="0"/>
                </a:lnTo>
                <a:lnTo>
                  <a:pt x="9782586"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1028700" y="747260"/>
            <a:ext cx="1419018" cy="1334823"/>
          </a:xfrm>
          <a:custGeom>
            <a:avLst/>
            <a:gdLst/>
            <a:ahLst/>
            <a:cxnLst/>
            <a:rect r="r" b="b" t="t" l="l"/>
            <a:pathLst>
              <a:path h="1334823" w="1419018">
                <a:moveTo>
                  <a:pt x="0" y="0"/>
                </a:moveTo>
                <a:lnTo>
                  <a:pt x="1419018" y="0"/>
                </a:lnTo>
                <a:lnTo>
                  <a:pt x="1419018" y="1334823"/>
                </a:lnTo>
                <a:lnTo>
                  <a:pt x="0" y="1334823"/>
                </a:lnTo>
                <a:lnTo>
                  <a:pt x="0" y="0"/>
                </a:lnTo>
                <a:close/>
              </a:path>
            </a:pathLst>
          </a:custGeom>
          <a:blipFill>
            <a:blip r:embed="rId3"/>
            <a:stretch>
              <a:fillRect l="0" t="0" r="0" b="0"/>
            </a:stretch>
          </a:blipFill>
        </p:spPr>
      </p:sp>
      <p:sp>
        <p:nvSpPr>
          <p:cNvPr name="TextBox 4" id="4"/>
          <p:cNvSpPr txBox="true"/>
          <p:nvPr/>
        </p:nvSpPr>
        <p:spPr>
          <a:xfrm rot="0">
            <a:off x="4122591" y="2236258"/>
            <a:ext cx="10505229" cy="5608058"/>
          </a:xfrm>
          <a:prstGeom prst="rect">
            <a:avLst/>
          </a:prstGeom>
        </p:spPr>
        <p:txBody>
          <a:bodyPr anchor="t" rtlCol="false" tIns="0" lIns="0" bIns="0" rIns="0">
            <a:spAutoFit/>
          </a:bodyPr>
          <a:lstStyle/>
          <a:p>
            <a:pPr algn="ctr">
              <a:lnSpc>
                <a:spcPts val="22526"/>
              </a:lnSpc>
              <a:spcBef>
                <a:spcPct val="0"/>
              </a:spcBef>
            </a:pPr>
            <a:r>
              <a:rPr lang="en-US" sz="16090">
                <a:solidFill>
                  <a:srgbClr val="FFFFFF"/>
                </a:solidFill>
                <a:latin typeface="Anton"/>
                <a:ea typeface="Anton"/>
                <a:cs typeface="Anton"/>
                <a:sym typeface="Anton"/>
              </a:rPr>
              <a:t>UNITED AIRLINES </a:t>
            </a:r>
          </a:p>
        </p:txBody>
      </p:sp>
      <p:grpSp>
        <p:nvGrpSpPr>
          <p:cNvPr name="Group 5" id="5"/>
          <p:cNvGrpSpPr/>
          <p:nvPr/>
        </p:nvGrpSpPr>
        <p:grpSpPr>
          <a:xfrm rot="0">
            <a:off x="15924477" y="747260"/>
            <a:ext cx="1334823" cy="13348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23" r="0" b="-223"/>
              </a:stretch>
            </a:blipFill>
          </p:spPr>
        </p:sp>
      </p:grpSp>
      <p:sp>
        <p:nvSpPr>
          <p:cNvPr name="TextBox 7" id="7"/>
          <p:cNvSpPr txBox="true"/>
          <p:nvPr/>
        </p:nvSpPr>
        <p:spPr>
          <a:xfrm rot="0">
            <a:off x="6328938" y="4782241"/>
            <a:ext cx="5630123" cy="636794"/>
          </a:xfrm>
          <a:prstGeom prst="rect">
            <a:avLst/>
          </a:prstGeom>
        </p:spPr>
        <p:txBody>
          <a:bodyPr anchor="t" rtlCol="false" tIns="0" lIns="0" bIns="0" rIns="0">
            <a:spAutoFit/>
          </a:bodyPr>
          <a:lstStyle/>
          <a:p>
            <a:pPr algn="ctr">
              <a:lnSpc>
                <a:spcPts val="5125"/>
              </a:lnSpc>
              <a:spcBef>
                <a:spcPct val="0"/>
              </a:spcBef>
            </a:pPr>
            <a:r>
              <a:rPr lang="en-US" sz="3660" spc="1973">
                <a:solidFill>
                  <a:srgbClr val="FFFFFF"/>
                </a:solidFill>
                <a:latin typeface="Raleway"/>
                <a:ea typeface="Raleway"/>
                <a:cs typeface="Raleway"/>
                <a:sym typeface="Raleway"/>
              </a:rPr>
              <a:t>HACKATHON</a:t>
            </a:r>
          </a:p>
        </p:txBody>
      </p:sp>
      <p:sp>
        <p:nvSpPr>
          <p:cNvPr name="TextBox 8" id="8"/>
          <p:cNvSpPr txBox="true"/>
          <p:nvPr/>
        </p:nvSpPr>
        <p:spPr>
          <a:xfrm rot="0">
            <a:off x="14270846" y="8451149"/>
            <a:ext cx="3623086" cy="999213"/>
          </a:xfrm>
          <a:prstGeom prst="rect">
            <a:avLst/>
          </a:prstGeom>
        </p:spPr>
        <p:txBody>
          <a:bodyPr anchor="t" rtlCol="false" tIns="0" lIns="0" bIns="0" rIns="0">
            <a:spAutoFit/>
          </a:bodyPr>
          <a:lstStyle/>
          <a:p>
            <a:pPr algn="ctr">
              <a:lnSpc>
                <a:spcPts val="2675"/>
              </a:lnSpc>
            </a:pPr>
            <a:r>
              <a:rPr lang="en-US" b="true" sz="1910" spc="1029">
                <a:solidFill>
                  <a:srgbClr val="FFFFFF"/>
                </a:solidFill>
                <a:latin typeface="Raleway Bold"/>
                <a:ea typeface="Raleway Bold"/>
                <a:cs typeface="Raleway Bold"/>
                <a:sym typeface="Raleway Bold"/>
              </a:rPr>
              <a:t>KHUSHI JAIN</a:t>
            </a:r>
          </a:p>
          <a:p>
            <a:pPr algn="l">
              <a:lnSpc>
                <a:spcPts val="2675"/>
              </a:lnSpc>
            </a:pPr>
            <a:r>
              <a:rPr lang="en-US" b="true" sz="1910" spc="1029">
                <a:solidFill>
                  <a:srgbClr val="FFFFFF"/>
                </a:solidFill>
                <a:latin typeface="Raleway Bold"/>
                <a:ea typeface="Raleway Bold"/>
                <a:cs typeface="Raleway Bold"/>
                <a:sym typeface="Raleway Bold"/>
              </a:rPr>
              <a:t>ARYAN SHUKLA</a:t>
            </a:r>
          </a:p>
          <a:p>
            <a:pPr algn="l">
              <a:lnSpc>
                <a:spcPts val="2675"/>
              </a:lnSpc>
              <a:spcBef>
                <a:spcPct val="0"/>
              </a:spcBef>
            </a:pPr>
          </a:p>
        </p:txBody>
      </p:sp>
      <p:sp>
        <p:nvSpPr>
          <p:cNvPr name="TextBox 9" id="9"/>
          <p:cNvSpPr txBox="true"/>
          <p:nvPr/>
        </p:nvSpPr>
        <p:spPr>
          <a:xfrm rot="0">
            <a:off x="13743252" y="9288437"/>
            <a:ext cx="4389596" cy="727709"/>
          </a:xfrm>
          <a:prstGeom prst="rect">
            <a:avLst/>
          </a:prstGeom>
        </p:spPr>
        <p:txBody>
          <a:bodyPr anchor="t" rtlCol="false" tIns="0" lIns="0" bIns="0" rIns="0">
            <a:spAutoFit/>
          </a:bodyPr>
          <a:lstStyle/>
          <a:p>
            <a:pPr algn="ctr">
              <a:lnSpc>
                <a:spcPts val="2940"/>
              </a:lnSpc>
            </a:pPr>
            <a:r>
              <a:rPr lang="en-US" sz="2100" b="true">
                <a:solidFill>
                  <a:srgbClr val="FFFFFF"/>
                </a:solidFill>
                <a:latin typeface="Canva Sans Bold"/>
                <a:ea typeface="Canva Sans Bold"/>
                <a:cs typeface="Canva Sans Bold"/>
                <a:sym typeface="Canva Sans Bold"/>
              </a:rPr>
              <a:t>Department of Computer Science</a:t>
            </a:r>
          </a:p>
          <a:p>
            <a:pPr algn="ctr">
              <a:lnSpc>
                <a:spcPts val="2940"/>
              </a:lnSpc>
            </a:pPr>
            <a:r>
              <a:rPr lang="en-US" sz="2100" b="true">
                <a:solidFill>
                  <a:srgbClr val="FFFFFF"/>
                </a:solidFill>
                <a:latin typeface="Canva Sans Bold"/>
                <a:ea typeface="Canva Sans Bold"/>
                <a:cs typeface="Canva Sans Bold"/>
                <a:sym typeface="Canva Sans Bold"/>
              </a:rPr>
              <a:t>University of Delhi</a:t>
            </a:r>
          </a:p>
        </p:txBody>
      </p:sp>
      <p:sp>
        <p:nvSpPr>
          <p:cNvPr name="TextBox 10" id="10"/>
          <p:cNvSpPr txBox="true"/>
          <p:nvPr/>
        </p:nvSpPr>
        <p:spPr>
          <a:xfrm rot="0">
            <a:off x="7597503" y="8011841"/>
            <a:ext cx="3555405" cy="464821"/>
          </a:xfrm>
          <a:prstGeom prst="rect">
            <a:avLst/>
          </a:prstGeom>
        </p:spPr>
        <p:txBody>
          <a:bodyPr anchor="t" rtlCol="false" tIns="0" lIns="0" bIns="0" rIns="0">
            <a:spAutoFit/>
          </a:bodyPr>
          <a:lstStyle/>
          <a:p>
            <a:pPr algn="ctr">
              <a:lnSpc>
                <a:spcPts val="3779"/>
              </a:lnSpc>
              <a:spcBef>
                <a:spcPct val="0"/>
              </a:spcBef>
            </a:pPr>
            <a:r>
              <a:rPr lang="en-US" b="true" sz="2699">
                <a:solidFill>
                  <a:srgbClr val="FFFFFF"/>
                </a:solidFill>
                <a:latin typeface="Canva Sans Bold"/>
                <a:ea typeface="Canva Sans Bold"/>
                <a:cs typeface="Canva Sans Bold"/>
                <a:sym typeface="Canva Sans Bold"/>
              </a:rPr>
              <a:t>Fly the Friendly Skies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95125" y="1562520"/>
            <a:ext cx="9877084" cy="4881500"/>
          </a:xfrm>
          <a:custGeom>
            <a:avLst/>
            <a:gdLst/>
            <a:ahLst/>
            <a:cxnLst/>
            <a:rect r="r" b="b" t="t" l="l"/>
            <a:pathLst>
              <a:path h="4881500" w="9877084">
                <a:moveTo>
                  <a:pt x="0" y="0"/>
                </a:moveTo>
                <a:lnTo>
                  <a:pt x="9877084" y="0"/>
                </a:lnTo>
                <a:lnTo>
                  <a:pt x="9877084" y="4881499"/>
                </a:lnTo>
                <a:lnTo>
                  <a:pt x="0" y="4881499"/>
                </a:lnTo>
                <a:lnTo>
                  <a:pt x="0" y="0"/>
                </a:lnTo>
                <a:close/>
              </a:path>
            </a:pathLst>
          </a:custGeom>
          <a:blipFill>
            <a:blip r:embed="rId2"/>
            <a:stretch>
              <a:fillRect l="0" t="-226" r="0" b="-226"/>
            </a:stretch>
          </a:blipFill>
        </p:spPr>
      </p:sp>
      <p:grpSp>
        <p:nvGrpSpPr>
          <p:cNvPr name="Group 3" id="3"/>
          <p:cNvGrpSpPr/>
          <p:nvPr/>
        </p:nvGrpSpPr>
        <p:grpSpPr>
          <a:xfrm rot="0">
            <a:off x="10079457" y="1705917"/>
            <a:ext cx="7695195" cy="3641122"/>
            <a:chOff x="0" y="0"/>
            <a:chExt cx="2146848" cy="1015821"/>
          </a:xfrm>
        </p:grpSpPr>
        <p:sp>
          <p:nvSpPr>
            <p:cNvPr name="Freeform 4" id="4"/>
            <p:cNvSpPr/>
            <p:nvPr/>
          </p:nvSpPr>
          <p:spPr>
            <a:xfrm flipH="false" flipV="false" rot="0">
              <a:off x="0" y="0"/>
              <a:ext cx="2146848" cy="1015821"/>
            </a:xfrm>
            <a:custGeom>
              <a:avLst/>
              <a:gdLst/>
              <a:ahLst/>
              <a:cxnLst/>
              <a:rect r="r" b="b" t="t" l="l"/>
              <a:pathLst>
                <a:path h="1015821" w="2146848">
                  <a:moveTo>
                    <a:pt x="0" y="0"/>
                  </a:moveTo>
                  <a:lnTo>
                    <a:pt x="2146848" y="0"/>
                  </a:lnTo>
                  <a:lnTo>
                    <a:pt x="2146848" y="1015821"/>
                  </a:lnTo>
                  <a:lnTo>
                    <a:pt x="0" y="1015821"/>
                  </a:lnTo>
                  <a:close/>
                </a:path>
              </a:pathLst>
            </a:custGeom>
            <a:gradFill rotWithShape="true">
              <a:gsLst>
                <a:gs pos="0">
                  <a:srgbClr val="365E93">
                    <a:alpha val="56000"/>
                  </a:srgbClr>
                </a:gs>
                <a:gs pos="100000">
                  <a:srgbClr val="AF2BA5">
                    <a:alpha val="56000"/>
                  </a:srgbClr>
                </a:gs>
              </a:gsLst>
              <a:lin ang="0"/>
            </a:gradFill>
          </p:spPr>
        </p:sp>
        <p:sp>
          <p:nvSpPr>
            <p:cNvPr name="TextBox 5" id="5"/>
            <p:cNvSpPr txBox="true"/>
            <p:nvPr/>
          </p:nvSpPr>
          <p:spPr>
            <a:xfrm>
              <a:off x="0" y="-38100"/>
              <a:ext cx="2146848" cy="105392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57344" y="7053619"/>
            <a:ext cx="8837668" cy="2866513"/>
            <a:chOff x="0" y="0"/>
            <a:chExt cx="2465582" cy="799716"/>
          </a:xfrm>
        </p:grpSpPr>
        <p:sp>
          <p:nvSpPr>
            <p:cNvPr name="Freeform 7" id="7"/>
            <p:cNvSpPr/>
            <p:nvPr/>
          </p:nvSpPr>
          <p:spPr>
            <a:xfrm flipH="false" flipV="false" rot="0">
              <a:off x="0" y="0"/>
              <a:ext cx="2465582" cy="799716"/>
            </a:xfrm>
            <a:custGeom>
              <a:avLst/>
              <a:gdLst/>
              <a:ahLst/>
              <a:cxnLst/>
              <a:rect r="r" b="b" t="t" l="l"/>
              <a:pathLst>
                <a:path h="799716" w="2465582">
                  <a:moveTo>
                    <a:pt x="0" y="0"/>
                  </a:moveTo>
                  <a:lnTo>
                    <a:pt x="2465582" y="0"/>
                  </a:lnTo>
                  <a:lnTo>
                    <a:pt x="2465582" y="799716"/>
                  </a:lnTo>
                  <a:lnTo>
                    <a:pt x="0" y="799716"/>
                  </a:lnTo>
                  <a:close/>
                </a:path>
              </a:pathLst>
            </a:custGeom>
            <a:gradFill rotWithShape="true">
              <a:gsLst>
                <a:gs pos="0">
                  <a:srgbClr val="365E93">
                    <a:alpha val="56000"/>
                  </a:srgbClr>
                </a:gs>
                <a:gs pos="100000">
                  <a:srgbClr val="AF2BA5">
                    <a:alpha val="56000"/>
                  </a:srgbClr>
                </a:gs>
              </a:gsLst>
              <a:lin ang="0"/>
            </a:gradFill>
          </p:spPr>
        </p:sp>
        <p:sp>
          <p:nvSpPr>
            <p:cNvPr name="TextBox 8" id="8"/>
            <p:cNvSpPr txBox="true"/>
            <p:nvPr/>
          </p:nvSpPr>
          <p:spPr>
            <a:xfrm>
              <a:off x="0" y="-38100"/>
              <a:ext cx="2465582" cy="837816"/>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0366437" y="6204290"/>
            <a:ext cx="7835838" cy="3896817"/>
          </a:xfrm>
          <a:custGeom>
            <a:avLst/>
            <a:gdLst/>
            <a:ahLst/>
            <a:cxnLst/>
            <a:rect r="r" b="b" t="t" l="l"/>
            <a:pathLst>
              <a:path h="3896817" w="7835838">
                <a:moveTo>
                  <a:pt x="0" y="0"/>
                </a:moveTo>
                <a:lnTo>
                  <a:pt x="7835838" y="0"/>
                </a:lnTo>
                <a:lnTo>
                  <a:pt x="7835838" y="3896817"/>
                </a:lnTo>
                <a:lnTo>
                  <a:pt x="0" y="3896817"/>
                </a:lnTo>
                <a:lnTo>
                  <a:pt x="0" y="0"/>
                </a:lnTo>
                <a:close/>
              </a:path>
            </a:pathLst>
          </a:custGeom>
          <a:blipFill>
            <a:blip r:embed="rId3"/>
            <a:stretch>
              <a:fillRect l="0" t="0" r="0" b="0"/>
            </a:stretch>
          </a:blipFill>
        </p:spPr>
      </p:sp>
      <p:sp>
        <p:nvSpPr>
          <p:cNvPr name="TextBox 10" id="10"/>
          <p:cNvSpPr txBox="true"/>
          <p:nvPr/>
        </p:nvSpPr>
        <p:spPr>
          <a:xfrm rot="0">
            <a:off x="1564894" y="563880"/>
            <a:ext cx="15158212"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2.1 REASONS THAT COULD BE RESOLVED VIA SELF-SERVICE OPTIONS IN THE IVR SYSTEM</a:t>
            </a:r>
          </a:p>
        </p:txBody>
      </p:sp>
      <p:sp>
        <p:nvSpPr>
          <p:cNvPr name="TextBox 11" id="11"/>
          <p:cNvSpPr txBox="true"/>
          <p:nvPr/>
        </p:nvSpPr>
        <p:spPr>
          <a:xfrm rot="0">
            <a:off x="10227245" y="1804606"/>
            <a:ext cx="7230801" cy="3323590"/>
          </a:xfrm>
          <a:prstGeom prst="rect">
            <a:avLst/>
          </a:prstGeom>
        </p:spPr>
        <p:txBody>
          <a:bodyPr anchor="t" rtlCol="false" tIns="0" lIns="0" bIns="0" rIns="0">
            <a:spAutoFit/>
          </a:bodyPr>
          <a:lstStyle/>
          <a:p>
            <a:pPr algn="just">
              <a:lnSpc>
                <a:spcPts val="2659"/>
              </a:lnSpc>
              <a:spcBef>
                <a:spcPct val="0"/>
              </a:spcBef>
            </a:pPr>
            <a:r>
              <a:rPr lang="en-US" sz="1899">
                <a:solidFill>
                  <a:srgbClr val="FFFFFF"/>
                </a:solidFill>
                <a:latin typeface="Canva Sans"/>
                <a:ea typeface="Canva Sans"/>
                <a:cs typeface="Canva Sans"/>
                <a:sym typeface="Canva Sans"/>
              </a:rPr>
              <a:t>This graph illustrates the distribution of call reasons during the peak hour of 9:00 - 10:00. The most frequent call reason is </a:t>
            </a:r>
            <a:r>
              <a:rPr lang="en-US" b="true" sz="1899">
                <a:solidFill>
                  <a:srgbClr val="FFFFFF"/>
                </a:solidFill>
                <a:latin typeface="Canva Sans Bold"/>
                <a:ea typeface="Canva Sans Bold"/>
                <a:cs typeface="Canva Sans Bold"/>
                <a:sym typeface="Canva Sans Bold"/>
              </a:rPr>
              <a:t>irrops</a:t>
            </a:r>
            <a:r>
              <a:rPr lang="en-US" sz="1899">
                <a:solidFill>
                  <a:srgbClr val="FFFFFF"/>
                </a:solidFill>
                <a:latin typeface="Canva Sans"/>
                <a:ea typeface="Canva Sans"/>
                <a:cs typeface="Canva Sans"/>
                <a:sym typeface="Canva Sans"/>
              </a:rPr>
              <a:t> with nearly 1000 calls, suggesting it may be a catch-all category for miscellaneous issues.</a:t>
            </a:r>
            <a:r>
              <a:rPr lang="en-US" b="true" sz="1899">
                <a:solidFill>
                  <a:srgbClr val="FFFFFF"/>
                </a:solidFill>
                <a:latin typeface="Canva Sans Bold"/>
                <a:ea typeface="Canva Sans Bold"/>
                <a:cs typeface="Canva Sans Bold"/>
                <a:sym typeface="Canva Sans Bold"/>
              </a:rPr>
              <a:t> Voluntary change</a:t>
            </a:r>
            <a:r>
              <a:rPr lang="en-US" sz="1899">
                <a:solidFill>
                  <a:srgbClr val="FFFFFF"/>
                </a:solidFill>
                <a:latin typeface="Canva Sans"/>
                <a:ea typeface="Canva Sans"/>
                <a:cs typeface="Canva Sans"/>
                <a:sym typeface="Canva Sans"/>
              </a:rPr>
              <a:t> is the second most common reason, with over 800 calls. The least common reasons include </a:t>
            </a:r>
            <a:r>
              <a:rPr lang="en-US" b="true" sz="1899">
                <a:solidFill>
                  <a:srgbClr val="FFFFFF"/>
                </a:solidFill>
                <a:latin typeface="Canva Sans Bold"/>
                <a:ea typeface="Canva Sans Bold"/>
                <a:cs typeface="Canva Sans Bold"/>
                <a:sym typeface="Canva Sans Bold"/>
              </a:rPr>
              <a:t>disability</a:t>
            </a:r>
            <a:r>
              <a:rPr lang="en-US" sz="1899">
                <a:solidFill>
                  <a:srgbClr val="FFFFFF"/>
                </a:solidFill>
                <a:latin typeface="Canva Sans"/>
                <a:ea typeface="Canva Sans"/>
                <a:cs typeface="Canva Sans"/>
                <a:sym typeface="Canva Sans"/>
              </a:rPr>
              <a:t> and </a:t>
            </a:r>
            <a:r>
              <a:rPr lang="en-US" b="true" sz="1899">
                <a:solidFill>
                  <a:srgbClr val="FFFFFF"/>
                </a:solidFill>
                <a:latin typeface="Canva Sans Bold"/>
                <a:ea typeface="Canva Sans Bold"/>
                <a:cs typeface="Canva Sans Bold"/>
                <a:sym typeface="Canva Sans Bold"/>
              </a:rPr>
              <a:t>unaccompanied minor</a:t>
            </a:r>
            <a:r>
              <a:rPr lang="en-US" sz="1899">
                <a:solidFill>
                  <a:srgbClr val="FFFFFF"/>
                </a:solidFill>
                <a:latin typeface="Canva Sans"/>
                <a:ea typeface="Canva Sans"/>
                <a:cs typeface="Canva Sans"/>
                <a:sym typeface="Canva Sans"/>
              </a:rPr>
              <a:t> with fewer than 100 calls each. This information could be crucial for staffing decisions, training focus, and potentially streamlining frequently occurring issues to improve overall call center efficiency during peak hours.</a:t>
            </a:r>
          </a:p>
        </p:txBody>
      </p:sp>
      <p:sp>
        <p:nvSpPr>
          <p:cNvPr name="TextBox 12" id="12"/>
          <p:cNvSpPr txBox="true"/>
          <p:nvPr/>
        </p:nvSpPr>
        <p:spPr>
          <a:xfrm rot="0">
            <a:off x="1750879" y="7129819"/>
            <a:ext cx="8492321" cy="2656840"/>
          </a:xfrm>
          <a:prstGeom prst="rect">
            <a:avLst/>
          </a:prstGeom>
        </p:spPr>
        <p:txBody>
          <a:bodyPr anchor="t" rtlCol="false" tIns="0" lIns="0" bIns="0" rIns="0">
            <a:spAutoFit/>
          </a:bodyPr>
          <a:lstStyle/>
          <a:p>
            <a:pPr algn="just">
              <a:lnSpc>
                <a:spcPts val="2659"/>
              </a:lnSpc>
              <a:spcBef>
                <a:spcPct val="0"/>
              </a:spcBef>
            </a:pPr>
            <a:r>
              <a:rPr lang="en-US" sz="1899">
                <a:solidFill>
                  <a:srgbClr val="FFFFFF"/>
                </a:solidFill>
                <a:latin typeface="Canva Sans"/>
                <a:ea typeface="Canva Sans"/>
                <a:cs typeface="Canva Sans"/>
                <a:sym typeface="Canva Sans"/>
              </a:rPr>
              <a:t>Most frequent topics in customer calls are related to </a:t>
            </a:r>
            <a:r>
              <a:rPr lang="en-US" b="true" sz="1899">
                <a:solidFill>
                  <a:srgbClr val="FFFFFF"/>
                </a:solidFill>
                <a:latin typeface="Canva Sans Bold"/>
                <a:ea typeface="Canva Sans Bold"/>
                <a:cs typeface="Canva Sans Bold"/>
                <a:sym typeface="Canva Sans Bold"/>
              </a:rPr>
              <a:t>flight changes</a:t>
            </a:r>
            <a:r>
              <a:rPr lang="en-US" sz="1899">
                <a:solidFill>
                  <a:srgbClr val="FFFFFF"/>
                </a:solidFill>
                <a:latin typeface="Canva Sans"/>
                <a:ea typeface="Canva Sans"/>
                <a:cs typeface="Canva Sans"/>
                <a:sym typeface="Canva Sans"/>
              </a:rPr>
              <a:t> and </a:t>
            </a:r>
            <a:r>
              <a:rPr lang="en-US" b="true" sz="1899">
                <a:solidFill>
                  <a:srgbClr val="FFFFFF"/>
                </a:solidFill>
                <a:latin typeface="Canva Sans Bold"/>
                <a:ea typeface="Canva Sans Bold"/>
                <a:cs typeface="Canva Sans Bold"/>
                <a:sym typeface="Canva Sans Bold"/>
              </a:rPr>
              <a:t>help requests</a:t>
            </a:r>
            <a:r>
              <a:rPr lang="en-US" sz="1899">
                <a:solidFill>
                  <a:srgbClr val="FFFFFF"/>
                </a:solidFill>
                <a:latin typeface="Canva Sans"/>
                <a:ea typeface="Canva Sans"/>
                <a:cs typeface="Canva Sans"/>
                <a:sym typeface="Canva Sans"/>
              </a:rPr>
              <a:t>. </a:t>
            </a:r>
            <a:r>
              <a:rPr lang="en-US" b="true" sz="1899">
                <a:solidFill>
                  <a:srgbClr val="FFFFFF"/>
                </a:solidFill>
                <a:latin typeface="Canva Sans Bold"/>
                <a:ea typeface="Canva Sans Bold"/>
                <a:cs typeface="Canva Sans Bold"/>
                <a:sym typeface="Canva Sans Bold"/>
              </a:rPr>
              <a:t>Look, change</a:t>
            </a:r>
            <a:r>
              <a:rPr lang="en-US" sz="1899">
                <a:solidFill>
                  <a:srgbClr val="FFFFFF"/>
                </a:solidFill>
                <a:latin typeface="Canva Sans"/>
                <a:ea typeface="Canva Sans"/>
                <a:cs typeface="Canva Sans"/>
                <a:sym typeface="Canva Sans"/>
              </a:rPr>
              <a:t> dominate, suggesting that customers are often seeking assistance with booking modifications or flight-related inquiries. City names like </a:t>
            </a:r>
            <a:r>
              <a:rPr lang="en-US" b="true" sz="1899">
                <a:solidFill>
                  <a:srgbClr val="FFFFFF"/>
                </a:solidFill>
                <a:latin typeface="Canva Sans Bold"/>
                <a:ea typeface="Canva Sans Bold"/>
                <a:cs typeface="Canva Sans Bold"/>
                <a:sym typeface="Canva Sans Bold"/>
              </a:rPr>
              <a:t>Chicago </a:t>
            </a:r>
            <a:r>
              <a:rPr lang="en-US" sz="1899">
                <a:solidFill>
                  <a:srgbClr val="FFFFFF"/>
                </a:solidFill>
                <a:latin typeface="Canva Sans"/>
                <a:ea typeface="Canva Sans"/>
                <a:cs typeface="Canva Sans"/>
                <a:sym typeface="Canva Sans"/>
              </a:rPr>
              <a:t>indicates specific destinations being frequently discussed. Additionally, terms like</a:t>
            </a:r>
            <a:r>
              <a:rPr lang="en-US" b="true" sz="1899">
                <a:solidFill>
                  <a:srgbClr val="FFFFFF"/>
                </a:solidFill>
                <a:latin typeface="Canva Sans Bold"/>
                <a:ea typeface="Canva Sans Bold"/>
                <a:cs typeface="Canva Sans Bold"/>
                <a:sym typeface="Canva Sans Bold"/>
              </a:rPr>
              <a:t> reservation</a:t>
            </a:r>
            <a:r>
              <a:rPr lang="en-US" sz="1899">
                <a:solidFill>
                  <a:srgbClr val="FFFFFF"/>
                </a:solidFill>
                <a:latin typeface="Canva Sans"/>
                <a:ea typeface="Canva Sans"/>
                <a:cs typeface="Canva Sans"/>
                <a:sym typeface="Canva Sans"/>
              </a:rPr>
              <a:t> and</a:t>
            </a:r>
            <a:r>
              <a:rPr lang="en-US" b="true" sz="1899">
                <a:solidFill>
                  <a:srgbClr val="FFFFFF"/>
                </a:solidFill>
                <a:latin typeface="Canva Sans Bold"/>
                <a:ea typeface="Canva Sans Bold"/>
                <a:cs typeface="Canva Sans Bold"/>
                <a:sym typeface="Canva Sans Bold"/>
              </a:rPr>
              <a:t> problem</a:t>
            </a:r>
            <a:r>
              <a:rPr lang="en-US" sz="1899">
                <a:solidFill>
                  <a:srgbClr val="FFFFFF"/>
                </a:solidFill>
                <a:latin typeface="Canva Sans"/>
                <a:ea typeface="Canva Sans"/>
                <a:cs typeface="Canva Sans"/>
                <a:sym typeface="Canva Sans"/>
              </a:rPr>
              <a:t> reflect customer concerns about flight management and bookings. This points to a focus on improving self-service options for flight changes and bookings.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4686087" y="2723642"/>
            <a:ext cx="541171" cy="699794"/>
          </a:xfrm>
          <a:prstGeom prst="line">
            <a:avLst/>
          </a:prstGeom>
          <a:ln cap="rnd" w="66675">
            <a:solidFill>
              <a:srgbClr val="021E45"/>
            </a:solidFill>
            <a:prstDash val="solid"/>
            <a:headEnd type="none" len="sm" w="sm"/>
            <a:tailEnd type="none" len="sm" w="sm"/>
          </a:ln>
        </p:spPr>
      </p:sp>
      <p:grpSp>
        <p:nvGrpSpPr>
          <p:cNvPr name="Group 3" id="3"/>
          <p:cNvGrpSpPr/>
          <p:nvPr/>
        </p:nvGrpSpPr>
        <p:grpSpPr>
          <a:xfrm rot="0">
            <a:off x="4390985" y="3032379"/>
            <a:ext cx="3654620" cy="365462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grpSp>
        <p:nvGrpSpPr>
          <p:cNvPr name="Group 5" id="5"/>
          <p:cNvGrpSpPr/>
          <p:nvPr/>
        </p:nvGrpSpPr>
        <p:grpSpPr>
          <a:xfrm rot="0">
            <a:off x="2273866" y="-139037"/>
            <a:ext cx="3537073" cy="3333341"/>
            <a:chOff x="0" y="0"/>
            <a:chExt cx="6350000" cy="5984246"/>
          </a:xfrm>
        </p:grpSpPr>
        <p:sp>
          <p:nvSpPr>
            <p:cNvPr name="Freeform 6" id="6"/>
            <p:cNvSpPr/>
            <p:nvPr/>
          </p:nvSpPr>
          <p:spPr>
            <a:xfrm flipH="false" flipV="false" rot="0">
              <a:off x="0" y="0"/>
              <a:ext cx="6350000" cy="5984246"/>
            </a:xfrm>
            <a:custGeom>
              <a:avLst/>
              <a:gdLst/>
              <a:ahLst/>
              <a:cxnLst/>
              <a:rect r="r" b="b" t="t" l="l"/>
              <a:pathLst>
                <a:path h="5984246" w="6350000">
                  <a:moveTo>
                    <a:pt x="3175000" y="0"/>
                  </a:moveTo>
                  <a:cubicBezTo>
                    <a:pt x="1421496" y="0"/>
                    <a:pt x="0" y="1339619"/>
                    <a:pt x="0" y="2992123"/>
                  </a:cubicBezTo>
                  <a:cubicBezTo>
                    <a:pt x="0" y="4644627"/>
                    <a:pt x="1421496" y="5984246"/>
                    <a:pt x="3175000" y="5984246"/>
                  </a:cubicBezTo>
                  <a:cubicBezTo>
                    <a:pt x="4928504" y="5984246"/>
                    <a:pt x="6350000" y="4644627"/>
                    <a:pt x="6350000" y="2992123"/>
                  </a:cubicBezTo>
                  <a:cubicBezTo>
                    <a:pt x="6350000" y="1339619"/>
                    <a:pt x="4928504" y="0"/>
                    <a:pt x="3175000" y="0"/>
                  </a:cubicBezTo>
                  <a:close/>
                </a:path>
              </a:pathLst>
            </a:custGeom>
            <a:solidFill>
              <a:srgbClr val="021E45"/>
            </a:solidFill>
          </p:spPr>
        </p:sp>
      </p:grpSp>
      <p:grpSp>
        <p:nvGrpSpPr>
          <p:cNvPr name="Group 7" id="7"/>
          <p:cNvGrpSpPr/>
          <p:nvPr/>
        </p:nvGrpSpPr>
        <p:grpSpPr>
          <a:xfrm rot="0">
            <a:off x="602060" y="3194304"/>
            <a:ext cx="3052800" cy="30528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grpSp>
        <p:nvGrpSpPr>
          <p:cNvPr name="Group 9" id="9"/>
          <p:cNvGrpSpPr/>
          <p:nvPr/>
        </p:nvGrpSpPr>
        <p:grpSpPr>
          <a:xfrm rot="0">
            <a:off x="7069579" y="226621"/>
            <a:ext cx="2805758" cy="280575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grpSp>
        <p:nvGrpSpPr>
          <p:cNvPr name="Group 11" id="11"/>
          <p:cNvGrpSpPr/>
          <p:nvPr/>
        </p:nvGrpSpPr>
        <p:grpSpPr>
          <a:xfrm rot="0">
            <a:off x="8930240" y="3194304"/>
            <a:ext cx="3052800" cy="305280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21E45"/>
            </a:solidFill>
          </p:spPr>
        </p:sp>
      </p:grpSp>
      <p:sp>
        <p:nvSpPr>
          <p:cNvPr name="AutoShape 13" id="13"/>
          <p:cNvSpPr/>
          <p:nvPr/>
        </p:nvSpPr>
        <p:spPr>
          <a:xfrm flipV="true">
            <a:off x="7392267" y="2904947"/>
            <a:ext cx="481956" cy="546479"/>
          </a:xfrm>
          <a:prstGeom prst="line">
            <a:avLst/>
          </a:prstGeom>
          <a:ln cap="rnd" w="66675">
            <a:solidFill>
              <a:srgbClr val="021E45"/>
            </a:solidFill>
            <a:prstDash val="solid"/>
            <a:headEnd type="none" len="sm" w="sm"/>
            <a:tailEnd type="none" len="sm" w="sm"/>
          </a:ln>
        </p:spPr>
      </p:sp>
      <p:sp>
        <p:nvSpPr>
          <p:cNvPr name="AutoShape 14" id="14"/>
          <p:cNvSpPr/>
          <p:nvPr/>
        </p:nvSpPr>
        <p:spPr>
          <a:xfrm flipV="true">
            <a:off x="8045605" y="4859537"/>
            <a:ext cx="884634" cy="304"/>
          </a:xfrm>
          <a:prstGeom prst="line">
            <a:avLst/>
          </a:prstGeom>
          <a:ln cap="rnd" w="66675">
            <a:solidFill>
              <a:srgbClr val="021E45"/>
            </a:solidFill>
            <a:prstDash val="solid"/>
            <a:headEnd type="none" len="sm" w="sm"/>
            <a:tailEnd type="none" len="sm" w="sm"/>
          </a:ln>
        </p:spPr>
      </p:sp>
      <p:sp>
        <p:nvSpPr>
          <p:cNvPr name="AutoShape 15" id="15"/>
          <p:cNvSpPr/>
          <p:nvPr/>
        </p:nvSpPr>
        <p:spPr>
          <a:xfrm flipV="true">
            <a:off x="3506340" y="4859537"/>
            <a:ext cx="884634" cy="304"/>
          </a:xfrm>
          <a:prstGeom prst="line">
            <a:avLst/>
          </a:prstGeom>
          <a:ln cap="rnd" w="66675">
            <a:solidFill>
              <a:srgbClr val="021E45"/>
            </a:solidFill>
            <a:prstDash val="solid"/>
            <a:headEnd type="none" len="sm" w="sm"/>
            <a:tailEnd type="none" len="sm" w="sm"/>
          </a:ln>
        </p:spPr>
      </p:sp>
      <p:sp>
        <p:nvSpPr>
          <p:cNvPr name="Freeform 16" id="16"/>
          <p:cNvSpPr/>
          <p:nvPr/>
        </p:nvSpPr>
        <p:spPr>
          <a:xfrm flipH="false" flipV="false" rot="0">
            <a:off x="14389629" y="226621"/>
            <a:ext cx="2082428" cy="2085034"/>
          </a:xfrm>
          <a:custGeom>
            <a:avLst/>
            <a:gdLst/>
            <a:ahLst/>
            <a:cxnLst/>
            <a:rect r="r" b="b" t="t" l="l"/>
            <a:pathLst>
              <a:path h="2085034" w="2082428">
                <a:moveTo>
                  <a:pt x="0" y="0"/>
                </a:moveTo>
                <a:lnTo>
                  <a:pt x="2082428" y="0"/>
                </a:lnTo>
                <a:lnTo>
                  <a:pt x="2082428" y="2085034"/>
                </a:lnTo>
                <a:lnTo>
                  <a:pt x="0" y="2085034"/>
                </a:lnTo>
                <a:lnTo>
                  <a:pt x="0" y="0"/>
                </a:lnTo>
                <a:close/>
              </a:path>
            </a:pathLst>
          </a:custGeom>
          <a:blipFill>
            <a:blip r:embed="rId2"/>
            <a:stretch>
              <a:fillRect l="0" t="0" r="0" b="0"/>
            </a:stretch>
          </a:blipFill>
        </p:spPr>
      </p:sp>
      <p:sp>
        <p:nvSpPr>
          <p:cNvPr name="Freeform 17" id="17"/>
          <p:cNvSpPr/>
          <p:nvPr/>
        </p:nvSpPr>
        <p:spPr>
          <a:xfrm flipH="false" flipV="false" rot="-10800000">
            <a:off x="13200507" y="2182647"/>
            <a:ext cx="4489248" cy="3607723"/>
          </a:xfrm>
          <a:custGeom>
            <a:avLst/>
            <a:gdLst/>
            <a:ahLst/>
            <a:cxnLst/>
            <a:rect r="r" b="b" t="t" l="l"/>
            <a:pathLst>
              <a:path h="3607723" w="4489248">
                <a:moveTo>
                  <a:pt x="0" y="0"/>
                </a:moveTo>
                <a:lnTo>
                  <a:pt x="4489248" y="0"/>
                </a:lnTo>
                <a:lnTo>
                  <a:pt x="4489248" y="3607723"/>
                </a:lnTo>
                <a:lnTo>
                  <a:pt x="0" y="36077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10800000">
            <a:off x="8855378" y="6641161"/>
            <a:ext cx="4060623" cy="3263264"/>
          </a:xfrm>
          <a:custGeom>
            <a:avLst/>
            <a:gdLst/>
            <a:ahLst/>
            <a:cxnLst/>
            <a:rect r="r" b="b" t="t" l="l"/>
            <a:pathLst>
              <a:path h="3263264" w="4060623">
                <a:moveTo>
                  <a:pt x="0" y="0"/>
                </a:moveTo>
                <a:lnTo>
                  <a:pt x="4060623" y="0"/>
                </a:lnTo>
                <a:lnTo>
                  <a:pt x="4060623" y="3263265"/>
                </a:lnTo>
                <a:lnTo>
                  <a:pt x="0" y="32632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10800000">
            <a:off x="13200507" y="6114220"/>
            <a:ext cx="4517823" cy="3630687"/>
          </a:xfrm>
          <a:custGeom>
            <a:avLst/>
            <a:gdLst/>
            <a:ahLst/>
            <a:cxnLst/>
            <a:rect r="r" b="b" t="t" l="l"/>
            <a:pathLst>
              <a:path h="3630687" w="4517823">
                <a:moveTo>
                  <a:pt x="0" y="0"/>
                </a:moveTo>
                <a:lnTo>
                  <a:pt x="4517823" y="0"/>
                </a:lnTo>
                <a:lnTo>
                  <a:pt x="4517823" y="3630687"/>
                </a:lnTo>
                <a:lnTo>
                  <a:pt x="0" y="36306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10800000">
            <a:off x="4136415" y="7333873"/>
            <a:ext cx="3003780" cy="2474022"/>
          </a:xfrm>
          <a:custGeom>
            <a:avLst/>
            <a:gdLst/>
            <a:ahLst/>
            <a:cxnLst/>
            <a:rect r="r" b="b" t="t" l="l"/>
            <a:pathLst>
              <a:path h="2474022" w="3003780">
                <a:moveTo>
                  <a:pt x="0" y="0"/>
                </a:moveTo>
                <a:lnTo>
                  <a:pt x="3003780" y="0"/>
                </a:lnTo>
                <a:lnTo>
                  <a:pt x="3003780" y="2474022"/>
                </a:lnTo>
                <a:lnTo>
                  <a:pt x="0" y="24740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58433" y="7992268"/>
            <a:ext cx="2060502" cy="2292672"/>
          </a:xfrm>
          <a:custGeom>
            <a:avLst/>
            <a:gdLst/>
            <a:ahLst/>
            <a:cxnLst/>
            <a:rect r="r" b="b" t="t" l="l"/>
            <a:pathLst>
              <a:path h="2292672" w="2060502">
                <a:moveTo>
                  <a:pt x="0" y="0"/>
                </a:moveTo>
                <a:lnTo>
                  <a:pt x="2060502" y="0"/>
                </a:lnTo>
                <a:lnTo>
                  <a:pt x="2060502" y="2292671"/>
                </a:lnTo>
                <a:lnTo>
                  <a:pt x="0" y="229267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14278339" y="694606"/>
            <a:ext cx="2305009" cy="1159510"/>
          </a:xfrm>
          <a:prstGeom prst="rect">
            <a:avLst/>
          </a:prstGeom>
        </p:spPr>
        <p:txBody>
          <a:bodyPr anchor="t" rtlCol="false" tIns="0" lIns="0" bIns="0" rIns="0">
            <a:spAutoFit/>
          </a:bodyPr>
          <a:lstStyle/>
          <a:p>
            <a:pPr algn="ctr">
              <a:lnSpc>
                <a:spcPts val="4340"/>
              </a:lnSpc>
            </a:pPr>
            <a:r>
              <a:rPr lang="en-US" sz="3100" b="true">
                <a:solidFill>
                  <a:srgbClr val="000000"/>
                </a:solidFill>
                <a:latin typeface="Cooper Hewitt Bold"/>
                <a:ea typeface="Cooper Hewitt Bold"/>
                <a:cs typeface="Cooper Hewitt Bold"/>
                <a:sym typeface="Cooper Hewitt Bold"/>
              </a:rPr>
              <a:t>Smart Call Assist</a:t>
            </a:r>
          </a:p>
        </p:txBody>
      </p:sp>
      <p:sp>
        <p:nvSpPr>
          <p:cNvPr name="TextBox 23" id="23"/>
          <p:cNvSpPr txBox="true"/>
          <p:nvPr/>
        </p:nvSpPr>
        <p:spPr>
          <a:xfrm rot="0">
            <a:off x="4471165" y="4018774"/>
            <a:ext cx="3494260" cy="1871801"/>
          </a:xfrm>
          <a:prstGeom prst="rect">
            <a:avLst/>
          </a:prstGeom>
        </p:spPr>
        <p:txBody>
          <a:bodyPr anchor="t" rtlCol="false" tIns="0" lIns="0" bIns="0" rIns="0">
            <a:spAutoFit/>
          </a:bodyPr>
          <a:lstStyle/>
          <a:p>
            <a:pPr algn="ctr">
              <a:lnSpc>
                <a:spcPts val="3732"/>
              </a:lnSpc>
            </a:pPr>
            <a:r>
              <a:rPr lang="en-US" b="true" sz="3110">
                <a:solidFill>
                  <a:srgbClr val="FFFFFF"/>
                </a:solidFill>
                <a:latin typeface="Glacial Indifference Bold"/>
                <a:ea typeface="Glacial Indifference Bold"/>
                <a:cs typeface="Glacial Indifference Bold"/>
                <a:sym typeface="Glacial Indifference Bold"/>
              </a:rPr>
              <a:t>CALL REASONS THAT CAN BE HANDLED BY IVR</a:t>
            </a:r>
          </a:p>
          <a:p>
            <a:pPr algn="ctr">
              <a:lnSpc>
                <a:spcPts val="3732"/>
              </a:lnSpc>
            </a:pPr>
          </a:p>
        </p:txBody>
      </p:sp>
      <p:sp>
        <p:nvSpPr>
          <p:cNvPr name="TextBox 24" id="24"/>
          <p:cNvSpPr txBox="true"/>
          <p:nvPr/>
        </p:nvSpPr>
        <p:spPr>
          <a:xfrm rot="0">
            <a:off x="2786319" y="405477"/>
            <a:ext cx="2402840" cy="600075"/>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TRAVELLER UPDATES</a:t>
            </a:r>
          </a:p>
          <a:p>
            <a:pPr algn="ctr">
              <a:lnSpc>
                <a:spcPts val="2343"/>
              </a:lnSpc>
            </a:pPr>
          </a:p>
        </p:txBody>
      </p:sp>
      <p:sp>
        <p:nvSpPr>
          <p:cNvPr name="TextBox 25" id="25"/>
          <p:cNvSpPr txBox="true"/>
          <p:nvPr/>
        </p:nvSpPr>
        <p:spPr>
          <a:xfrm rot="0">
            <a:off x="7392267" y="473654"/>
            <a:ext cx="2248497" cy="600075"/>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BOOKING &amp; SEATING</a:t>
            </a:r>
          </a:p>
        </p:txBody>
      </p:sp>
      <p:sp>
        <p:nvSpPr>
          <p:cNvPr name="TextBox 26" id="26"/>
          <p:cNvSpPr txBox="true"/>
          <p:nvPr/>
        </p:nvSpPr>
        <p:spPr>
          <a:xfrm rot="0">
            <a:off x="9351441" y="3743728"/>
            <a:ext cx="2248497" cy="304800"/>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DIGITAL SUPPORT</a:t>
            </a:r>
          </a:p>
        </p:txBody>
      </p:sp>
      <p:sp>
        <p:nvSpPr>
          <p:cNvPr name="TextBox 27" id="27"/>
          <p:cNvSpPr txBox="true"/>
          <p:nvPr/>
        </p:nvSpPr>
        <p:spPr>
          <a:xfrm rot="0">
            <a:off x="994687" y="3615140"/>
            <a:ext cx="2248497" cy="600075"/>
          </a:xfrm>
          <a:prstGeom prst="rect">
            <a:avLst/>
          </a:prstGeom>
        </p:spPr>
        <p:txBody>
          <a:bodyPr anchor="t" rtlCol="false" tIns="0" lIns="0" bIns="0" rIns="0">
            <a:spAutoFit/>
          </a:bodyPr>
          <a:lstStyle/>
          <a:p>
            <a:pPr algn="ctr">
              <a:lnSpc>
                <a:spcPts val="2343"/>
              </a:lnSpc>
            </a:pPr>
            <a:r>
              <a:rPr lang="en-US" b="true" sz="1953" u="sng">
                <a:solidFill>
                  <a:srgbClr val="FFFFFF"/>
                </a:solidFill>
                <a:latin typeface="Glacial Indifference Bold"/>
                <a:ea typeface="Glacial Indifference Bold"/>
                <a:cs typeface="Glacial Indifference Bold"/>
                <a:sym typeface="Glacial Indifference Bold"/>
              </a:rPr>
              <a:t>UPGRADE</a:t>
            </a:r>
          </a:p>
          <a:p>
            <a:pPr algn="ctr">
              <a:lnSpc>
                <a:spcPts val="2343"/>
              </a:lnSpc>
            </a:pPr>
          </a:p>
        </p:txBody>
      </p:sp>
      <p:sp>
        <p:nvSpPr>
          <p:cNvPr name="TextBox 28" id="28"/>
          <p:cNvSpPr txBox="true"/>
          <p:nvPr/>
        </p:nvSpPr>
        <p:spPr>
          <a:xfrm rot="0">
            <a:off x="863103" y="4227508"/>
            <a:ext cx="2511664" cy="13233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Canva Sans"/>
                <a:ea typeface="Canva Sans"/>
                <a:cs typeface="Canva Sans"/>
                <a:sym typeface="Canva Sans"/>
              </a:rPr>
              <a:t>Allow</a:t>
            </a:r>
            <a:r>
              <a:rPr lang="en-US" sz="1899">
                <a:solidFill>
                  <a:srgbClr val="FFFFFF"/>
                </a:solidFill>
                <a:latin typeface="Canva Sans"/>
                <a:ea typeface="Canva Sans"/>
                <a:cs typeface="Canva Sans"/>
                <a:sym typeface="Canva Sans"/>
              </a:rPr>
              <a:t> passengers to quickly access available options and promotions</a:t>
            </a:r>
          </a:p>
        </p:txBody>
      </p:sp>
      <p:sp>
        <p:nvSpPr>
          <p:cNvPr name="TextBox 29" id="29"/>
          <p:cNvSpPr txBox="true"/>
          <p:nvPr/>
        </p:nvSpPr>
        <p:spPr>
          <a:xfrm rot="0">
            <a:off x="2446499" y="771998"/>
            <a:ext cx="3191805" cy="1925304"/>
          </a:xfrm>
          <a:prstGeom prst="rect">
            <a:avLst/>
          </a:prstGeom>
        </p:spPr>
        <p:txBody>
          <a:bodyPr anchor="t" rtlCol="false" tIns="0" lIns="0" bIns="0" rIns="0">
            <a:spAutoFit/>
          </a:bodyPr>
          <a:lstStyle/>
          <a:p>
            <a:pPr algn="ctr">
              <a:lnSpc>
                <a:spcPts val="2555"/>
              </a:lnSpc>
              <a:spcBef>
                <a:spcPct val="0"/>
              </a:spcBef>
            </a:pPr>
            <a:r>
              <a:rPr lang="en-US" sz="1825">
                <a:solidFill>
                  <a:srgbClr val="FFFFFF"/>
                </a:solidFill>
                <a:latin typeface="Canva Sans"/>
                <a:ea typeface="Canva Sans"/>
                <a:cs typeface="Canva Sans"/>
                <a:sym typeface="Canva Sans"/>
              </a:rPr>
              <a:t>IVR can provide real-time traveller updates, ensuring passengers receive timely information about flight statuses without needing to wait for an agent.</a:t>
            </a:r>
          </a:p>
        </p:txBody>
      </p:sp>
      <p:sp>
        <p:nvSpPr>
          <p:cNvPr name="TextBox 30" id="30"/>
          <p:cNvSpPr txBox="true"/>
          <p:nvPr/>
        </p:nvSpPr>
        <p:spPr>
          <a:xfrm rot="0">
            <a:off x="7157766" y="1216604"/>
            <a:ext cx="2629385" cy="1246448"/>
          </a:xfrm>
          <a:prstGeom prst="rect">
            <a:avLst/>
          </a:prstGeom>
        </p:spPr>
        <p:txBody>
          <a:bodyPr anchor="t" rtlCol="false" tIns="0" lIns="0" bIns="0" rIns="0">
            <a:spAutoFit/>
          </a:bodyPr>
          <a:lstStyle/>
          <a:p>
            <a:pPr algn="ctr">
              <a:lnSpc>
                <a:spcPts val="2520"/>
              </a:lnSpc>
              <a:spcBef>
                <a:spcPct val="0"/>
              </a:spcBef>
            </a:pPr>
            <a:r>
              <a:rPr lang="en-US" sz="1800">
                <a:solidFill>
                  <a:srgbClr val="FFFFFF"/>
                </a:solidFill>
                <a:latin typeface="Canva Sans"/>
                <a:ea typeface="Canva Sans"/>
                <a:cs typeface="Canva Sans"/>
                <a:sym typeface="Canva Sans"/>
              </a:rPr>
              <a:t>F</a:t>
            </a:r>
            <a:r>
              <a:rPr lang="en-US" sz="1800">
                <a:solidFill>
                  <a:srgbClr val="FFFFFF"/>
                </a:solidFill>
                <a:latin typeface="Canva Sans"/>
                <a:ea typeface="Canva Sans"/>
                <a:cs typeface="Canva Sans"/>
                <a:sym typeface="Canva Sans"/>
              </a:rPr>
              <a:t>acilitates faster reservations and seats selection or  confirmations</a:t>
            </a:r>
          </a:p>
        </p:txBody>
      </p:sp>
      <p:sp>
        <p:nvSpPr>
          <p:cNvPr name="TextBox 31" id="31"/>
          <p:cNvSpPr txBox="true"/>
          <p:nvPr/>
        </p:nvSpPr>
        <p:spPr>
          <a:xfrm rot="0">
            <a:off x="9078749" y="4217983"/>
            <a:ext cx="2774831" cy="1645285"/>
          </a:xfrm>
          <a:prstGeom prst="rect">
            <a:avLst/>
          </a:prstGeom>
        </p:spPr>
        <p:txBody>
          <a:bodyPr anchor="t" rtlCol="false" tIns="0" lIns="0" bIns="0" rIns="0">
            <a:spAutoFit/>
          </a:bodyPr>
          <a:lstStyle/>
          <a:p>
            <a:pPr algn="ctr">
              <a:lnSpc>
                <a:spcPts val="2240"/>
              </a:lnSpc>
              <a:spcBef>
                <a:spcPct val="0"/>
              </a:spcBef>
            </a:pPr>
            <a:r>
              <a:rPr lang="en-US" sz="1600">
                <a:solidFill>
                  <a:srgbClr val="FFFFFF"/>
                </a:solidFill>
                <a:latin typeface="Canva Sans"/>
                <a:ea typeface="Canva Sans"/>
                <a:cs typeface="Canva Sans"/>
                <a:sym typeface="Canva Sans"/>
              </a:rPr>
              <a:t>IVR can guide users through common digital support issues, reducing wait times and helping customers resolve problems independently.</a:t>
            </a:r>
          </a:p>
        </p:txBody>
      </p:sp>
      <p:sp>
        <p:nvSpPr>
          <p:cNvPr name="TextBox 32" id="32"/>
          <p:cNvSpPr txBox="true"/>
          <p:nvPr/>
        </p:nvSpPr>
        <p:spPr>
          <a:xfrm rot="0">
            <a:off x="13726412" y="2295145"/>
            <a:ext cx="3002820" cy="727709"/>
          </a:xfrm>
          <a:prstGeom prst="rect">
            <a:avLst/>
          </a:prstGeom>
        </p:spPr>
        <p:txBody>
          <a:bodyPr anchor="t" rtlCol="false" tIns="0" lIns="0" bIns="0" rIns="0">
            <a:spAutoFit/>
          </a:bodyPr>
          <a:lstStyle/>
          <a:p>
            <a:pPr algn="ctr">
              <a:lnSpc>
                <a:spcPts val="2940"/>
              </a:lnSpc>
            </a:pPr>
            <a:r>
              <a:rPr lang="en-US" sz="2100" b="true">
                <a:solidFill>
                  <a:srgbClr val="000000"/>
                </a:solidFill>
                <a:latin typeface="Canva Sans Bold"/>
                <a:ea typeface="Canva Sans Bold"/>
                <a:cs typeface="Canva Sans Bold"/>
                <a:sym typeface="Canva Sans Bold"/>
              </a:rPr>
              <a:t>Customer Call Initiated</a:t>
            </a:r>
          </a:p>
        </p:txBody>
      </p:sp>
      <p:sp>
        <p:nvSpPr>
          <p:cNvPr name="TextBox 33" id="33"/>
          <p:cNvSpPr txBox="true"/>
          <p:nvPr/>
        </p:nvSpPr>
        <p:spPr>
          <a:xfrm rot="0">
            <a:off x="13875483" y="3639163"/>
            <a:ext cx="2561630"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Are Agents Available?</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  If not then</a:t>
            </a:r>
            <a:r>
              <a:rPr lang="en-US" b="true" sz="1899">
                <a:solidFill>
                  <a:srgbClr val="000000"/>
                </a:solidFill>
                <a:latin typeface="Canva Sans Bold"/>
                <a:ea typeface="Canva Sans Bold"/>
                <a:cs typeface="Canva Sans Bold"/>
                <a:sym typeface="Canva Sans Bold"/>
              </a:rPr>
              <a:t> </a:t>
            </a:r>
          </a:p>
        </p:txBody>
      </p:sp>
      <p:sp>
        <p:nvSpPr>
          <p:cNvPr name="TextBox 34" id="34"/>
          <p:cNvSpPr txBox="true"/>
          <p:nvPr/>
        </p:nvSpPr>
        <p:spPr>
          <a:xfrm rot="0">
            <a:off x="12853944" y="5076630"/>
            <a:ext cx="4489248"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Record Customer Message</a:t>
            </a:r>
          </a:p>
          <a:p>
            <a:pPr algn="ctr">
              <a:lnSpc>
                <a:spcPts val="2659"/>
              </a:lnSpc>
              <a:spcBef>
                <a:spcPct val="0"/>
              </a:spcBef>
            </a:pPr>
          </a:p>
        </p:txBody>
      </p:sp>
      <p:sp>
        <p:nvSpPr>
          <p:cNvPr name="TextBox 35" id="35"/>
          <p:cNvSpPr txBox="true"/>
          <p:nvPr/>
        </p:nvSpPr>
        <p:spPr>
          <a:xfrm rot="0">
            <a:off x="13342620" y="7435362"/>
            <a:ext cx="3770403" cy="132334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Pass Transcribed Text </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to UA’s customised  </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Chatbot</a:t>
            </a:r>
          </a:p>
          <a:p>
            <a:pPr algn="ctr">
              <a:lnSpc>
                <a:spcPts val="2659"/>
              </a:lnSpc>
              <a:spcBef>
                <a:spcPct val="0"/>
              </a:spcBef>
            </a:pPr>
          </a:p>
        </p:txBody>
      </p:sp>
      <p:sp>
        <p:nvSpPr>
          <p:cNvPr name="TextBox 36" id="36"/>
          <p:cNvSpPr txBox="true"/>
          <p:nvPr/>
        </p:nvSpPr>
        <p:spPr>
          <a:xfrm rot="0">
            <a:off x="13444692" y="8910955"/>
            <a:ext cx="3284540"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Chatbot Processes Query and Returns Response</a:t>
            </a:r>
          </a:p>
        </p:txBody>
      </p:sp>
      <p:sp>
        <p:nvSpPr>
          <p:cNvPr name="TextBox 37" id="37"/>
          <p:cNvSpPr txBox="true"/>
          <p:nvPr/>
        </p:nvSpPr>
        <p:spPr>
          <a:xfrm rot="0">
            <a:off x="13545263" y="6293816"/>
            <a:ext cx="3144711"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Transcribe Voice Message to Text</a:t>
            </a:r>
          </a:p>
        </p:txBody>
      </p:sp>
      <p:sp>
        <p:nvSpPr>
          <p:cNvPr name="TextBox 38" id="38"/>
          <p:cNvSpPr txBox="true"/>
          <p:nvPr/>
        </p:nvSpPr>
        <p:spPr>
          <a:xfrm rot="0">
            <a:off x="8998264" y="6708545"/>
            <a:ext cx="3198017"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Display Response to Customer</a:t>
            </a:r>
          </a:p>
        </p:txBody>
      </p:sp>
      <p:sp>
        <p:nvSpPr>
          <p:cNvPr name="TextBox 39" id="39"/>
          <p:cNvSpPr txBox="true"/>
          <p:nvPr/>
        </p:nvSpPr>
        <p:spPr>
          <a:xfrm rot="0">
            <a:off x="8855378" y="7920038"/>
            <a:ext cx="3397195" cy="65659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Is Query Resolved?</a:t>
            </a:r>
          </a:p>
          <a:p>
            <a:pPr algn="ctr">
              <a:lnSpc>
                <a:spcPts val="2659"/>
              </a:lnSpc>
              <a:spcBef>
                <a:spcPct val="0"/>
              </a:spcBef>
            </a:pPr>
            <a:r>
              <a:rPr lang="en-US" b="true" sz="1899">
                <a:solidFill>
                  <a:srgbClr val="000000"/>
                </a:solidFill>
                <a:latin typeface="Canva Sans Bold"/>
                <a:ea typeface="Canva Sans Bold"/>
                <a:cs typeface="Canva Sans Bold"/>
                <a:sym typeface="Canva Sans Bold"/>
              </a:rPr>
              <a:t>  Yes → End Interaction</a:t>
            </a:r>
          </a:p>
        </p:txBody>
      </p:sp>
      <p:sp>
        <p:nvSpPr>
          <p:cNvPr name="TextBox 40" id="40"/>
          <p:cNvSpPr txBox="true"/>
          <p:nvPr/>
        </p:nvSpPr>
        <p:spPr>
          <a:xfrm rot="0">
            <a:off x="8641500" y="9271954"/>
            <a:ext cx="4060623"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anva Sans Bold"/>
                <a:ea typeface="Canva Sans Bold"/>
                <a:cs typeface="Canva Sans Bold"/>
                <a:sym typeface="Canva Sans Bold"/>
              </a:rPr>
              <a:t>Thank Customer</a:t>
            </a:r>
          </a:p>
        </p:txBody>
      </p:sp>
      <p:sp>
        <p:nvSpPr>
          <p:cNvPr name="TextBox 41" id="41"/>
          <p:cNvSpPr txBox="true"/>
          <p:nvPr/>
        </p:nvSpPr>
        <p:spPr>
          <a:xfrm rot="0">
            <a:off x="16886844" y="2235455"/>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1</a:t>
            </a:r>
          </a:p>
        </p:txBody>
      </p:sp>
      <p:sp>
        <p:nvSpPr>
          <p:cNvPr name="TextBox 42" id="42"/>
          <p:cNvSpPr txBox="true"/>
          <p:nvPr/>
        </p:nvSpPr>
        <p:spPr>
          <a:xfrm rot="0">
            <a:off x="16886844" y="3556720"/>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2</a:t>
            </a:r>
          </a:p>
        </p:txBody>
      </p:sp>
      <p:sp>
        <p:nvSpPr>
          <p:cNvPr name="TextBox 43" id="43"/>
          <p:cNvSpPr txBox="true"/>
          <p:nvPr/>
        </p:nvSpPr>
        <p:spPr>
          <a:xfrm rot="0">
            <a:off x="16886844" y="4873711"/>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3</a:t>
            </a:r>
          </a:p>
        </p:txBody>
      </p:sp>
      <p:sp>
        <p:nvSpPr>
          <p:cNvPr name="TextBox 44" id="44"/>
          <p:cNvSpPr txBox="true"/>
          <p:nvPr/>
        </p:nvSpPr>
        <p:spPr>
          <a:xfrm rot="0">
            <a:off x="16901610" y="8812528"/>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6</a:t>
            </a:r>
          </a:p>
        </p:txBody>
      </p:sp>
      <p:sp>
        <p:nvSpPr>
          <p:cNvPr name="TextBox 45" id="45"/>
          <p:cNvSpPr txBox="true"/>
          <p:nvPr/>
        </p:nvSpPr>
        <p:spPr>
          <a:xfrm rot="0">
            <a:off x="16886844" y="7537768"/>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5</a:t>
            </a:r>
          </a:p>
        </p:txBody>
      </p:sp>
      <p:sp>
        <p:nvSpPr>
          <p:cNvPr name="TextBox 46" id="46"/>
          <p:cNvSpPr txBox="true"/>
          <p:nvPr/>
        </p:nvSpPr>
        <p:spPr>
          <a:xfrm rot="0">
            <a:off x="16886844" y="6161379"/>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4</a:t>
            </a:r>
          </a:p>
        </p:txBody>
      </p:sp>
      <p:sp>
        <p:nvSpPr>
          <p:cNvPr name="TextBox 47" id="47"/>
          <p:cNvSpPr txBox="true"/>
          <p:nvPr/>
        </p:nvSpPr>
        <p:spPr>
          <a:xfrm rot="0">
            <a:off x="12190169" y="9052879"/>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9</a:t>
            </a:r>
          </a:p>
        </p:txBody>
      </p:sp>
      <p:sp>
        <p:nvSpPr>
          <p:cNvPr name="TextBox 48" id="48"/>
          <p:cNvSpPr txBox="true"/>
          <p:nvPr/>
        </p:nvSpPr>
        <p:spPr>
          <a:xfrm rot="0">
            <a:off x="12190169" y="7831137"/>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8</a:t>
            </a:r>
          </a:p>
        </p:txBody>
      </p:sp>
      <p:sp>
        <p:nvSpPr>
          <p:cNvPr name="TextBox 49" id="49"/>
          <p:cNvSpPr txBox="true"/>
          <p:nvPr/>
        </p:nvSpPr>
        <p:spPr>
          <a:xfrm rot="0">
            <a:off x="12196281" y="6635519"/>
            <a:ext cx="372456" cy="755017"/>
          </a:xfrm>
          <a:prstGeom prst="rect">
            <a:avLst/>
          </a:prstGeom>
        </p:spPr>
        <p:txBody>
          <a:bodyPr anchor="t" rtlCol="false" tIns="0" lIns="0" bIns="0" rIns="0">
            <a:spAutoFit/>
          </a:bodyPr>
          <a:lstStyle/>
          <a:p>
            <a:pPr algn="ctr">
              <a:lnSpc>
                <a:spcPts val="6159"/>
              </a:lnSpc>
              <a:spcBef>
                <a:spcPct val="0"/>
              </a:spcBef>
            </a:pPr>
            <a:r>
              <a:rPr lang="en-US" b="true" sz="4399">
                <a:solidFill>
                  <a:srgbClr val="000000"/>
                </a:solidFill>
                <a:latin typeface="Canva Sans Bold"/>
                <a:ea typeface="Canva Sans Bold"/>
                <a:cs typeface="Canva Sans Bold"/>
                <a:sym typeface="Canva Sans Bold"/>
              </a:rPr>
              <a:t>7</a:t>
            </a:r>
          </a:p>
        </p:txBody>
      </p:sp>
      <p:sp>
        <p:nvSpPr>
          <p:cNvPr name="TextBox 50" id="50"/>
          <p:cNvSpPr txBox="true"/>
          <p:nvPr/>
        </p:nvSpPr>
        <p:spPr>
          <a:xfrm rot="0">
            <a:off x="4081674" y="7444887"/>
            <a:ext cx="2508819" cy="2213705"/>
          </a:xfrm>
          <a:prstGeom prst="rect">
            <a:avLst/>
          </a:prstGeom>
        </p:spPr>
        <p:txBody>
          <a:bodyPr anchor="t" rtlCol="false" tIns="0" lIns="0" bIns="0" rIns="0">
            <a:spAutoFit/>
          </a:bodyPr>
          <a:lstStyle/>
          <a:p>
            <a:pPr algn="ctr">
              <a:lnSpc>
                <a:spcPts val="2934"/>
              </a:lnSpc>
            </a:pPr>
            <a:r>
              <a:rPr lang="en-US" sz="2096" b="true">
                <a:solidFill>
                  <a:srgbClr val="000000"/>
                </a:solidFill>
                <a:latin typeface="Canva Sans Bold"/>
                <a:ea typeface="Canva Sans Bold"/>
                <a:cs typeface="Canva Sans Bold"/>
                <a:sym typeface="Canva Sans Bold"/>
              </a:rPr>
              <a:t>Smart call assistance approach for handling calls during peak </a:t>
            </a:r>
          </a:p>
          <a:p>
            <a:pPr algn="ctr">
              <a:lnSpc>
                <a:spcPts val="2934"/>
              </a:lnSpc>
            </a:pPr>
            <a:r>
              <a:rPr lang="en-US" sz="2096" b="true">
                <a:solidFill>
                  <a:srgbClr val="000000"/>
                </a:solidFill>
                <a:latin typeface="Canva Sans Bold"/>
                <a:ea typeface="Canva Sans Bold"/>
                <a:cs typeface="Canva Sans Bold"/>
                <a:sym typeface="Canva Sans Bold"/>
              </a:rPr>
              <a:t>times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483515" y="373380"/>
            <a:ext cx="15320971"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2.2 IMPROVEMENTS TO THE IVR OPTIONS TO EFFECTIVELY REDUCE AGENT INTERVENTION</a:t>
            </a:r>
          </a:p>
        </p:txBody>
      </p:sp>
      <p:grpSp>
        <p:nvGrpSpPr>
          <p:cNvPr name="Group 3" id="3"/>
          <p:cNvGrpSpPr/>
          <p:nvPr/>
        </p:nvGrpSpPr>
        <p:grpSpPr>
          <a:xfrm rot="0">
            <a:off x="768213" y="2830376"/>
            <a:ext cx="2476438" cy="2488605"/>
            <a:chOff x="0" y="0"/>
            <a:chExt cx="812800" cy="816793"/>
          </a:xfrm>
        </p:grpSpPr>
        <p:sp>
          <p:nvSpPr>
            <p:cNvPr name="Freeform 4" id="4"/>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5" id="5"/>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25752" y="1125545"/>
            <a:ext cx="8385788" cy="4848510"/>
          </a:xfrm>
          <a:custGeom>
            <a:avLst/>
            <a:gdLst/>
            <a:ahLst/>
            <a:cxnLst/>
            <a:rect r="r" b="b" t="t" l="l"/>
            <a:pathLst>
              <a:path h="4848510" w="8385788">
                <a:moveTo>
                  <a:pt x="0" y="0"/>
                </a:moveTo>
                <a:lnTo>
                  <a:pt x="8385787" y="0"/>
                </a:lnTo>
                <a:lnTo>
                  <a:pt x="8385787" y="4848510"/>
                </a:lnTo>
                <a:lnTo>
                  <a:pt x="0" y="4848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765103" y="1792548"/>
            <a:ext cx="2476438" cy="961627"/>
            <a:chOff x="0" y="0"/>
            <a:chExt cx="812800" cy="315619"/>
          </a:xfrm>
        </p:grpSpPr>
        <p:sp>
          <p:nvSpPr>
            <p:cNvPr name="Freeform 8" id="8"/>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9" id="9"/>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973853" y="1990530"/>
            <a:ext cx="2065158" cy="563262"/>
          </a:xfrm>
          <a:prstGeom prst="rect">
            <a:avLst/>
          </a:prstGeom>
        </p:spPr>
        <p:txBody>
          <a:bodyPr anchor="t" rtlCol="false" tIns="0" lIns="0" bIns="0" rIns="0">
            <a:spAutoFit/>
          </a:bodyPr>
          <a:lstStyle/>
          <a:p>
            <a:pPr algn="ctr">
              <a:lnSpc>
                <a:spcPts val="2181"/>
              </a:lnSpc>
            </a:pPr>
            <a:r>
              <a:rPr lang="en-US" b="true" sz="1965">
                <a:solidFill>
                  <a:srgbClr val="FFFFFF"/>
                </a:solidFill>
                <a:latin typeface="Raleway Bold"/>
                <a:ea typeface="Raleway Bold"/>
                <a:cs typeface="Raleway Bold"/>
                <a:sym typeface="Raleway Bold"/>
              </a:rPr>
              <a:t>Simplified IVR menu</a:t>
            </a:r>
          </a:p>
        </p:txBody>
      </p:sp>
      <p:grpSp>
        <p:nvGrpSpPr>
          <p:cNvPr name="Group 11" id="11"/>
          <p:cNvGrpSpPr/>
          <p:nvPr/>
        </p:nvGrpSpPr>
        <p:grpSpPr>
          <a:xfrm rot="0">
            <a:off x="3381911" y="2754176"/>
            <a:ext cx="2476438" cy="2488605"/>
            <a:chOff x="0" y="0"/>
            <a:chExt cx="812800" cy="816793"/>
          </a:xfrm>
        </p:grpSpPr>
        <p:sp>
          <p:nvSpPr>
            <p:cNvPr name="Freeform 12" id="12"/>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13" id="13"/>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3380426" y="1786584"/>
            <a:ext cx="2476438" cy="961627"/>
            <a:chOff x="0" y="0"/>
            <a:chExt cx="812800" cy="315619"/>
          </a:xfrm>
        </p:grpSpPr>
        <p:sp>
          <p:nvSpPr>
            <p:cNvPr name="Freeform 15" id="15"/>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16" id="16"/>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3484731" y="1877351"/>
            <a:ext cx="2270798" cy="838421"/>
          </a:xfrm>
          <a:prstGeom prst="rect">
            <a:avLst/>
          </a:prstGeom>
        </p:spPr>
        <p:txBody>
          <a:bodyPr anchor="t" rtlCol="false" tIns="0" lIns="0" bIns="0" rIns="0">
            <a:spAutoFit/>
          </a:bodyPr>
          <a:lstStyle/>
          <a:p>
            <a:pPr algn="ctr">
              <a:lnSpc>
                <a:spcPts val="2181"/>
              </a:lnSpc>
            </a:pPr>
            <a:r>
              <a:rPr lang="en-US" b="true" sz="1965">
                <a:solidFill>
                  <a:srgbClr val="FFFFFF"/>
                </a:solidFill>
                <a:latin typeface="Raleway Bold"/>
                <a:ea typeface="Raleway Bold"/>
                <a:cs typeface="Raleway Bold"/>
                <a:sym typeface="Raleway Bold"/>
              </a:rPr>
              <a:t>Proactive IVR Messaging for Common Issues</a:t>
            </a:r>
          </a:p>
        </p:txBody>
      </p:sp>
      <p:grpSp>
        <p:nvGrpSpPr>
          <p:cNvPr name="Group 18" id="18"/>
          <p:cNvGrpSpPr/>
          <p:nvPr/>
        </p:nvGrpSpPr>
        <p:grpSpPr>
          <a:xfrm rot="0">
            <a:off x="5997235" y="2748212"/>
            <a:ext cx="2476438" cy="2488605"/>
            <a:chOff x="0" y="0"/>
            <a:chExt cx="812800" cy="816793"/>
          </a:xfrm>
        </p:grpSpPr>
        <p:sp>
          <p:nvSpPr>
            <p:cNvPr name="Freeform 19" id="19"/>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20" id="20"/>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5995750" y="1780620"/>
            <a:ext cx="2476438" cy="961627"/>
            <a:chOff x="0" y="0"/>
            <a:chExt cx="812800" cy="315619"/>
          </a:xfrm>
        </p:grpSpPr>
        <p:sp>
          <p:nvSpPr>
            <p:cNvPr name="Freeform 22" id="22"/>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23" id="23"/>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6202875" y="1913962"/>
            <a:ext cx="2065158" cy="765200"/>
          </a:xfrm>
          <a:prstGeom prst="rect">
            <a:avLst/>
          </a:prstGeom>
        </p:spPr>
        <p:txBody>
          <a:bodyPr anchor="t" rtlCol="false" tIns="0" lIns="0" bIns="0" rIns="0">
            <a:spAutoFit/>
          </a:bodyPr>
          <a:lstStyle/>
          <a:p>
            <a:pPr algn="ctr">
              <a:lnSpc>
                <a:spcPts val="1992"/>
              </a:lnSpc>
            </a:pPr>
            <a:r>
              <a:rPr lang="en-US" b="true" sz="1795">
                <a:solidFill>
                  <a:srgbClr val="FFFFFF"/>
                </a:solidFill>
                <a:latin typeface="Raleway Bold"/>
                <a:ea typeface="Raleway Bold"/>
                <a:cs typeface="Raleway Bold"/>
                <a:sym typeface="Raleway Bold"/>
              </a:rPr>
              <a:t>Offer Enhanced Self-Service for Technical Support</a:t>
            </a:r>
          </a:p>
        </p:txBody>
      </p:sp>
      <p:sp>
        <p:nvSpPr>
          <p:cNvPr name="TextBox 25" id="25"/>
          <p:cNvSpPr txBox="true"/>
          <p:nvPr/>
        </p:nvSpPr>
        <p:spPr>
          <a:xfrm rot="0">
            <a:off x="768213" y="3049052"/>
            <a:ext cx="2465068" cy="890463"/>
          </a:xfrm>
          <a:prstGeom prst="rect">
            <a:avLst/>
          </a:prstGeom>
        </p:spPr>
        <p:txBody>
          <a:bodyPr anchor="t" rtlCol="false" tIns="0" lIns="0" bIns="0" rIns="0">
            <a:spAutoFit/>
          </a:bodyPr>
          <a:lstStyle/>
          <a:p>
            <a:pPr algn="ctr">
              <a:lnSpc>
                <a:spcPts val="2369"/>
              </a:lnSpc>
              <a:spcBef>
                <a:spcPct val="0"/>
              </a:spcBef>
            </a:pPr>
            <a:r>
              <a:rPr lang="en-US" sz="1692">
                <a:solidFill>
                  <a:srgbClr val="FFFFFF"/>
                </a:solidFill>
                <a:latin typeface="Raleway"/>
                <a:ea typeface="Raleway"/>
                <a:cs typeface="Raleway"/>
                <a:sym typeface="Raleway"/>
              </a:rPr>
              <a:t>Multiple nested sub-menus and options leads to confusion</a:t>
            </a:r>
          </a:p>
        </p:txBody>
      </p:sp>
      <p:sp>
        <p:nvSpPr>
          <p:cNvPr name="TextBox 26" id="26"/>
          <p:cNvSpPr txBox="true"/>
          <p:nvPr/>
        </p:nvSpPr>
        <p:spPr>
          <a:xfrm rot="0">
            <a:off x="3650862" y="3043088"/>
            <a:ext cx="1935567" cy="1940753"/>
          </a:xfrm>
          <a:prstGeom prst="rect">
            <a:avLst/>
          </a:prstGeom>
        </p:spPr>
        <p:txBody>
          <a:bodyPr anchor="t" rtlCol="false" tIns="0" lIns="0" bIns="0" rIns="0">
            <a:spAutoFit/>
          </a:bodyPr>
          <a:lstStyle/>
          <a:p>
            <a:pPr algn="ctr">
              <a:lnSpc>
                <a:spcPts val="2229"/>
              </a:lnSpc>
              <a:spcBef>
                <a:spcPct val="0"/>
              </a:spcBef>
            </a:pPr>
            <a:r>
              <a:rPr lang="en-US" sz="1592">
                <a:solidFill>
                  <a:srgbClr val="FFFFFF"/>
                </a:solidFill>
                <a:latin typeface="Raleway"/>
                <a:ea typeface="Raleway"/>
                <a:cs typeface="Raleway"/>
                <a:sym typeface="Raleway"/>
              </a:rPr>
              <a:t>Implement proactive messaging for known recurring issues based on data from previous calls.</a:t>
            </a:r>
          </a:p>
        </p:txBody>
      </p:sp>
      <p:sp>
        <p:nvSpPr>
          <p:cNvPr name="TextBox 27" id="27"/>
          <p:cNvSpPr txBox="true"/>
          <p:nvPr/>
        </p:nvSpPr>
        <p:spPr>
          <a:xfrm rot="0">
            <a:off x="6266186" y="3043088"/>
            <a:ext cx="1935567" cy="1940753"/>
          </a:xfrm>
          <a:prstGeom prst="rect">
            <a:avLst/>
          </a:prstGeom>
        </p:spPr>
        <p:txBody>
          <a:bodyPr anchor="t" rtlCol="false" tIns="0" lIns="0" bIns="0" rIns="0">
            <a:spAutoFit/>
          </a:bodyPr>
          <a:lstStyle/>
          <a:p>
            <a:pPr algn="ctr">
              <a:lnSpc>
                <a:spcPts val="2229"/>
              </a:lnSpc>
              <a:spcBef>
                <a:spcPct val="0"/>
              </a:spcBef>
            </a:pPr>
            <a:r>
              <a:rPr lang="en-US" sz="1592">
                <a:solidFill>
                  <a:srgbClr val="FFFFFF"/>
                </a:solidFill>
                <a:latin typeface="Raleway"/>
                <a:ea typeface="Raleway"/>
                <a:cs typeface="Raleway"/>
                <a:sym typeface="Raleway"/>
              </a:rPr>
              <a:t>Provide step-by-step troubleshooting guides directly in the IVR system for common technical problems.</a:t>
            </a:r>
          </a:p>
        </p:txBody>
      </p:sp>
      <p:grpSp>
        <p:nvGrpSpPr>
          <p:cNvPr name="Group 28" id="28"/>
          <p:cNvGrpSpPr/>
          <p:nvPr/>
        </p:nvGrpSpPr>
        <p:grpSpPr>
          <a:xfrm rot="0">
            <a:off x="12280564" y="2786312"/>
            <a:ext cx="2476438" cy="2488605"/>
            <a:chOff x="0" y="0"/>
            <a:chExt cx="812800" cy="816793"/>
          </a:xfrm>
        </p:grpSpPr>
        <p:sp>
          <p:nvSpPr>
            <p:cNvPr name="Freeform 29" id="29"/>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30" id="30"/>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12280564" y="1824684"/>
            <a:ext cx="2476438" cy="961627"/>
            <a:chOff x="0" y="0"/>
            <a:chExt cx="812800" cy="315619"/>
          </a:xfrm>
        </p:grpSpPr>
        <p:sp>
          <p:nvSpPr>
            <p:cNvPr name="Freeform 32" id="32"/>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33" id="33"/>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34" id="34"/>
          <p:cNvSpPr txBox="true"/>
          <p:nvPr/>
        </p:nvSpPr>
        <p:spPr>
          <a:xfrm rot="0">
            <a:off x="12486204" y="1895967"/>
            <a:ext cx="2065158" cy="765200"/>
          </a:xfrm>
          <a:prstGeom prst="rect">
            <a:avLst/>
          </a:prstGeom>
        </p:spPr>
        <p:txBody>
          <a:bodyPr anchor="t" rtlCol="false" tIns="0" lIns="0" bIns="0" rIns="0">
            <a:spAutoFit/>
          </a:bodyPr>
          <a:lstStyle/>
          <a:p>
            <a:pPr algn="ctr">
              <a:lnSpc>
                <a:spcPts val="1992"/>
              </a:lnSpc>
            </a:pPr>
            <a:r>
              <a:rPr lang="en-US" b="true" sz="1795">
                <a:solidFill>
                  <a:srgbClr val="FFFFFF"/>
                </a:solidFill>
                <a:latin typeface="Raleway Bold"/>
                <a:ea typeface="Raleway Bold"/>
                <a:cs typeface="Raleway Bold"/>
                <a:sym typeface="Raleway Bold"/>
              </a:rPr>
              <a:t>Include Emotional and Sentiment Detection</a:t>
            </a:r>
          </a:p>
        </p:txBody>
      </p:sp>
      <p:sp>
        <p:nvSpPr>
          <p:cNvPr name="TextBox 35" id="35"/>
          <p:cNvSpPr txBox="true"/>
          <p:nvPr/>
        </p:nvSpPr>
        <p:spPr>
          <a:xfrm rot="0">
            <a:off x="12551000" y="3106202"/>
            <a:ext cx="1935567" cy="1809780"/>
          </a:xfrm>
          <a:prstGeom prst="rect">
            <a:avLst/>
          </a:prstGeom>
        </p:spPr>
        <p:txBody>
          <a:bodyPr anchor="t" rtlCol="false" tIns="0" lIns="0" bIns="0" rIns="0">
            <a:spAutoFit/>
          </a:bodyPr>
          <a:lstStyle/>
          <a:p>
            <a:pPr algn="ctr">
              <a:lnSpc>
                <a:spcPts val="2089"/>
              </a:lnSpc>
              <a:spcBef>
                <a:spcPct val="0"/>
              </a:spcBef>
            </a:pPr>
            <a:r>
              <a:rPr lang="en-US" sz="1492">
                <a:solidFill>
                  <a:srgbClr val="FFFFFF"/>
                </a:solidFill>
                <a:latin typeface="Raleway"/>
                <a:ea typeface="Raleway"/>
                <a:cs typeface="Raleway"/>
                <a:sym typeface="Raleway"/>
              </a:rPr>
              <a:t>Use sentiment analysis in the IVR system to detect customer frustration early in the call and adjust the interaction accordingly.</a:t>
            </a:r>
          </a:p>
        </p:txBody>
      </p:sp>
      <p:grpSp>
        <p:nvGrpSpPr>
          <p:cNvPr name="Group 36" id="36"/>
          <p:cNvGrpSpPr/>
          <p:nvPr/>
        </p:nvGrpSpPr>
        <p:grpSpPr>
          <a:xfrm rot="0">
            <a:off x="14890352" y="2786312"/>
            <a:ext cx="2476438" cy="2488605"/>
            <a:chOff x="0" y="0"/>
            <a:chExt cx="812800" cy="816793"/>
          </a:xfrm>
        </p:grpSpPr>
        <p:sp>
          <p:nvSpPr>
            <p:cNvPr name="Freeform 37" id="37"/>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38" id="38"/>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14890352" y="1824684"/>
            <a:ext cx="2476438" cy="961627"/>
            <a:chOff x="0" y="0"/>
            <a:chExt cx="812800" cy="315619"/>
          </a:xfrm>
        </p:grpSpPr>
        <p:sp>
          <p:nvSpPr>
            <p:cNvPr name="Freeform 40" id="40"/>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41" id="41"/>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5101002" y="1895967"/>
            <a:ext cx="2065158" cy="765200"/>
          </a:xfrm>
          <a:prstGeom prst="rect">
            <a:avLst/>
          </a:prstGeom>
        </p:spPr>
        <p:txBody>
          <a:bodyPr anchor="t" rtlCol="false" tIns="0" lIns="0" bIns="0" rIns="0">
            <a:spAutoFit/>
          </a:bodyPr>
          <a:lstStyle/>
          <a:p>
            <a:pPr algn="ctr">
              <a:lnSpc>
                <a:spcPts val="1992"/>
              </a:lnSpc>
            </a:pPr>
            <a:r>
              <a:rPr lang="en-US" b="true" sz="1795">
                <a:solidFill>
                  <a:srgbClr val="FFFFFF"/>
                </a:solidFill>
                <a:latin typeface="Raleway Bold"/>
                <a:ea typeface="Raleway Bold"/>
                <a:cs typeface="Raleway Bold"/>
                <a:sym typeface="Raleway Bold"/>
              </a:rPr>
              <a:t>Enhanced Natural Language Processing (NLP)</a:t>
            </a:r>
          </a:p>
        </p:txBody>
      </p:sp>
      <p:sp>
        <p:nvSpPr>
          <p:cNvPr name="TextBox 43" id="43"/>
          <p:cNvSpPr txBox="true"/>
          <p:nvPr/>
        </p:nvSpPr>
        <p:spPr>
          <a:xfrm rot="0">
            <a:off x="15165798" y="3050106"/>
            <a:ext cx="2000363" cy="1809780"/>
          </a:xfrm>
          <a:prstGeom prst="rect">
            <a:avLst/>
          </a:prstGeom>
        </p:spPr>
        <p:txBody>
          <a:bodyPr anchor="t" rtlCol="false" tIns="0" lIns="0" bIns="0" rIns="0">
            <a:spAutoFit/>
          </a:bodyPr>
          <a:lstStyle/>
          <a:p>
            <a:pPr algn="ctr">
              <a:lnSpc>
                <a:spcPts val="2089"/>
              </a:lnSpc>
              <a:spcBef>
                <a:spcPct val="0"/>
              </a:spcBef>
            </a:pPr>
            <a:r>
              <a:rPr lang="en-US" sz="1492">
                <a:solidFill>
                  <a:srgbClr val="FFFFFF"/>
                </a:solidFill>
                <a:latin typeface="Raleway"/>
                <a:ea typeface="Raleway"/>
                <a:cs typeface="Raleway"/>
                <a:sym typeface="Raleway"/>
              </a:rPr>
              <a:t>Implement advanced NLP to allow passengers to speak naturally rather than using rigid commands, making interactions smoother.</a:t>
            </a:r>
          </a:p>
        </p:txBody>
      </p:sp>
      <p:grpSp>
        <p:nvGrpSpPr>
          <p:cNvPr name="Group 44" id="44"/>
          <p:cNvGrpSpPr/>
          <p:nvPr/>
        </p:nvGrpSpPr>
        <p:grpSpPr>
          <a:xfrm rot="0">
            <a:off x="9670776" y="2786312"/>
            <a:ext cx="2476438" cy="2488605"/>
            <a:chOff x="0" y="0"/>
            <a:chExt cx="812800" cy="816793"/>
          </a:xfrm>
        </p:grpSpPr>
        <p:sp>
          <p:nvSpPr>
            <p:cNvPr name="Freeform 45" id="45"/>
            <p:cNvSpPr/>
            <p:nvPr/>
          </p:nvSpPr>
          <p:spPr>
            <a:xfrm flipH="false" flipV="false" rot="0">
              <a:off x="0" y="0"/>
              <a:ext cx="812800" cy="816793"/>
            </a:xfrm>
            <a:custGeom>
              <a:avLst/>
              <a:gdLst/>
              <a:ahLst/>
              <a:cxnLst/>
              <a:rect r="r" b="b" t="t" l="l"/>
              <a:pathLst>
                <a:path h="816793" w="812800">
                  <a:moveTo>
                    <a:pt x="0" y="0"/>
                  </a:moveTo>
                  <a:lnTo>
                    <a:pt x="812800" y="0"/>
                  </a:lnTo>
                  <a:lnTo>
                    <a:pt x="812800" y="816793"/>
                  </a:lnTo>
                  <a:lnTo>
                    <a:pt x="0" y="816793"/>
                  </a:lnTo>
                  <a:close/>
                </a:path>
              </a:pathLst>
            </a:custGeom>
            <a:gradFill rotWithShape="true">
              <a:gsLst>
                <a:gs pos="0">
                  <a:srgbClr val="365E93">
                    <a:alpha val="34000"/>
                  </a:srgbClr>
                </a:gs>
                <a:gs pos="100000">
                  <a:srgbClr val="AF2BA5">
                    <a:alpha val="34000"/>
                  </a:srgbClr>
                </a:gs>
              </a:gsLst>
              <a:lin ang="0"/>
            </a:gradFill>
          </p:spPr>
        </p:sp>
        <p:sp>
          <p:nvSpPr>
            <p:cNvPr name="TextBox 46" id="46"/>
            <p:cNvSpPr txBox="true"/>
            <p:nvPr/>
          </p:nvSpPr>
          <p:spPr>
            <a:xfrm>
              <a:off x="0" y="-38100"/>
              <a:ext cx="812800" cy="854893"/>
            </a:xfrm>
            <a:prstGeom prst="rect">
              <a:avLst/>
            </a:prstGeom>
          </p:spPr>
          <p:txBody>
            <a:bodyPr anchor="ctr" rtlCol="false" tIns="50800" lIns="50800" bIns="50800" rIns="50800"/>
            <a:lstStyle/>
            <a:p>
              <a:pPr algn="ctr">
                <a:lnSpc>
                  <a:spcPts val="2659"/>
                </a:lnSpc>
                <a:spcBef>
                  <a:spcPct val="0"/>
                </a:spcBef>
              </a:pPr>
            </a:p>
          </p:txBody>
        </p:sp>
      </p:grpSp>
      <p:grpSp>
        <p:nvGrpSpPr>
          <p:cNvPr name="Group 47" id="47"/>
          <p:cNvGrpSpPr/>
          <p:nvPr/>
        </p:nvGrpSpPr>
        <p:grpSpPr>
          <a:xfrm rot="0">
            <a:off x="9670776" y="1824684"/>
            <a:ext cx="2476438" cy="961627"/>
            <a:chOff x="0" y="0"/>
            <a:chExt cx="812800" cy="315619"/>
          </a:xfrm>
        </p:grpSpPr>
        <p:sp>
          <p:nvSpPr>
            <p:cNvPr name="Freeform 48" id="48"/>
            <p:cNvSpPr/>
            <p:nvPr/>
          </p:nvSpPr>
          <p:spPr>
            <a:xfrm flipH="false" flipV="false" rot="0">
              <a:off x="0" y="0"/>
              <a:ext cx="812800" cy="315619"/>
            </a:xfrm>
            <a:custGeom>
              <a:avLst/>
              <a:gdLst/>
              <a:ahLst/>
              <a:cxnLst/>
              <a:rect r="r" b="b" t="t" l="l"/>
              <a:pathLst>
                <a:path h="315619" w="812800">
                  <a:moveTo>
                    <a:pt x="0" y="0"/>
                  </a:moveTo>
                  <a:lnTo>
                    <a:pt x="812800" y="0"/>
                  </a:lnTo>
                  <a:lnTo>
                    <a:pt x="812800" y="315619"/>
                  </a:lnTo>
                  <a:lnTo>
                    <a:pt x="0" y="315619"/>
                  </a:lnTo>
                  <a:close/>
                </a:path>
              </a:pathLst>
            </a:custGeom>
            <a:gradFill rotWithShape="true">
              <a:gsLst>
                <a:gs pos="0">
                  <a:srgbClr val="365E93">
                    <a:alpha val="56000"/>
                  </a:srgbClr>
                </a:gs>
                <a:gs pos="100000">
                  <a:srgbClr val="AF2BA5">
                    <a:alpha val="56000"/>
                  </a:srgbClr>
                </a:gs>
              </a:gsLst>
              <a:lin ang="0"/>
            </a:gradFill>
          </p:spPr>
        </p:sp>
        <p:sp>
          <p:nvSpPr>
            <p:cNvPr name="TextBox 49" id="49"/>
            <p:cNvSpPr txBox="true"/>
            <p:nvPr/>
          </p:nvSpPr>
          <p:spPr>
            <a:xfrm>
              <a:off x="0" y="-38100"/>
              <a:ext cx="812800" cy="353719"/>
            </a:xfrm>
            <a:prstGeom prst="rect">
              <a:avLst/>
            </a:prstGeom>
          </p:spPr>
          <p:txBody>
            <a:bodyPr anchor="ctr" rtlCol="false" tIns="50800" lIns="50800" bIns="50800" rIns="50800"/>
            <a:lstStyle/>
            <a:p>
              <a:pPr algn="ctr">
                <a:lnSpc>
                  <a:spcPts val="2659"/>
                </a:lnSpc>
                <a:spcBef>
                  <a:spcPct val="0"/>
                </a:spcBef>
              </a:pPr>
            </a:p>
          </p:txBody>
        </p:sp>
      </p:grpSp>
      <p:sp>
        <p:nvSpPr>
          <p:cNvPr name="TextBox 50" id="50"/>
          <p:cNvSpPr txBox="true"/>
          <p:nvPr/>
        </p:nvSpPr>
        <p:spPr>
          <a:xfrm rot="0">
            <a:off x="9878041" y="2016702"/>
            <a:ext cx="2065158" cy="563262"/>
          </a:xfrm>
          <a:prstGeom prst="rect">
            <a:avLst/>
          </a:prstGeom>
        </p:spPr>
        <p:txBody>
          <a:bodyPr anchor="t" rtlCol="false" tIns="0" lIns="0" bIns="0" rIns="0">
            <a:spAutoFit/>
          </a:bodyPr>
          <a:lstStyle/>
          <a:p>
            <a:pPr algn="ctr">
              <a:lnSpc>
                <a:spcPts val="2181"/>
              </a:lnSpc>
            </a:pPr>
            <a:r>
              <a:rPr lang="en-US" b="true" sz="1965">
                <a:solidFill>
                  <a:srgbClr val="FFFFFF"/>
                </a:solidFill>
                <a:latin typeface="Raleway Bold"/>
                <a:ea typeface="Raleway Bold"/>
                <a:cs typeface="Raleway Bold"/>
                <a:sym typeface="Raleway Bold"/>
              </a:rPr>
              <a:t>Real-Time Information</a:t>
            </a:r>
          </a:p>
        </p:txBody>
      </p:sp>
      <p:sp>
        <p:nvSpPr>
          <p:cNvPr name="TextBox 51" id="51"/>
          <p:cNvSpPr txBox="true"/>
          <p:nvPr/>
        </p:nvSpPr>
        <p:spPr>
          <a:xfrm rot="0">
            <a:off x="9941212" y="3094274"/>
            <a:ext cx="1935567" cy="1809780"/>
          </a:xfrm>
          <a:prstGeom prst="rect">
            <a:avLst/>
          </a:prstGeom>
        </p:spPr>
        <p:txBody>
          <a:bodyPr anchor="t" rtlCol="false" tIns="0" lIns="0" bIns="0" rIns="0">
            <a:spAutoFit/>
          </a:bodyPr>
          <a:lstStyle/>
          <a:p>
            <a:pPr algn="ctr">
              <a:lnSpc>
                <a:spcPts val="2089"/>
              </a:lnSpc>
              <a:spcBef>
                <a:spcPct val="0"/>
              </a:spcBef>
            </a:pPr>
            <a:r>
              <a:rPr lang="en-US" sz="1492">
                <a:solidFill>
                  <a:srgbClr val="FFFFFF"/>
                </a:solidFill>
                <a:latin typeface="Raleway"/>
                <a:ea typeface="Raleway"/>
                <a:cs typeface="Raleway"/>
                <a:sym typeface="Raleway"/>
              </a:rPr>
              <a:t>Ensure the IVR system provides real-time updates on flight status, gate changes, and delays, directly pulling data from airline systems.</a:t>
            </a:r>
          </a:p>
        </p:txBody>
      </p:sp>
      <p:sp>
        <p:nvSpPr>
          <p:cNvPr name="Freeform 52" id="52"/>
          <p:cNvSpPr/>
          <p:nvPr/>
        </p:nvSpPr>
        <p:spPr>
          <a:xfrm flipH="false" flipV="false" rot="0">
            <a:off x="9325889" y="1125545"/>
            <a:ext cx="8385788" cy="4848510"/>
          </a:xfrm>
          <a:custGeom>
            <a:avLst/>
            <a:gdLst/>
            <a:ahLst/>
            <a:cxnLst/>
            <a:rect r="r" b="b" t="t" l="l"/>
            <a:pathLst>
              <a:path h="4848510" w="8385788">
                <a:moveTo>
                  <a:pt x="0" y="0"/>
                </a:moveTo>
                <a:lnTo>
                  <a:pt x="8385788" y="0"/>
                </a:lnTo>
                <a:lnTo>
                  <a:pt x="8385788" y="4848510"/>
                </a:lnTo>
                <a:lnTo>
                  <a:pt x="0" y="48485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3" id="53"/>
          <p:cNvSpPr txBox="true"/>
          <p:nvPr/>
        </p:nvSpPr>
        <p:spPr>
          <a:xfrm rot="0">
            <a:off x="5265051" y="6250280"/>
            <a:ext cx="7757897"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3.1 PRIMARY REASONS FOR INCOMING CALLS</a:t>
            </a:r>
          </a:p>
        </p:txBody>
      </p:sp>
      <p:grpSp>
        <p:nvGrpSpPr>
          <p:cNvPr name="Group 54" id="54"/>
          <p:cNvGrpSpPr/>
          <p:nvPr/>
        </p:nvGrpSpPr>
        <p:grpSpPr>
          <a:xfrm rot="0">
            <a:off x="2280283" y="6975179"/>
            <a:ext cx="1905997" cy="1436758"/>
            <a:chOff x="0" y="0"/>
            <a:chExt cx="621464" cy="468465"/>
          </a:xfrm>
        </p:grpSpPr>
        <p:sp>
          <p:nvSpPr>
            <p:cNvPr name="Freeform 55" id="55"/>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56" id="56"/>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grpSp>
        <p:nvGrpSpPr>
          <p:cNvPr name="Group 57" id="57"/>
          <p:cNvGrpSpPr/>
          <p:nvPr/>
        </p:nvGrpSpPr>
        <p:grpSpPr>
          <a:xfrm rot="0">
            <a:off x="2280283" y="8558121"/>
            <a:ext cx="1905997" cy="1436758"/>
            <a:chOff x="0" y="0"/>
            <a:chExt cx="621464" cy="468465"/>
          </a:xfrm>
        </p:grpSpPr>
        <p:sp>
          <p:nvSpPr>
            <p:cNvPr name="Freeform 58" id="58"/>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59" id="59"/>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sp>
        <p:nvSpPr>
          <p:cNvPr name="TextBox 60" id="60"/>
          <p:cNvSpPr txBox="true"/>
          <p:nvPr/>
        </p:nvSpPr>
        <p:spPr>
          <a:xfrm rot="0">
            <a:off x="2483325" y="7253054"/>
            <a:ext cx="1522653" cy="881009"/>
          </a:xfrm>
          <a:prstGeom prst="rect">
            <a:avLst/>
          </a:prstGeom>
        </p:spPr>
        <p:txBody>
          <a:bodyPr anchor="t" rtlCol="false" tIns="0" lIns="0" bIns="0" rIns="0">
            <a:spAutoFit/>
          </a:bodyPr>
          <a:lstStyle/>
          <a:p>
            <a:pPr algn="l">
              <a:lnSpc>
                <a:spcPts val="2307"/>
              </a:lnSpc>
            </a:pPr>
            <a:r>
              <a:rPr lang="en-US" sz="2078" b="true">
                <a:solidFill>
                  <a:srgbClr val="FFFFFF"/>
                </a:solidFill>
                <a:latin typeface="Raleway Bold"/>
                <a:ea typeface="Raleway Bold"/>
                <a:cs typeface="Raleway Bold"/>
                <a:sym typeface="Raleway Bold"/>
              </a:rPr>
              <a:t>Irrops (Irregular Operations)</a:t>
            </a:r>
          </a:p>
        </p:txBody>
      </p:sp>
      <p:sp>
        <p:nvSpPr>
          <p:cNvPr name="TextBox 61" id="61"/>
          <p:cNvSpPr txBox="true"/>
          <p:nvPr/>
        </p:nvSpPr>
        <p:spPr>
          <a:xfrm rot="0">
            <a:off x="4574260" y="7067525"/>
            <a:ext cx="4376495" cy="1185487"/>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These situations often involve complex itinerary changes or disruptions, requiring personalized solutions and immediate decision-making by agents.</a:t>
            </a:r>
          </a:p>
        </p:txBody>
      </p:sp>
      <p:sp>
        <p:nvSpPr>
          <p:cNvPr name="TextBox 62" id="62"/>
          <p:cNvSpPr txBox="true"/>
          <p:nvPr/>
        </p:nvSpPr>
        <p:spPr>
          <a:xfrm rot="0">
            <a:off x="2507864" y="8964387"/>
            <a:ext cx="1467355" cy="624976"/>
          </a:xfrm>
          <a:prstGeom prst="rect">
            <a:avLst/>
          </a:prstGeom>
        </p:spPr>
        <p:txBody>
          <a:bodyPr anchor="t" rtlCol="false" tIns="0" lIns="0" bIns="0" rIns="0">
            <a:spAutoFit/>
          </a:bodyPr>
          <a:lstStyle/>
          <a:p>
            <a:pPr algn="l">
              <a:lnSpc>
                <a:spcPts val="2418"/>
              </a:lnSpc>
            </a:pPr>
            <a:r>
              <a:rPr lang="en-US" sz="2178" b="true">
                <a:solidFill>
                  <a:srgbClr val="FFFFFF"/>
                </a:solidFill>
                <a:latin typeface="Raleway Bold"/>
                <a:ea typeface="Raleway Bold"/>
                <a:cs typeface="Raleway Bold"/>
                <a:sym typeface="Raleway Bold"/>
              </a:rPr>
              <a:t>Voluntary Change</a:t>
            </a:r>
          </a:p>
        </p:txBody>
      </p:sp>
      <p:sp>
        <p:nvSpPr>
          <p:cNvPr name="TextBox 63" id="63"/>
          <p:cNvSpPr txBox="true"/>
          <p:nvPr/>
        </p:nvSpPr>
        <p:spPr>
          <a:xfrm rot="0">
            <a:off x="4574260" y="8565441"/>
            <a:ext cx="4376495" cy="1480762"/>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Passengers making voluntary changes to their bookings may need advice on fare differences, alternate routes, or other options, which are better handled by a human agent for flexibility.</a:t>
            </a:r>
          </a:p>
        </p:txBody>
      </p:sp>
      <p:grpSp>
        <p:nvGrpSpPr>
          <p:cNvPr name="Group 64" id="64"/>
          <p:cNvGrpSpPr/>
          <p:nvPr/>
        </p:nvGrpSpPr>
        <p:grpSpPr>
          <a:xfrm rot="0">
            <a:off x="2139461" y="8311413"/>
            <a:ext cx="281644" cy="281644"/>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66" id="6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7" id="67"/>
          <p:cNvGrpSpPr/>
          <p:nvPr/>
        </p:nvGrpSpPr>
        <p:grpSpPr>
          <a:xfrm rot="0">
            <a:off x="9337245" y="7088929"/>
            <a:ext cx="1905997" cy="1436758"/>
            <a:chOff x="0" y="0"/>
            <a:chExt cx="621464" cy="468465"/>
          </a:xfrm>
        </p:grpSpPr>
        <p:sp>
          <p:nvSpPr>
            <p:cNvPr name="Freeform 68" id="68"/>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69" id="69"/>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grpSp>
        <p:nvGrpSpPr>
          <p:cNvPr name="Group 70" id="70"/>
          <p:cNvGrpSpPr/>
          <p:nvPr/>
        </p:nvGrpSpPr>
        <p:grpSpPr>
          <a:xfrm rot="0">
            <a:off x="9337245" y="8671870"/>
            <a:ext cx="1905997" cy="1436758"/>
            <a:chOff x="0" y="0"/>
            <a:chExt cx="621464" cy="468465"/>
          </a:xfrm>
        </p:grpSpPr>
        <p:sp>
          <p:nvSpPr>
            <p:cNvPr name="Freeform 71" id="71"/>
            <p:cNvSpPr/>
            <p:nvPr/>
          </p:nvSpPr>
          <p:spPr>
            <a:xfrm flipH="false" flipV="false" rot="0">
              <a:off x="0" y="0"/>
              <a:ext cx="621464" cy="468465"/>
            </a:xfrm>
            <a:custGeom>
              <a:avLst/>
              <a:gdLst/>
              <a:ahLst/>
              <a:cxnLst/>
              <a:rect r="r" b="b" t="t" l="l"/>
              <a:pathLst>
                <a:path h="468465" w="621464">
                  <a:moveTo>
                    <a:pt x="0" y="0"/>
                  </a:moveTo>
                  <a:lnTo>
                    <a:pt x="621464" y="0"/>
                  </a:lnTo>
                  <a:lnTo>
                    <a:pt x="621464" y="468465"/>
                  </a:lnTo>
                  <a:lnTo>
                    <a:pt x="0" y="468465"/>
                  </a:lnTo>
                  <a:close/>
                </a:path>
              </a:pathLst>
            </a:custGeom>
            <a:gradFill rotWithShape="true">
              <a:gsLst>
                <a:gs pos="0">
                  <a:srgbClr val="365E93">
                    <a:alpha val="56000"/>
                  </a:srgbClr>
                </a:gs>
                <a:gs pos="100000">
                  <a:srgbClr val="AF2BA5">
                    <a:alpha val="56000"/>
                  </a:srgbClr>
                </a:gs>
              </a:gsLst>
              <a:lin ang="0"/>
            </a:gradFill>
          </p:spPr>
        </p:sp>
        <p:sp>
          <p:nvSpPr>
            <p:cNvPr name="TextBox 72" id="72"/>
            <p:cNvSpPr txBox="true"/>
            <p:nvPr/>
          </p:nvSpPr>
          <p:spPr>
            <a:xfrm>
              <a:off x="0" y="-38100"/>
              <a:ext cx="621464" cy="506565"/>
            </a:xfrm>
            <a:prstGeom prst="rect">
              <a:avLst/>
            </a:prstGeom>
          </p:spPr>
          <p:txBody>
            <a:bodyPr anchor="ctr" rtlCol="false" tIns="50800" lIns="50800" bIns="50800" rIns="50800"/>
            <a:lstStyle/>
            <a:p>
              <a:pPr algn="ctr">
                <a:lnSpc>
                  <a:spcPts val="2659"/>
                </a:lnSpc>
                <a:spcBef>
                  <a:spcPct val="0"/>
                </a:spcBef>
              </a:pPr>
            </a:p>
          </p:txBody>
        </p:sp>
      </p:grpSp>
      <p:sp>
        <p:nvSpPr>
          <p:cNvPr name="TextBox 73" id="73"/>
          <p:cNvSpPr txBox="true"/>
          <p:nvPr/>
        </p:nvSpPr>
        <p:spPr>
          <a:xfrm rot="0">
            <a:off x="9670776" y="7651982"/>
            <a:ext cx="1276554" cy="320176"/>
          </a:xfrm>
          <a:prstGeom prst="rect">
            <a:avLst/>
          </a:prstGeom>
        </p:spPr>
        <p:txBody>
          <a:bodyPr anchor="t" rtlCol="false" tIns="0" lIns="0" bIns="0" rIns="0">
            <a:spAutoFit/>
          </a:bodyPr>
          <a:lstStyle/>
          <a:p>
            <a:pPr algn="l">
              <a:lnSpc>
                <a:spcPts val="2418"/>
              </a:lnSpc>
            </a:pPr>
            <a:r>
              <a:rPr lang="en-US" sz="2178" b="true">
                <a:solidFill>
                  <a:srgbClr val="FFFFFF"/>
                </a:solidFill>
                <a:latin typeface="Raleway Bold"/>
                <a:ea typeface="Raleway Bold"/>
                <a:cs typeface="Raleway Bold"/>
                <a:sym typeface="Raleway Bold"/>
              </a:rPr>
              <a:t>Seating</a:t>
            </a:r>
          </a:p>
        </p:txBody>
      </p:sp>
      <p:sp>
        <p:nvSpPr>
          <p:cNvPr name="TextBox 74" id="74"/>
          <p:cNvSpPr txBox="true"/>
          <p:nvPr/>
        </p:nvSpPr>
        <p:spPr>
          <a:xfrm rot="0">
            <a:off x="11631222" y="7096100"/>
            <a:ext cx="4376495" cy="1185487"/>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Seat changes, upgrades, or special seating requests often involve specific availability or preferences that require agents' real-time assistance to meet customer needs.</a:t>
            </a:r>
          </a:p>
        </p:txBody>
      </p:sp>
      <p:sp>
        <p:nvSpPr>
          <p:cNvPr name="TextBox 75" id="75"/>
          <p:cNvSpPr txBox="true"/>
          <p:nvPr/>
        </p:nvSpPr>
        <p:spPr>
          <a:xfrm rot="0">
            <a:off x="9670776" y="9078137"/>
            <a:ext cx="1314890" cy="624976"/>
          </a:xfrm>
          <a:prstGeom prst="rect">
            <a:avLst/>
          </a:prstGeom>
        </p:spPr>
        <p:txBody>
          <a:bodyPr anchor="t" rtlCol="false" tIns="0" lIns="0" bIns="0" rIns="0">
            <a:spAutoFit/>
          </a:bodyPr>
          <a:lstStyle/>
          <a:p>
            <a:pPr algn="l">
              <a:lnSpc>
                <a:spcPts val="2418"/>
              </a:lnSpc>
            </a:pPr>
            <a:r>
              <a:rPr lang="en-US" sz="2178" b="true">
                <a:solidFill>
                  <a:srgbClr val="FFFFFF"/>
                </a:solidFill>
                <a:latin typeface="Raleway Bold"/>
                <a:ea typeface="Raleway Bold"/>
                <a:cs typeface="Raleway Bold"/>
                <a:sym typeface="Raleway Bold"/>
              </a:rPr>
              <a:t>Mileage Plus</a:t>
            </a:r>
          </a:p>
        </p:txBody>
      </p:sp>
      <p:sp>
        <p:nvSpPr>
          <p:cNvPr name="TextBox 76" id="76"/>
          <p:cNvSpPr txBox="true"/>
          <p:nvPr/>
        </p:nvSpPr>
        <p:spPr>
          <a:xfrm rot="0">
            <a:off x="11631222" y="8719737"/>
            <a:ext cx="4376495" cy="1185487"/>
          </a:xfrm>
          <a:prstGeom prst="rect">
            <a:avLst/>
          </a:prstGeom>
        </p:spPr>
        <p:txBody>
          <a:bodyPr anchor="t" rtlCol="false" tIns="0" lIns="0" bIns="0" rIns="0">
            <a:spAutoFit/>
          </a:bodyPr>
          <a:lstStyle/>
          <a:p>
            <a:pPr algn="l">
              <a:lnSpc>
                <a:spcPts val="2383"/>
              </a:lnSpc>
              <a:spcBef>
                <a:spcPct val="0"/>
              </a:spcBef>
            </a:pPr>
            <a:r>
              <a:rPr lang="en-US" sz="1702">
                <a:solidFill>
                  <a:srgbClr val="FFFFFF"/>
                </a:solidFill>
                <a:latin typeface="Raleway"/>
                <a:ea typeface="Raleway"/>
                <a:cs typeface="Raleway"/>
                <a:sym typeface="Raleway"/>
              </a:rPr>
              <a:t>Queries related to frequent flyer accounts can involve complex adjustments, point redemptions, or discrepancies that require secure, personalized handling by an agent.</a:t>
            </a:r>
          </a:p>
        </p:txBody>
      </p:sp>
      <p:grpSp>
        <p:nvGrpSpPr>
          <p:cNvPr name="Group 77" id="77"/>
          <p:cNvGrpSpPr/>
          <p:nvPr/>
        </p:nvGrpSpPr>
        <p:grpSpPr>
          <a:xfrm rot="0">
            <a:off x="9223495" y="8479307"/>
            <a:ext cx="227500" cy="227500"/>
            <a:chOff x="0" y="0"/>
            <a:chExt cx="812800" cy="812800"/>
          </a:xfrm>
        </p:grpSpPr>
        <p:sp>
          <p:nvSpPr>
            <p:cNvPr name="Freeform 78" id="7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79" id="7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99426" y="1938938"/>
            <a:ext cx="2674457" cy="956525"/>
            <a:chOff x="0" y="0"/>
            <a:chExt cx="589848" cy="210960"/>
          </a:xfrm>
        </p:grpSpPr>
        <p:sp>
          <p:nvSpPr>
            <p:cNvPr name="Freeform 3" id="3"/>
            <p:cNvSpPr/>
            <p:nvPr/>
          </p:nvSpPr>
          <p:spPr>
            <a:xfrm flipH="false" flipV="false" rot="0">
              <a:off x="0" y="0"/>
              <a:ext cx="589848" cy="210960"/>
            </a:xfrm>
            <a:custGeom>
              <a:avLst/>
              <a:gdLst/>
              <a:ahLst/>
              <a:cxnLst/>
              <a:rect r="r" b="b" t="t" l="l"/>
              <a:pathLst>
                <a:path h="210960" w="589848">
                  <a:moveTo>
                    <a:pt x="0" y="0"/>
                  </a:moveTo>
                  <a:lnTo>
                    <a:pt x="589848" y="0"/>
                  </a:lnTo>
                  <a:lnTo>
                    <a:pt x="589848" y="210960"/>
                  </a:lnTo>
                  <a:lnTo>
                    <a:pt x="0" y="210960"/>
                  </a:lnTo>
                  <a:close/>
                </a:path>
              </a:pathLst>
            </a:custGeom>
            <a:gradFill rotWithShape="true">
              <a:gsLst>
                <a:gs pos="0">
                  <a:srgbClr val="365E93">
                    <a:alpha val="56000"/>
                  </a:srgbClr>
                </a:gs>
                <a:gs pos="100000">
                  <a:srgbClr val="AF2BA5">
                    <a:alpha val="56000"/>
                  </a:srgbClr>
                </a:gs>
              </a:gsLst>
              <a:lin ang="0"/>
            </a:gradFill>
          </p:spPr>
        </p:sp>
        <p:sp>
          <p:nvSpPr>
            <p:cNvPr name="TextBox 4" id="4"/>
            <p:cNvSpPr txBox="true"/>
            <p:nvPr/>
          </p:nvSpPr>
          <p:spPr>
            <a:xfrm>
              <a:off x="0" y="-38100"/>
              <a:ext cx="589848" cy="24906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258998" y="1827531"/>
            <a:ext cx="3691328" cy="1173350"/>
            <a:chOff x="0" y="0"/>
            <a:chExt cx="814117" cy="258781"/>
          </a:xfrm>
        </p:grpSpPr>
        <p:sp>
          <p:nvSpPr>
            <p:cNvPr name="Freeform 6" id="6"/>
            <p:cNvSpPr/>
            <p:nvPr/>
          </p:nvSpPr>
          <p:spPr>
            <a:xfrm flipH="false" flipV="false" rot="0">
              <a:off x="0" y="0"/>
              <a:ext cx="814117" cy="258781"/>
            </a:xfrm>
            <a:custGeom>
              <a:avLst/>
              <a:gdLst/>
              <a:ahLst/>
              <a:cxnLst/>
              <a:rect r="r" b="b" t="t" l="l"/>
              <a:pathLst>
                <a:path h="258781" w="814117">
                  <a:moveTo>
                    <a:pt x="0" y="0"/>
                  </a:moveTo>
                  <a:lnTo>
                    <a:pt x="814117" y="0"/>
                  </a:lnTo>
                  <a:lnTo>
                    <a:pt x="814117" y="258781"/>
                  </a:lnTo>
                  <a:lnTo>
                    <a:pt x="0" y="258781"/>
                  </a:lnTo>
                  <a:close/>
                </a:path>
              </a:pathLst>
            </a:custGeom>
            <a:gradFill rotWithShape="true">
              <a:gsLst>
                <a:gs pos="0">
                  <a:srgbClr val="365E93">
                    <a:alpha val="56000"/>
                  </a:srgbClr>
                </a:gs>
                <a:gs pos="100000">
                  <a:srgbClr val="AF2BA5">
                    <a:alpha val="56000"/>
                  </a:srgbClr>
                </a:gs>
              </a:gsLst>
              <a:lin ang="0"/>
            </a:gradFill>
          </p:spPr>
        </p:sp>
        <p:sp>
          <p:nvSpPr>
            <p:cNvPr name="TextBox 7" id="7"/>
            <p:cNvSpPr txBox="true"/>
            <p:nvPr/>
          </p:nvSpPr>
          <p:spPr>
            <a:xfrm>
              <a:off x="0" y="-38100"/>
              <a:ext cx="814117" cy="296881"/>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234680" y="1827531"/>
            <a:ext cx="3746070" cy="1173350"/>
            <a:chOff x="0" y="0"/>
            <a:chExt cx="826190" cy="258781"/>
          </a:xfrm>
        </p:grpSpPr>
        <p:sp>
          <p:nvSpPr>
            <p:cNvPr name="Freeform 9" id="9"/>
            <p:cNvSpPr/>
            <p:nvPr/>
          </p:nvSpPr>
          <p:spPr>
            <a:xfrm flipH="false" flipV="false" rot="0">
              <a:off x="0" y="0"/>
              <a:ext cx="826190" cy="258781"/>
            </a:xfrm>
            <a:custGeom>
              <a:avLst/>
              <a:gdLst/>
              <a:ahLst/>
              <a:cxnLst/>
              <a:rect r="r" b="b" t="t" l="l"/>
              <a:pathLst>
                <a:path h="258781" w="826190">
                  <a:moveTo>
                    <a:pt x="0" y="0"/>
                  </a:moveTo>
                  <a:lnTo>
                    <a:pt x="826190" y="0"/>
                  </a:lnTo>
                  <a:lnTo>
                    <a:pt x="826190" y="258781"/>
                  </a:lnTo>
                  <a:lnTo>
                    <a:pt x="0" y="258781"/>
                  </a:lnTo>
                  <a:close/>
                </a:path>
              </a:pathLst>
            </a:custGeom>
            <a:gradFill rotWithShape="true">
              <a:gsLst>
                <a:gs pos="0">
                  <a:srgbClr val="365E93">
                    <a:alpha val="56000"/>
                  </a:srgbClr>
                </a:gs>
                <a:gs pos="100000">
                  <a:srgbClr val="AF2BA5">
                    <a:alpha val="56000"/>
                  </a:srgbClr>
                </a:gs>
              </a:gsLst>
              <a:lin ang="0"/>
            </a:gradFill>
          </p:spPr>
        </p:sp>
        <p:sp>
          <p:nvSpPr>
            <p:cNvPr name="TextBox 10" id="10"/>
            <p:cNvSpPr txBox="true"/>
            <p:nvPr/>
          </p:nvSpPr>
          <p:spPr>
            <a:xfrm>
              <a:off x="0" y="-38100"/>
              <a:ext cx="826190" cy="29688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99426" y="492010"/>
            <a:ext cx="17451092" cy="887708"/>
          </a:xfrm>
          <a:prstGeom prst="rect">
            <a:avLst/>
          </a:prstGeom>
        </p:spPr>
        <p:txBody>
          <a:bodyPr anchor="t" rtlCol="false" tIns="0" lIns="0" bIns="0" rIns="0">
            <a:spAutoFit/>
          </a:bodyPr>
          <a:lstStyle/>
          <a:p>
            <a:pPr algn="ctr">
              <a:lnSpc>
                <a:spcPts val="6835"/>
              </a:lnSpc>
            </a:pPr>
            <a:r>
              <a:rPr lang="en-US" sz="6271">
                <a:solidFill>
                  <a:srgbClr val="FFFFFF"/>
                </a:solidFill>
                <a:latin typeface="Anton"/>
                <a:ea typeface="Anton"/>
                <a:cs typeface="Anton"/>
                <a:sym typeface="Anton"/>
              </a:rPr>
              <a:t>ANALYSING CALL TRANSCRIPTS</a:t>
            </a:r>
          </a:p>
        </p:txBody>
      </p:sp>
      <p:sp>
        <p:nvSpPr>
          <p:cNvPr name="TextBox 12" id="12"/>
          <p:cNvSpPr txBox="true"/>
          <p:nvPr/>
        </p:nvSpPr>
        <p:spPr>
          <a:xfrm rot="0">
            <a:off x="733549" y="2202226"/>
            <a:ext cx="1806211" cy="433485"/>
          </a:xfrm>
          <a:prstGeom prst="rect">
            <a:avLst/>
          </a:prstGeom>
        </p:spPr>
        <p:txBody>
          <a:bodyPr anchor="t" rtlCol="false" tIns="0" lIns="0" bIns="0" rIns="0">
            <a:spAutoFit/>
          </a:bodyPr>
          <a:lstStyle/>
          <a:p>
            <a:pPr algn="ctr">
              <a:lnSpc>
                <a:spcPts val="3246"/>
              </a:lnSpc>
            </a:pPr>
            <a:r>
              <a:rPr lang="en-US" sz="2925">
                <a:solidFill>
                  <a:srgbClr val="FFFFFF"/>
                </a:solidFill>
                <a:latin typeface="Raleway"/>
                <a:ea typeface="Raleway"/>
                <a:cs typeface="Raleway"/>
                <a:sym typeface="Raleway"/>
              </a:rPr>
              <a:t>Text</a:t>
            </a:r>
          </a:p>
        </p:txBody>
      </p:sp>
      <p:sp>
        <p:nvSpPr>
          <p:cNvPr name="TextBox 13" id="13"/>
          <p:cNvSpPr txBox="true"/>
          <p:nvPr/>
        </p:nvSpPr>
        <p:spPr>
          <a:xfrm rot="0">
            <a:off x="4445172" y="2044356"/>
            <a:ext cx="3318980" cy="739701"/>
          </a:xfrm>
          <a:prstGeom prst="rect">
            <a:avLst/>
          </a:prstGeom>
        </p:spPr>
        <p:txBody>
          <a:bodyPr anchor="t" rtlCol="false" tIns="0" lIns="0" bIns="0" rIns="0">
            <a:spAutoFit/>
          </a:bodyPr>
          <a:lstStyle/>
          <a:p>
            <a:pPr algn="ctr">
              <a:lnSpc>
                <a:spcPts val="2817"/>
              </a:lnSpc>
            </a:pPr>
            <a:r>
              <a:rPr lang="en-US" sz="2537">
                <a:solidFill>
                  <a:srgbClr val="FFFFFF"/>
                </a:solidFill>
                <a:latin typeface="Raleway"/>
                <a:ea typeface="Raleway"/>
                <a:cs typeface="Raleway"/>
                <a:sym typeface="Raleway"/>
              </a:rPr>
              <a:t>Replace punctuation marks with space </a:t>
            </a:r>
          </a:p>
        </p:txBody>
      </p:sp>
      <p:sp>
        <p:nvSpPr>
          <p:cNvPr name="TextBox 14" id="14"/>
          <p:cNvSpPr txBox="true"/>
          <p:nvPr/>
        </p:nvSpPr>
        <p:spPr>
          <a:xfrm rot="0">
            <a:off x="9367223" y="2050344"/>
            <a:ext cx="3480985" cy="733713"/>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Remove leading and trailing spaces</a:t>
            </a:r>
          </a:p>
        </p:txBody>
      </p:sp>
      <p:grpSp>
        <p:nvGrpSpPr>
          <p:cNvPr name="Group 15" id="15"/>
          <p:cNvGrpSpPr/>
          <p:nvPr/>
        </p:nvGrpSpPr>
        <p:grpSpPr>
          <a:xfrm rot="0">
            <a:off x="9294798" y="3711176"/>
            <a:ext cx="3685953" cy="808255"/>
            <a:chOff x="0" y="0"/>
            <a:chExt cx="812932" cy="178260"/>
          </a:xfrm>
        </p:grpSpPr>
        <p:sp>
          <p:nvSpPr>
            <p:cNvPr name="Freeform 16" id="16"/>
            <p:cNvSpPr/>
            <p:nvPr/>
          </p:nvSpPr>
          <p:spPr>
            <a:xfrm flipH="false" flipV="false" rot="0">
              <a:off x="0" y="0"/>
              <a:ext cx="812932" cy="178260"/>
            </a:xfrm>
            <a:custGeom>
              <a:avLst/>
              <a:gdLst/>
              <a:ahLst/>
              <a:cxnLst/>
              <a:rect r="r" b="b" t="t" l="l"/>
              <a:pathLst>
                <a:path h="178260" w="812932">
                  <a:moveTo>
                    <a:pt x="0" y="0"/>
                  </a:moveTo>
                  <a:lnTo>
                    <a:pt x="812932" y="0"/>
                  </a:lnTo>
                  <a:lnTo>
                    <a:pt x="812932" y="178260"/>
                  </a:lnTo>
                  <a:lnTo>
                    <a:pt x="0" y="178260"/>
                  </a:lnTo>
                  <a:close/>
                </a:path>
              </a:pathLst>
            </a:custGeom>
            <a:gradFill rotWithShape="true">
              <a:gsLst>
                <a:gs pos="0">
                  <a:srgbClr val="365E93">
                    <a:alpha val="56000"/>
                  </a:srgbClr>
                </a:gs>
                <a:gs pos="100000">
                  <a:srgbClr val="AF2BA5">
                    <a:alpha val="56000"/>
                  </a:srgbClr>
                </a:gs>
              </a:gsLst>
              <a:lin ang="0"/>
            </a:gradFill>
          </p:spPr>
        </p:sp>
        <p:sp>
          <p:nvSpPr>
            <p:cNvPr name="TextBox 17" id="17"/>
            <p:cNvSpPr txBox="true"/>
            <p:nvPr/>
          </p:nvSpPr>
          <p:spPr>
            <a:xfrm>
              <a:off x="0" y="-38100"/>
              <a:ext cx="812932" cy="216360"/>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9651503" y="3924660"/>
            <a:ext cx="2972542"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Cleaned Text</a:t>
            </a:r>
          </a:p>
        </p:txBody>
      </p:sp>
      <p:sp>
        <p:nvSpPr>
          <p:cNvPr name="AutoShape 19" id="19"/>
          <p:cNvSpPr/>
          <p:nvPr/>
        </p:nvSpPr>
        <p:spPr>
          <a:xfrm flipV="true">
            <a:off x="2973883" y="2414206"/>
            <a:ext cx="1285115" cy="2994"/>
          </a:xfrm>
          <a:prstGeom prst="line">
            <a:avLst/>
          </a:prstGeom>
          <a:ln cap="flat" w="38100">
            <a:solidFill>
              <a:srgbClr val="FFFFFF"/>
            </a:solidFill>
            <a:prstDash val="solid"/>
            <a:headEnd type="none" len="sm" w="sm"/>
            <a:tailEnd type="arrow" len="sm" w="med"/>
          </a:ln>
        </p:spPr>
      </p:sp>
      <p:sp>
        <p:nvSpPr>
          <p:cNvPr name="AutoShape 20" id="20"/>
          <p:cNvSpPr/>
          <p:nvPr/>
        </p:nvSpPr>
        <p:spPr>
          <a:xfrm>
            <a:off x="7950326" y="2395156"/>
            <a:ext cx="1284354" cy="0"/>
          </a:xfrm>
          <a:prstGeom prst="line">
            <a:avLst/>
          </a:prstGeom>
          <a:ln cap="flat" w="38100">
            <a:solidFill>
              <a:srgbClr val="FFFFFF"/>
            </a:solidFill>
            <a:prstDash val="solid"/>
            <a:headEnd type="none" len="sm" w="sm"/>
            <a:tailEnd type="arrow" len="sm" w="med"/>
          </a:ln>
        </p:spPr>
      </p:sp>
      <p:grpSp>
        <p:nvGrpSpPr>
          <p:cNvPr name="Group 21" id="21"/>
          <p:cNvGrpSpPr/>
          <p:nvPr/>
        </p:nvGrpSpPr>
        <p:grpSpPr>
          <a:xfrm rot="0">
            <a:off x="14004449" y="1830526"/>
            <a:ext cx="3746070" cy="1173350"/>
            <a:chOff x="0" y="0"/>
            <a:chExt cx="826190" cy="258781"/>
          </a:xfrm>
        </p:grpSpPr>
        <p:sp>
          <p:nvSpPr>
            <p:cNvPr name="Freeform 22" id="22"/>
            <p:cNvSpPr/>
            <p:nvPr/>
          </p:nvSpPr>
          <p:spPr>
            <a:xfrm flipH="false" flipV="false" rot="0">
              <a:off x="0" y="0"/>
              <a:ext cx="826190" cy="258781"/>
            </a:xfrm>
            <a:custGeom>
              <a:avLst/>
              <a:gdLst/>
              <a:ahLst/>
              <a:cxnLst/>
              <a:rect r="r" b="b" t="t" l="l"/>
              <a:pathLst>
                <a:path h="258781" w="826190">
                  <a:moveTo>
                    <a:pt x="0" y="0"/>
                  </a:moveTo>
                  <a:lnTo>
                    <a:pt x="826190" y="0"/>
                  </a:lnTo>
                  <a:lnTo>
                    <a:pt x="826190" y="258781"/>
                  </a:lnTo>
                  <a:lnTo>
                    <a:pt x="0" y="258781"/>
                  </a:lnTo>
                  <a:close/>
                </a:path>
              </a:pathLst>
            </a:custGeom>
            <a:gradFill rotWithShape="true">
              <a:gsLst>
                <a:gs pos="0">
                  <a:srgbClr val="365E93">
                    <a:alpha val="56000"/>
                  </a:srgbClr>
                </a:gs>
                <a:gs pos="100000">
                  <a:srgbClr val="AF2BA5">
                    <a:alpha val="56000"/>
                  </a:srgbClr>
                </a:gs>
              </a:gsLst>
              <a:lin ang="0"/>
            </a:gradFill>
          </p:spPr>
        </p:sp>
        <p:sp>
          <p:nvSpPr>
            <p:cNvPr name="TextBox 23" id="23"/>
            <p:cNvSpPr txBox="true"/>
            <p:nvPr/>
          </p:nvSpPr>
          <p:spPr>
            <a:xfrm>
              <a:off x="0" y="-38100"/>
              <a:ext cx="826190" cy="296881"/>
            </a:xfrm>
            <a:prstGeom prst="rect">
              <a:avLst/>
            </a:prstGeom>
          </p:spPr>
          <p:txBody>
            <a:bodyPr anchor="ctr" rtlCol="false" tIns="50800" lIns="50800" bIns="50800" rIns="50800"/>
            <a:lstStyle/>
            <a:p>
              <a:pPr algn="ctr">
                <a:lnSpc>
                  <a:spcPts val="2659"/>
                </a:lnSpc>
                <a:spcBef>
                  <a:spcPct val="0"/>
                </a:spcBef>
              </a:pPr>
            </a:p>
          </p:txBody>
        </p:sp>
      </p:grpSp>
      <p:sp>
        <p:nvSpPr>
          <p:cNvPr name="AutoShape 24" id="24"/>
          <p:cNvSpPr/>
          <p:nvPr/>
        </p:nvSpPr>
        <p:spPr>
          <a:xfrm>
            <a:off x="12980750" y="2414206"/>
            <a:ext cx="1023698" cy="2994"/>
          </a:xfrm>
          <a:prstGeom prst="line">
            <a:avLst/>
          </a:prstGeom>
          <a:ln cap="flat" w="38100">
            <a:solidFill>
              <a:srgbClr val="FFFFFF"/>
            </a:solidFill>
            <a:prstDash val="solid"/>
            <a:headEnd type="none" len="sm" w="sm"/>
            <a:tailEnd type="arrow" len="sm" w="med"/>
          </a:ln>
        </p:spPr>
      </p:sp>
      <p:sp>
        <p:nvSpPr>
          <p:cNvPr name="TextBox 25" id="25"/>
          <p:cNvSpPr txBox="true"/>
          <p:nvPr/>
        </p:nvSpPr>
        <p:spPr>
          <a:xfrm rot="0">
            <a:off x="14137854" y="1874132"/>
            <a:ext cx="3426614" cy="108613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Remove multiple spaces between words</a:t>
            </a:r>
          </a:p>
        </p:txBody>
      </p:sp>
      <p:grpSp>
        <p:nvGrpSpPr>
          <p:cNvPr name="Group 26" id="26"/>
          <p:cNvGrpSpPr/>
          <p:nvPr/>
        </p:nvGrpSpPr>
        <p:grpSpPr>
          <a:xfrm rot="0">
            <a:off x="14004449" y="3711176"/>
            <a:ext cx="3746070" cy="808255"/>
            <a:chOff x="0" y="0"/>
            <a:chExt cx="826190" cy="178260"/>
          </a:xfrm>
        </p:grpSpPr>
        <p:sp>
          <p:nvSpPr>
            <p:cNvPr name="Freeform 27" id="27"/>
            <p:cNvSpPr/>
            <p:nvPr/>
          </p:nvSpPr>
          <p:spPr>
            <a:xfrm flipH="false" flipV="false" rot="0">
              <a:off x="0" y="0"/>
              <a:ext cx="826190" cy="178260"/>
            </a:xfrm>
            <a:custGeom>
              <a:avLst/>
              <a:gdLst/>
              <a:ahLst/>
              <a:cxnLst/>
              <a:rect r="r" b="b" t="t" l="l"/>
              <a:pathLst>
                <a:path h="178260" w="826190">
                  <a:moveTo>
                    <a:pt x="0" y="0"/>
                  </a:moveTo>
                  <a:lnTo>
                    <a:pt x="826190" y="0"/>
                  </a:lnTo>
                  <a:lnTo>
                    <a:pt x="826190" y="178260"/>
                  </a:lnTo>
                  <a:lnTo>
                    <a:pt x="0" y="178260"/>
                  </a:lnTo>
                  <a:close/>
                </a:path>
              </a:pathLst>
            </a:custGeom>
            <a:gradFill rotWithShape="true">
              <a:gsLst>
                <a:gs pos="0">
                  <a:srgbClr val="365E93">
                    <a:alpha val="56000"/>
                  </a:srgbClr>
                </a:gs>
                <a:gs pos="100000">
                  <a:srgbClr val="AF2BA5">
                    <a:alpha val="56000"/>
                  </a:srgbClr>
                </a:gs>
              </a:gsLst>
              <a:lin ang="0"/>
            </a:gradFill>
          </p:spPr>
        </p:sp>
        <p:sp>
          <p:nvSpPr>
            <p:cNvPr name="TextBox 28" id="28"/>
            <p:cNvSpPr txBox="true"/>
            <p:nvPr/>
          </p:nvSpPr>
          <p:spPr>
            <a:xfrm>
              <a:off x="0" y="-38100"/>
              <a:ext cx="826190" cy="21636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14314510" y="3924660"/>
            <a:ext cx="3073303"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Remove Stopwords</a:t>
            </a:r>
          </a:p>
        </p:txBody>
      </p:sp>
      <p:sp>
        <p:nvSpPr>
          <p:cNvPr name="AutoShape 30" id="30"/>
          <p:cNvSpPr/>
          <p:nvPr/>
        </p:nvSpPr>
        <p:spPr>
          <a:xfrm>
            <a:off x="15538477" y="3003875"/>
            <a:ext cx="339006" cy="707301"/>
          </a:xfrm>
          <a:prstGeom prst="line">
            <a:avLst/>
          </a:prstGeom>
          <a:ln cap="flat" w="38100">
            <a:solidFill>
              <a:srgbClr val="FFFFFF"/>
            </a:solidFill>
            <a:prstDash val="solid"/>
            <a:headEnd type="none" len="sm" w="sm"/>
            <a:tailEnd type="arrow" len="sm" w="med"/>
          </a:ln>
        </p:spPr>
      </p:sp>
      <p:sp>
        <p:nvSpPr>
          <p:cNvPr name="AutoShape 31" id="31"/>
          <p:cNvSpPr/>
          <p:nvPr/>
        </p:nvSpPr>
        <p:spPr>
          <a:xfrm flipH="true">
            <a:off x="12980750" y="3711176"/>
            <a:ext cx="1023698" cy="404128"/>
          </a:xfrm>
          <a:prstGeom prst="line">
            <a:avLst/>
          </a:prstGeom>
          <a:ln cap="flat" w="38100">
            <a:solidFill>
              <a:srgbClr val="FFFFFF"/>
            </a:solidFill>
            <a:prstDash val="solid"/>
            <a:headEnd type="none" len="sm" w="sm"/>
            <a:tailEnd type="arrow" len="sm" w="med"/>
          </a:ln>
        </p:spPr>
      </p:sp>
      <p:grpSp>
        <p:nvGrpSpPr>
          <p:cNvPr name="Group 32" id="32"/>
          <p:cNvGrpSpPr/>
          <p:nvPr/>
        </p:nvGrpSpPr>
        <p:grpSpPr>
          <a:xfrm rot="0">
            <a:off x="409692" y="5481456"/>
            <a:ext cx="2674457" cy="1067932"/>
            <a:chOff x="0" y="0"/>
            <a:chExt cx="589848" cy="235531"/>
          </a:xfrm>
        </p:grpSpPr>
        <p:sp>
          <p:nvSpPr>
            <p:cNvPr name="Freeform 33" id="33"/>
            <p:cNvSpPr/>
            <p:nvPr/>
          </p:nvSpPr>
          <p:spPr>
            <a:xfrm flipH="false" flipV="false" rot="0">
              <a:off x="0" y="0"/>
              <a:ext cx="589848" cy="235531"/>
            </a:xfrm>
            <a:custGeom>
              <a:avLst/>
              <a:gdLst/>
              <a:ahLst/>
              <a:cxnLst/>
              <a:rect r="r" b="b" t="t" l="l"/>
              <a:pathLst>
                <a:path h="235531" w="589848">
                  <a:moveTo>
                    <a:pt x="0" y="0"/>
                  </a:moveTo>
                  <a:lnTo>
                    <a:pt x="589848" y="0"/>
                  </a:lnTo>
                  <a:lnTo>
                    <a:pt x="589848" y="235531"/>
                  </a:lnTo>
                  <a:lnTo>
                    <a:pt x="0" y="235531"/>
                  </a:lnTo>
                  <a:close/>
                </a:path>
              </a:pathLst>
            </a:custGeom>
            <a:gradFill rotWithShape="true">
              <a:gsLst>
                <a:gs pos="0">
                  <a:srgbClr val="365E93">
                    <a:alpha val="56000"/>
                  </a:srgbClr>
                </a:gs>
                <a:gs pos="100000">
                  <a:srgbClr val="AF2BA5">
                    <a:alpha val="56000"/>
                  </a:srgbClr>
                </a:gs>
              </a:gsLst>
              <a:lin ang="0"/>
            </a:gradFill>
          </p:spPr>
        </p:sp>
        <p:sp>
          <p:nvSpPr>
            <p:cNvPr name="TextBox 34" id="34"/>
            <p:cNvSpPr txBox="true"/>
            <p:nvPr/>
          </p:nvSpPr>
          <p:spPr>
            <a:xfrm>
              <a:off x="0" y="-38100"/>
              <a:ext cx="589848" cy="273631"/>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4369264" y="5559587"/>
            <a:ext cx="3691328" cy="978778"/>
            <a:chOff x="0" y="0"/>
            <a:chExt cx="814117" cy="215868"/>
          </a:xfrm>
        </p:grpSpPr>
        <p:sp>
          <p:nvSpPr>
            <p:cNvPr name="Freeform 36" id="36"/>
            <p:cNvSpPr/>
            <p:nvPr/>
          </p:nvSpPr>
          <p:spPr>
            <a:xfrm flipH="false" flipV="false" rot="0">
              <a:off x="0" y="0"/>
              <a:ext cx="814117" cy="215868"/>
            </a:xfrm>
            <a:custGeom>
              <a:avLst/>
              <a:gdLst/>
              <a:ahLst/>
              <a:cxnLst/>
              <a:rect r="r" b="b" t="t" l="l"/>
              <a:pathLst>
                <a:path h="215868" w="814117">
                  <a:moveTo>
                    <a:pt x="0" y="0"/>
                  </a:moveTo>
                  <a:lnTo>
                    <a:pt x="814117" y="0"/>
                  </a:lnTo>
                  <a:lnTo>
                    <a:pt x="814117" y="215868"/>
                  </a:lnTo>
                  <a:lnTo>
                    <a:pt x="0" y="215868"/>
                  </a:lnTo>
                  <a:close/>
                </a:path>
              </a:pathLst>
            </a:custGeom>
            <a:gradFill rotWithShape="true">
              <a:gsLst>
                <a:gs pos="0">
                  <a:srgbClr val="365E93">
                    <a:alpha val="56000"/>
                  </a:srgbClr>
                </a:gs>
                <a:gs pos="100000">
                  <a:srgbClr val="AF2BA5">
                    <a:alpha val="56000"/>
                  </a:srgbClr>
                </a:gs>
              </a:gsLst>
              <a:lin ang="0"/>
            </a:gradFill>
          </p:spPr>
        </p:sp>
        <p:sp>
          <p:nvSpPr>
            <p:cNvPr name="TextBox 37" id="37"/>
            <p:cNvSpPr txBox="true"/>
            <p:nvPr/>
          </p:nvSpPr>
          <p:spPr>
            <a:xfrm>
              <a:off x="0" y="-38100"/>
              <a:ext cx="814117" cy="253968"/>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9280890" y="5641276"/>
            <a:ext cx="3613527" cy="897089"/>
            <a:chOff x="0" y="0"/>
            <a:chExt cx="796958" cy="197852"/>
          </a:xfrm>
        </p:grpSpPr>
        <p:sp>
          <p:nvSpPr>
            <p:cNvPr name="Freeform 39" id="39"/>
            <p:cNvSpPr/>
            <p:nvPr/>
          </p:nvSpPr>
          <p:spPr>
            <a:xfrm flipH="false" flipV="false" rot="0">
              <a:off x="0" y="0"/>
              <a:ext cx="796958" cy="197852"/>
            </a:xfrm>
            <a:custGeom>
              <a:avLst/>
              <a:gdLst/>
              <a:ahLst/>
              <a:cxnLst/>
              <a:rect r="r" b="b" t="t" l="l"/>
              <a:pathLst>
                <a:path h="197852" w="796958">
                  <a:moveTo>
                    <a:pt x="0" y="0"/>
                  </a:moveTo>
                  <a:lnTo>
                    <a:pt x="796958" y="0"/>
                  </a:lnTo>
                  <a:lnTo>
                    <a:pt x="796958" y="197852"/>
                  </a:lnTo>
                  <a:lnTo>
                    <a:pt x="0" y="197852"/>
                  </a:lnTo>
                  <a:close/>
                </a:path>
              </a:pathLst>
            </a:custGeom>
            <a:gradFill rotWithShape="true">
              <a:gsLst>
                <a:gs pos="0">
                  <a:srgbClr val="365E93">
                    <a:alpha val="56000"/>
                  </a:srgbClr>
                </a:gs>
                <a:gs pos="100000">
                  <a:srgbClr val="AF2BA5">
                    <a:alpha val="56000"/>
                  </a:srgbClr>
                </a:gs>
              </a:gsLst>
              <a:lin ang="0"/>
            </a:gradFill>
          </p:spPr>
        </p:sp>
        <p:sp>
          <p:nvSpPr>
            <p:cNvPr name="TextBox 40" id="40"/>
            <p:cNvSpPr txBox="true"/>
            <p:nvPr/>
          </p:nvSpPr>
          <p:spPr>
            <a:xfrm>
              <a:off x="0" y="-38100"/>
              <a:ext cx="796958" cy="235952"/>
            </a:xfrm>
            <a:prstGeom prst="rect">
              <a:avLst/>
            </a:prstGeom>
          </p:spPr>
          <p:txBody>
            <a:bodyPr anchor="ctr" rtlCol="false" tIns="50800" lIns="50800" bIns="50800" rIns="50800"/>
            <a:lstStyle/>
            <a:p>
              <a:pPr algn="ctr">
                <a:lnSpc>
                  <a:spcPts val="2659"/>
                </a:lnSpc>
                <a:spcBef>
                  <a:spcPct val="0"/>
                </a:spcBef>
              </a:pPr>
            </a:p>
          </p:txBody>
        </p:sp>
      </p:grpSp>
      <p:sp>
        <p:nvSpPr>
          <p:cNvPr name="TextBox 41" id="41"/>
          <p:cNvSpPr txBox="true"/>
          <p:nvPr/>
        </p:nvSpPr>
        <p:spPr>
          <a:xfrm rot="0">
            <a:off x="409692" y="5611174"/>
            <a:ext cx="2541063" cy="733713"/>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Cleaned Transcripts</a:t>
            </a:r>
          </a:p>
        </p:txBody>
      </p:sp>
      <p:sp>
        <p:nvSpPr>
          <p:cNvPr name="TextBox 42" id="42"/>
          <p:cNvSpPr txBox="true"/>
          <p:nvPr/>
        </p:nvSpPr>
        <p:spPr>
          <a:xfrm rot="0">
            <a:off x="4555687" y="5823245"/>
            <a:ext cx="3318980" cy="384354"/>
          </a:xfrm>
          <a:prstGeom prst="rect">
            <a:avLst/>
          </a:prstGeom>
        </p:spPr>
        <p:txBody>
          <a:bodyPr anchor="t" rtlCol="false" tIns="0" lIns="0" bIns="0" rIns="0">
            <a:spAutoFit/>
          </a:bodyPr>
          <a:lstStyle/>
          <a:p>
            <a:pPr algn="ctr">
              <a:lnSpc>
                <a:spcPts val="2817"/>
              </a:lnSpc>
            </a:pPr>
            <a:r>
              <a:rPr lang="en-US" sz="2537">
                <a:solidFill>
                  <a:srgbClr val="FFFFFF"/>
                </a:solidFill>
                <a:latin typeface="Raleway"/>
                <a:ea typeface="Raleway"/>
                <a:cs typeface="Raleway"/>
                <a:sym typeface="Raleway"/>
              </a:rPr>
              <a:t>Extracting features</a:t>
            </a:r>
          </a:p>
        </p:txBody>
      </p:sp>
      <p:sp>
        <p:nvSpPr>
          <p:cNvPr name="TextBox 43" id="43"/>
          <p:cNvSpPr txBox="true"/>
          <p:nvPr/>
        </p:nvSpPr>
        <p:spPr>
          <a:xfrm rot="0">
            <a:off x="9414877" y="5912760"/>
            <a:ext cx="3329248" cy="363645"/>
          </a:xfrm>
          <a:prstGeom prst="rect">
            <a:avLst/>
          </a:prstGeom>
        </p:spPr>
        <p:txBody>
          <a:bodyPr anchor="t" rtlCol="false" tIns="0" lIns="0" bIns="0" rIns="0">
            <a:spAutoFit/>
          </a:bodyPr>
          <a:lstStyle/>
          <a:p>
            <a:pPr algn="ctr">
              <a:lnSpc>
                <a:spcPts val="2743"/>
              </a:lnSpc>
            </a:pPr>
            <a:r>
              <a:rPr lang="en-US" sz="2471">
                <a:solidFill>
                  <a:srgbClr val="FFFFFF"/>
                </a:solidFill>
                <a:latin typeface="Raleway"/>
                <a:ea typeface="Raleway"/>
                <a:cs typeface="Raleway"/>
                <a:sym typeface="Raleway"/>
              </a:rPr>
              <a:t>Using TD-IDF</a:t>
            </a:r>
          </a:p>
        </p:txBody>
      </p:sp>
      <p:grpSp>
        <p:nvGrpSpPr>
          <p:cNvPr name="Group 44" id="44"/>
          <p:cNvGrpSpPr/>
          <p:nvPr/>
        </p:nvGrpSpPr>
        <p:grpSpPr>
          <a:xfrm rot="0">
            <a:off x="9254266" y="6973537"/>
            <a:ext cx="3704208" cy="704994"/>
            <a:chOff x="0" y="0"/>
            <a:chExt cx="816958" cy="155485"/>
          </a:xfrm>
        </p:grpSpPr>
        <p:sp>
          <p:nvSpPr>
            <p:cNvPr name="Freeform 45" id="45"/>
            <p:cNvSpPr/>
            <p:nvPr/>
          </p:nvSpPr>
          <p:spPr>
            <a:xfrm flipH="false" flipV="false" rot="0">
              <a:off x="0" y="0"/>
              <a:ext cx="816958" cy="155485"/>
            </a:xfrm>
            <a:custGeom>
              <a:avLst/>
              <a:gdLst/>
              <a:ahLst/>
              <a:cxnLst/>
              <a:rect r="r" b="b" t="t" l="l"/>
              <a:pathLst>
                <a:path h="155485" w="816958">
                  <a:moveTo>
                    <a:pt x="0" y="0"/>
                  </a:moveTo>
                  <a:lnTo>
                    <a:pt x="816958" y="0"/>
                  </a:lnTo>
                  <a:lnTo>
                    <a:pt x="816958" y="155485"/>
                  </a:lnTo>
                  <a:lnTo>
                    <a:pt x="0" y="155485"/>
                  </a:lnTo>
                  <a:close/>
                </a:path>
              </a:pathLst>
            </a:custGeom>
            <a:gradFill rotWithShape="true">
              <a:gsLst>
                <a:gs pos="0">
                  <a:srgbClr val="365E93">
                    <a:alpha val="56000"/>
                  </a:srgbClr>
                </a:gs>
                <a:gs pos="100000">
                  <a:srgbClr val="AF2BA5">
                    <a:alpha val="56000"/>
                  </a:srgbClr>
                </a:gs>
              </a:gsLst>
              <a:lin ang="0"/>
            </a:gradFill>
          </p:spPr>
        </p:sp>
        <p:sp>
          <p:nvSpPr>
            <p:cNvPr name="TextBox 46" id="46"/>
            <p:cNvSpPr txBox="true"/>
            <p:nvPr/>
          </p:nvSpPr>
          <p:spPr>
            <a:xfrm>
              <a:off x="0" y="-38100"/>
              <a:ext cx="816958" cy="193585"/>
            </a:xfrm>
            <a:prstGeom prst="rect">
              <a:avLst/>
            </a:prstGeom>
          </p:spPr>
          <p:txBody>
            <a:bodyPr anchor="ctr" rtlCol="false" tIns="50800" lIns="50800" bIns="50800" rIns="50800"/>
            <a:lstStyle/>
            <a:p>
              <a:pPr algn="ctr">
                <a:lnSpc>
                  <a:spcPts val="2659"/>
                </a:lnSpc>
                <a:spcBef>
                  <a:spcPct val="0"/>
                </a:spcBef>
              </a:pPr>
            </a:p>
          </p:txBody>
        </p:sp>
      </p:grpSp>
      <p:sp>
        <p:nvSpPr>
          <p:cNvPr name="TextBox 47" id="47"/>
          <p:cNvSpPr txBox="true"/>
          <p:nvPr/>
        </p:nvSpPr>
        <p:spPr>
          <a:xfrm rot="0">
            <a:off x="9601382" y="7131425"/>
            <a:ext cx="2972542"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Using LDA</a:t>
            </a:r>
          </a:p>
        </p:txBody>
      </p:sp>
      <p:sp>
        <p:nvSpPr>
          <p:cNvPr name="AutoShape 48" id="48"/>
          <p:cNvSpPr/>
          <p:nvPr/>
        </p:nvSpPr>
        <p:spPr>
          <a:xfrm>
            <a:off x="3084149" y="6015422"/>
            <a:ext cx="1285115" cy="33554"/>
          </a:xfrm>
          <a:prstGeom prst="line">
            <a:avLst/>
          </a:prstGeom>
          <a:ln cap="flat" w="38100">
            <a:solidFill>
              <a:srgbClr val="FFFFFF"/>
            </a:solidFill>
            <a:prstDash val="solid"/>
            <a:headEnd type="none" len="sm" w="sm"/>
            <a:tailEnd type="arrow" len="sm" w="med"/>
          </a:ln>
        </p:spPr>
      </p:sp>
      <p:sp>
        <p:nvSpPr>
          <p:cNvPr name="AutoShape 49" id="49"/>
          <p:cNvSpPr/>
          <p:nvPr/>
        </p:nvSpPr>
        <p:spPr>
          <a:xfrm>
            <a:off x="8060592" y="6048976"/>
            <a:ext cx="1220298" cy="40844"/>
          </a:xfrm>
          <a:prstGeom prst="line">
            <a:avLst/>
          </a:prstGeom>
          <a:ln cap="flat" w="38100">
            <a:solidFill>
              <a:srgbClr val="FFFFFF"/>
            </a:solidFill>
            <a:prstDash val="solid"/>
            <a:headEnd type="none" len="sm" w="sm"/>
            <a:tailEnd type="arrow" len="sm" w="med"/>
          </a:ln>
        </p:spPr>
      </p:sp>
      <p:grpSp>
        <p:nvGrpSpPr>
          <p:cNvPr name="Group 50" id="50"/>
          <p:cNvGrpSpPr/>
          <p:nvPr/>
        </p:nvGrpSpPr>
        <p:grpSpPr>
          <a:xfrm rot="0">
            <a:off x="14308770" y="5809380"/>
            <a:ext cx="3569538" cy="2860590"/>
            <a:chOff x="0" y="0"/>
            <a:chExt cx="787257" cy="630899"/>
          </a:xfrm>
        </p:grpSpPr>
        <p:sp>
          <p:nvSpPr>
            <p:cNvPr name="Freeform 51" id="51"/>
            <p:cNvSpPr/>
            <p:nvPr/>
          </p:nvSpPr>
          <p:spPr>
            <a:xfrm flipH="false" flipV="false" rot="0">
              <a:off x="0" y="0"/>
              <a:ext cx="787257" cy="630899"/>
            </a:xfrm>
            <a:custGeom>
              <a:avLst/>
              <a:gdLst/>
              <a:ahLst/>
              <a:cxnLst/>
              <a:rect r="r" b="b" t="t" l="l"/>
              <a:pathLst>
                <a:path h="630899" w="787257">
                  <a:moveTo>
                    <a:pt x="0" y="0"/>
                  </a:moveTo>
                  <a:lnTo>
                    <a:pt x="787257" y="0"/>
                  </a:lnTo>
                  <a:lnTo>
                    <a:pt x="787257" y="630899"/>
                  </a:lnTo>
                  <a:lnTo>
                    <a:pt x="0" y="630899"/>
                  </a:lnTo>
                  <a:close/>
                </a:path>
              </a:pathLst>
            </a:custGeom>
            <a:gradFill rotWithShape="true">
              <a:gsLst>
                <a:gs pos="0">
                  <a:srgbClr val="365E93">
                    <a:alpha val="56000"/>
                  </a:srgbClr>
                </a:gs>
                <a:gs pos="100000">
                  <a:srgbClr val="AF2BA5">
                    <a:alpha val="56000"/>
                  </a:srgbClr>
                </a:gs>
              </a:gsLst>
              <a:lin ang="0"/>
            </a:gradFill>
          </p:spPr>
        </p:sp>
        <p:sp>
          <p:nvSpPr>
            <p:cNvPr name="TextBox 52" id="52"/>
            <p:cNvSpPr txBox="true"/>
            <p:nvPr/>
          </p:nvSpPr>
          <p:spPr>
            <a:xfrm>
              <a:off x="0" y="-38100"/>
              <a:ext cx="787257" cy="668999"/>
            </a:xfrm>
            <a:prstGeom prst="rect">
              <a:avLst/>
            </a:prstGeom>
          </p:spPr>
          <p:txBody>
            <a:bodyPr anchor="ctr" rtlCol="false" tIns="50800" lIns="50800" bIns="50800" rIns="50800"/>
            <a:lstStyle/>
            <a:p>
              <a:pPr algn="ctr">
                <a:lnSpc>
                  <a:spcPts val="2659"/>
                </a:lnSpc>
                <a:spcBef>
                  <a:spcPct val="0"/>
                </a:spcBef>
              </a:pPr>
            </a:p>
          </p:txBody>
        </p:sp>
      </p:grpSp>
      <p:sp>
        <p:nvSpPr>
          <p:cNvPr name="AutoShape 53" id="53"/>
          <p:cNvSpPr/>
          <p:nvPr/>
        </p:nvSpPr>
        <p:spPr>
          <a:xfrm>
            <a:off x="12894417" y="6089820"/>
            <a:ext cx="1396830" cy="534321"/>
          </a:xfrm>
          <a:prstGeom prst="line">
            <a:avLst/>
          </a:prstGeom>
          <a:ln cap="flat" w="38100">
            <a:solidFill>
              <a:srgbClr val="FFFFFF"/>
            </a:solidFill>
            <a:prstDash val="solid"/>
            <a:headEnd type="none" len="sm" w="sm"/>
            <a:tailEnd type="arrow" len="sm" w="med"/>
          </a:ln>
        </p:spPr>
      </p:sp>
      <p:sp>
        <p:nvSpPr>
          <p:cNvPr name="TextBox 54" id="54"/>
          <p:cNvSpPr txBox="true"/>
          <p:nvPr/>
        </p:nvSpPr>
        <p:spPr>
          <a:xfrm rot="0">
            <a:off x="14337345" y="6254327"/>
            <a:ext cx="3426614" cy="2143413"/>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Applied ML models</a:t>
            </a:r>
          </a:p>
          <a:p>
            <a:pPr algn="l" marL="545184" indent="-272592" lvl="1">
              <a:lnSpc>
                <a:spcPts val="2802"/>
              </a:lnSpc>
              <a:buFont typeface="Arial"/>
              <a:buChar char="•"/>
            </a:pPr>
            <a:r>
              <a:rPr lang="en-US" sz="2525">
                <a:solidFill>
                  <a:srgbClr val="FFFFFF"/>
                </a:solidFill>
                <a:latin typeface="Raleway"/>
                <a:ea typeface="Raleway"/>
                <a:cs typeface="Raleway"/>
                <a:sym typeface="Raleway"/>
              </a:rPr>
              <a:t>Logistic Regressio</a:t>
            </a:r>
          </a:p>
          <a:p>
            <a:pPr algn="l" marL="545184" indent="-272592" lvl="1">
              <a:lnSpc>
                <a:spcPts val="2802"/>
              </a:lnSpc>
              <a:buFont typeface="Arial"/>
              <a:buChar char="•"/>
            </a:pPr>
            <a:r>
              <a:rPr lang="en-US" sz="2525">
                <a:solidFill>
                  <a:srgbClr val="FFFFFF"/>
                </a:solidFill>
                <a:latin typeface="Raleway"/>
                <a:ea typeface="Raleway"/>
                <a:cs typeface="Raleway"/>
                <a:sym typeface="Raleway"/>
              </a:rPr>
              <a:t>SVM</a:t>
            </a:r>
          </a:p>
          <a:p>
            <a:pPr algn="l" marL="545184" indent="-272592" lvl="1">
              <a:lnSpc>
                <a:spcPts val="2802"/>
              </a:lnSpc>
              <a:buFont typeface="Arial"/>
              <a:buChar char="•"/>
            </a:pPr>
            <a:r>
              <a:rPr lang="en-US" sz="2525">
                <a:solidFill>
                  <a:srgbClr val="FFFFFF"/>
                </a:solidFill>
                <a:latin typeface="Raleway"/>
                <a:ea typeface="Raleway"/>
                <a:cs typeface="Raleway"/>
                <a:sym typeface="Raleway"/>
              </a:rPr>
              <a:t>XGboost Classifier</a:t>
            </a:r>
          </a:p>
          <a:p>
            <a:pPr algn="l" marL="545184" indent="-272592" lvl="1">
              <a:lnSpc>
                <a:spcPts val="2802"/>
              </a:lnSpc>
              <a:buFont typeface="Arial"/>
              <a:buChar char="•"/>
            </a:pPr>
            <a:r>
              <a:rPr lang="en-US" sz="2525">
                <a:solidFill>
                  <a:srgbClr val="FFFFFF"/>
                </a:solidFill>
                <a:latin typeface="Raleway"/>
                <a:ea typeface="Raleway"/>
                <a:cs typeface="Raleway"/>
                <a:sym typeface="Raleway"/>
              </a:rPr>
              <a:t>Random Forest</a:t>
            </a:r>
          </a:p>
          <a:p>
            <a:pPr algn="ctr">
              <a:lnSpc>
                <a:spcPts val="2802"/>
              </a:lnSpc>
            </a:pPr>
          </a:p>
        </p:txBody>
      </p:sp>
      <p:grpSp>
        <p:nvGrpSpPr>
          <p:cNvPr name="Group 55" id="55"/>
          <p:cNvGrpSpPr/>
          <p:nvPr/>
        </p:nvGrpSpPr>
        <p:grpSpPr>
          <a:xfrm rot="0">
            <a:off x="9254266" y="8311382"/>
            <a:ext cx="3746070" cy="808255"/>
            <a:chOff x="0" y="0"/>
            <a:chExt cx="826190" cy="178260"/>
          </a:xfrm>
        </p:grpSpPr>
        <p:sp>
          <p:nvSpPr>
            <p:cNvPr name="Freeform 56" id="56"/>
            <p:cNvSpPr/>
            <p:nvPr/>
          </p:nvSpPr>
          <p:spPr>
            <a:xfrm flipH="false" flipV="false" rot="0">
              <a:off x="0" y="0"/>
              <a:ext cx="826190" cy="178260"/>
            </a:xfrm>
            <a:custGeom>
              <a:avLst/>
              <a:gdLst/>
              <a:ahLst/>
              <a:cxnLst/>
              <a:rect r="r" b="b" t="t" l="l"/>
              <a:pathLst>
                <a:path h="178260" w="826190">
                  <a:moveTo>
                    <a:pt x="0" y="0"/>
                  </a:moveTo>
                  <a:lnTo>
                    <a:pt x="826190" y="0"/>
                  </a:lnTo>
                  <a:lnTo>
                    <a:pt x="826190" y="178260"/>
                  </a:lnTo>
                  <a:lnTo>
                    <a:pt x="0" y="178260"/>
                  </a:lnTo>
                  <a:close/>
                </a:path>
              </a:pathLst>
            </a:custGeom>
            <a:gradFill rotWithShape="true">
              <a:gsLst>
                <a:gs pos="0">
                  <a:srgbClr val="365E93">
                    <a:alpha val="56000"/>
                  </a:srgbClr>
                </a:gs>
                <a:gs pos="100000">
                  <a:srgbClr val="AF2BA5">
                    <a:alpha val="56000"/>
                  </a:srgbClr>
                </a:gs>
              </a:gsLst>
              <a:lin ang="0"/>
            </a:gradFill>
          </p:spPr>
        </p:sp>
        <p:sp>
          <p:nvSpPr>
            <p:cNvPr name="TextBox 57" id="57"/>
            <p:cNvSpPr txBox="true"/>
            <p:nvPr/>
          </p:nvSpPr>
          <p:spPr>
            <a:xfrm>
              <a:off x="0" y="-38100"/>
              <a:ext cx="826190" cy="216360"/>
            </a:xfrm>
            <a:prstGeom prst="rect">
              <a:avLst/>
            </a:prstGeom>
          </p:spPr>
          <p:txBody>
            <a:bodyPr anchor="ctr" rtlCol="false" tIns="50800" lIns="50800" bIns="50800" rIns="50800"/>
            <a:lstStyle/>
            <a:p>
              <a:pPr algn="ctr">
                <a:lnSpc>
                  <a:spcPts val="2659"/>
                </a:lnSpc>
                <a:spcBef>
                  <a:spcPct val="0"/>
                </a:spcBef>
              </a:pPr>
            </a:p>
          </p:txBody>
        </p:sp>
      </p:grpSp>
      <p:sp>
        <p:nvSpPr>
          <p:cNvPr name="TextBox 58" id="58"/>
          <p:cNvSpPr txBox="true"/>
          <p:nvPr/>
        </p:nvSpPr>
        <p:spPr>
          <a:xfrm rot="0">
            <a:off x="9569719" y="8524866"/>
            <a:ext cx="3073303" cy="381288"/>
          </a:xfrm>
          <a:prstGeom prst="rect">
            <a:avLst/>
          </a:prstGeom>
        </p:spPr>
        <p:txBody>
          <a:bodyPr anchor="t" rtlCol="false" tIns="0" lIns="0" bIns="0" rIns="0">
            <a:spAutoFit/>
          </a:bodyPr>
          <a:lstStyle/>
          <a:p>
            <a:pPr algn="ctr">
              <a:lnSpc>
                <a:spcPts val="2802"/>
              </a:lnSpc>
            </a:pPr>
            <a:r>
              <a:rPr lang="en-US" sz="2525">
                <a:solidFill>
                  <a:srgbClr val="FFFFFF"/>
                </a:solidFill>
                <a:latin typeface="Raleway"/>
                <a:ea typeface="Raleway"/>
                <a:cs typeface="Raleway"/>
                <a:sym typeface="Raleway"/>
              </a:rPr>
              <a:t>Using BERT</a:t>
            </a:r>
          </a:p>
        </p:txBody>
      </p:sp>
      <p:sp>
        <p:nvSpPr>
          <p:cNvPr name="AutoShape 59" id="59"/>
          <p:cNvSpPr/>
          <p:nvPr/>
        </p:nvSpPr>
        <p:spPr>
          <a:xfrm>
            <a:off x="7950326" y="6624141"/>
            <a:ext cx="1303940" cy="701893"/>
          </a:xfrm>
          <a:prstGeom prst="line">
            <a:avLst/>
          </a:prstGeom>
          <a:ln cap="flat" w="38100">
            <a:solidFill>
              <a:srgbClr val="FFFFFF"/>
            </a:solidFill>
            <a:prstDash val="solid"/>
            <a:headEnd type="none" len="sm" w="sm"/>
            <a:tailEnd type="arrow" len="sm" w="med"/>
          </a:ln>
        </p:spPr>
      </p:sp>
      <p:sp>
        <p:nvSpPr>
          <p:cNvPr name="AutoShape 60" id="60"/>
          <p:cNvSpPr/>
          <p:nvPr/>
        </p:nvSpPr>
        <p:spPr>
          <a:xfrm>
            <a:off x="7547232" y="6624141"/>
            <a:ext cx="1707034" cy="2091368"/>
          </a:xfrm>
          <a:prstGeom prst="line">
            <a:avLst/>
          </a:prstGeom>
          <a:ln cap="flat" w="38100">
            <a:solidFill>
              <a:srgbClr val="FFFFFF"/>
            </a:solidFill>
            <a:prstDash val="solid"/>
            <a:headEnd type="none" len="sm" w="sm"/>
            <a:tailEnd type="arrow" len="sm" w="med"/>
          </a:ln>
        </p:spPr>
      </p:sp>
      <p:grpSp>
        <p:nvGrpSpPr>
          <p:cNvPr name="Group 61" id="61"/>
          <p:cNvGrpSpPr/>
          <p:nvPr/>
        </p:nvGrpSpPr>
        <p:grpSpPr>
          <a:xfrm rot="0">
            <a:off x="409692" y="7332604"/>
            <a:ext cx="2674457" cy="1382905"/>
            <a:chOff x="0" y="0"/>
            <a:chExt cx="589848" cy="304998"/>
          </a:xfrm>
        </p:grpSpPr>
        <p:sp>
          <p:nvSpPr>
            <p:cNvPr name="Freeform 62" id="62"/>
            <p:cNvSpPr/>
            <p:nvPr/>
          </p:nvSpPr>
          <p:spPr>
            <a:xfrm flipH="false" flipV="false" rot="0">
              <a:off x="0" y="0"/>
              <a:ext cx="589848" cy="304998"/>
            </a:xfrm>
            <a:custGeom>
              <a:avLst/>
              <a:gdLst/>
              <a:ahLst/>
              <a:cxnLst/>
              <a:rect r="r" b="b" t="t" l="l"/>
              <a:pathLst>
                <a:path h="304998" w="589848">
                  <a:moveTo>
                    <a:pt x="0" y="0"/>
                  </a:moveTo>
                  <a:lnTo>
                    <a:pt x="589848" y="0"/>
                  </a:lnTo>
                  <a:lnTo>
                    <a:pt x="589848" y="304998"/>
                  </a:lnTo>
                  <a:lnTo>
                    <a:pt x="0" y="304998"/>
                  </a:lnTo>
                  <a:close/>
                </a:path>
              </a:pathLst>
            </a:custGeom>
            <a:gradFill rotWithShape="true">
              <a:gsLst>
                <a:gs pos="0">
                  <a:srgbClr val="365E93">
                    <a:alpha val="56000"/>
                  </a:srgbClr>
                </a:gs>
                <a:gs pos="100000">
                  <a:srgbClr val="AF2BA5">
                    <a:alpha val="56000"/>
                  </a:srgbClr>
                </a:gs>
              </a:gsLst>
              <a:lin ang="0"/>
            </a:gradFill>
          </p:spPr>
        </p:sp>
        <p:sp>
          <p:nvSpPr>
            <p:cNvPr name="TextBox 63" id="63"/>
            <p:cNvSpPr txBox="true"/>
            <p:nvPr/>
          </p:nvSpPr>
          <p:spPr>
            <a:xfrm>
              <a:off x="0" y="-38100"/>
              <a:ext cx="589848" cy="343098"/>
            </a:xfrm>
            <a:prstGeom prst="rect">
              <a:avLst/>
            </a:prstGeom>
          </p:spPr>
          <p:txBody>
            <a:bodyPr anchor="ctr" rtlCol="false" tIns="50800" lIns="50800" bIns="50800" rIns="50800"/>
            <a:lstStyle/>
            <a:p>
              <a:pPr algn="ctr">
                <a:lnSpc>
                  <a:spcPts val="2659"/>
                </a:lnSpc>
                <a:spcBef>
                  <a:spcPct val="0"/>
                </a:spcBef>
              </a:pPr>
            </a:p>
          </p:txBody>
        </p:sp>
      </p:grpSp>
      <p:sp>
        <p:nvSpPr>
          <p:cNvPr name="TextBox 64" id="64"/>
          <p:cNvSpPr txBox="true"/>
          <p:nvPr/>
        </p:nvSpPr>
        <p:spPr>
          <a:xfrm rot="0">
            <a:off x="569215" y="7479659"/>
            <a:ext cx="2381540" cy="1032252"/>
          </a:xfrm>
          <a:prstGeom prst="rect">
            <a:avLst/>
          </a:prstGeom>
        </p:spPr>
        <p:txBody>
          <a:bodyPr anchor="t" rtlCol="false" tIns="0" lIns="0" bIns="0" rIns="0">
            <a:spAutoFit/>
          </a:bodyPr>
          <a:lstStyle/>
          <a:p>
            <a:pPr algn="ctr">
              <a:lnSpc>
                <a:spcPts val="2679"/>
              </a:lnSpc>
            </a:pPr>
            <a:r>
              <a:rPr lang="en-US" sz="2414">
                <a:solidFill>
                  <a:srgbClr val="FFFFFF"/>
                </a:solidFill>
                <a:latin typeface="Raleway"/>
                <a:ea typeface="Raleway"/>
                <a:cs typeface="Raleway"/>
                <a:sym typeface="Raleway"/>
              </a:rPr>
              <a:t>Visual Language model(Qwen-2VL)</a:t>
            </a:r>
          </a:p>
        </p:txBody>
      </p:sp>
      <p:sp>
        <p:nvSpPr>
          <p:cNvPr name="AutoShape 65" id="65"/>
          <p:cNvSpPr/>
          <p:nvPr/>
        </p:nvSpPr>
        <p:spPr>
          <a:xfrm flipH="true">
            <a:off x="1746921" y="6549388"/>
            <a:ext cx="0" cy="783216"/>
          </a:xfrm>
          <a:prstGeom prst="line">
            <a:avLst/>
          </a:prstGeom>
          <a:ln cap="flat" w="38100">
            <a:solidFill>
              <a:srgbClr val="FFFFFF"/>
            </a:solidFill>
            <a:prstDash val="solid"/>
            <a:headEnd type="none" len="sm" w="sm"/>
            <a:tailEnd type="arrow" len="sm" w="med"/>
          </a:ln>
        </p:spPr>
      </p:sp>
      <p:sp>
        <p:nvSpPr>
          <p:cNvPr name="AutoShape 66" id="66"/>
          <p:cNvSpPr/>
          <p:nvPr/>
        </p:nvSpPr>
        <p:spPr>
          <a:xfrm>
            <a:off x="12958474" y="7326034"/>
            <a:ext cx="1378871" cy="0"/>
          </a:xfrm>
          <a:prstGeom prst="line">
            <a:avLst/>
          </a:prstGeom>
          <a:ln cap="flat" w="38100">
            <a:solidFill>
              <a:srgbClr val="FFFFFF"/>
            </a:solidFill>
            <a:prstDash val="solid"/>
            <a:headEnd type="none" len="sm" w="sm"/>
            <a:tailEnd type="arrow" len="sm" w="med"/>
          </a:ln>
        </p:spPr>
      </p:sp>
      <p:sp>
        <p:nvSpPr>
          <p:cNvPr name="AutoShape 67" id="67"/>
          <p:cNvSpPr/>
          <p:nvPr/>
        </p:nvSpPr>
        <p:spPr>
          <a:xfrm flipV="true">
            <a:off x="13000336" y="8311382"/>
            <a:ext cx="1290911" cy="404128"/>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98851" y="311035"/>
            <a:ext cx="9290297" cy="1073380"/>
            <a:chOff x="0" y="0"/>
            <a:chExt cx="2446827" cy="282701"/>
          </a:xfrm>
        </p:grpSpPr>
        <p:sp>
          <p:nvSpPr>
            <p:cNvPr name="Freeform 3" id="3"/>
            <p:cNvSpPr/>
            <p:nvPr/>
          </p:nvSpPr>
          <p:spPr>
            <a:xfrm flipH="false" flipV="false" rot="0">
              <a:off x="0" y="0"/>
              <a:ext cx="2446827" cy="282701"/>
            </a:xfrm>
            <a:custGeom>
              <a:avLst/>
              <a:gdLst/>
              <a:ahLst/>
              <a:cxnLst/>
              <a:rect r="r" b="b" t="t" l="l"/>
              <a:pathLst>
                <a:path h="282701" w="2446827">
                  <a:moveTo>
                    <a:pt x="0" y="0"/>
                  </a:moveTo>
                  <a:lnTo>
                    <a:pt x="2446827" y="0"/>
                  </a:lnTo>
                  <a:lnTo>
                    <a:pt x="2446827" y="282701"/>
                  </a:lnTo>
                  <a:lnTo>
                    <a:pt x="0" y="282701"/>
                  </a:lnTo>
                  <a:close/>
                </a:path>
              </a:pathLst>
            </a:custGeom>
            <a:gradFill rotWithShape="true">
              <a:gsLst>
                <a:gs pos="0">
                  <a:srgbClr val="365E93">
                    <a:alpha val="56000"/>
                  </a:srgbClr>
                </a:gs>
                <a:gs pos="100000">
                  <a:srgbClr val="AF2BA5">
                    <a:alpha val="56000"/>
                  </a:srgbClr>
                </a:gs>
              </a:gsLst>
              <a:lin ang="0"/>
            </a:gradFill>
          </p:spPr>
        </p:sp>
        <p:sp>
          <p:nvSpPr>
            <p:cNvPr name="TextBox 4" id="4"/>
            <p:cNvSpPr txBox="true"/>
            <p:nvPr/>
          </p:nvSpPr>
          <p:spPr>
            <a:xfrm>
              <a:off x="0" y="-9525"/>
              <a:ext cx="2446827" cy="292226"/>
            </a:xfrm>
            <a:prstGeom prst="rect">
              <a:avLst/>
            </a:prstGeom>
          </p:spPr>
          <p:txBody>
            <a:bodyPr anchor="ctr" rtlCol="false" tIns="50800" lIns="50800" bIns="50800" rIns="50800"/>
            <a:lstStyle/>
            <a:p>
              <a:pPr algn="ctr">
                <a:lnSpc>
                  <a:spcPts val="840"/>
                </a:lnSpc>
                <a:spcBef>
                  <a:spcPct val="0"/>
                </a:spcBef>
              </a:pPr>
            </a:p>
          </p:txBody>
        </p:sp>
      </p:grpSp>
      <p:sp>
        <p:nvSpPr>
          <p:cNvPr name="Freeform 5" id="5"/>
          <p:cNvSpPr/>
          <p:nvPr/>
        </p:nvSpPr>
        <p:spPr>
          <a:xfrm flipH="false" flipV="false" rot="0">
            <a:off x="14066729" y="9258300"/>
            <a:ext cx="3998495" cy="754716"/>
          </a:xfrm>
          <a:custGeom>
            <a:avLst/>
            <a:gdLst/>
            <a:ahLst/>
            <a:cxnLst/>
            <a:rect r="r" b="b" t="t" l="l"/>
            <a:pathLst>
              <a:path h="754716" w="3998495">
                <a:moveTo>
                  <a:pt x="0" y="0"/>
                </a:moveTo>
                <a:lnTo>
                  <a:pt x="3998495" y="0"/>
                </a:lnTo>
                <a:lnTo>
                  <a:pt x="3998495" y="754716"/>
                </a:lnTo>
                <a:lnTo>
                  <a:pt x="0" y="754716"/>
                </a:lnTo>
                <a:lnTo>
                  <a:pt x="0" y="0"/>
                </a:lnTo>
                <a:close/>
              </a:path>
            </a:pathLst>
          </a:custGeom>
          <a:blipFill>
            <a:blip r:embed="rId2"/>
            <a:stretch>
              <a:fillRect l="0" t="0" r="0" b="0"/>
            </a:stretch>
          </a:blipFill>
        </p:spPr>
      </p:sp>
      <p:sp>
        <p:nvSpPr>
          <p:cNvPr name="TextBox 6" id="6"/>
          <p:cNvSpPr txBox="true"/>
          <p:nvPr/>
        </p:nvSpPr>
        <p:spPr>
          <a:xfrm rot="0">
            <a:off x="14479125" y="9181840"/>
            <a:ext cx="3078382" cy="812386"/>
          </a:xfrm>
          <a:prstGeom prst="rect">
            <a:avLst/>
          </a:prstGeom>
        </p:spPr>
        <p:txBody>
          <a:bodyPr anchor="t" rtlCol="false" tIns="0" lIns="0" bIns="0" rIns="0">
            <a:spAutoFit/>
          </a:bodyPr>
          <a:lstStyle/>
          <a:p>
            <a:pPr algn="ctr">
              <a:lnSpc>
                <a:spcPts val="6600"/>
              </a:lnSpc>
              <a:spcBef>
                <a:spcPct val="0"/>
              </a:spcBef>
            </a:pPr>
            <a:r>
              <a:rPr lang="en-US" sz="4714">
                <a:solidFill>
                  <a:srgbClr val="FFFFFF"/>
                </a:solidFill>
                <a:latin typeface="Anton"/>
                <a:ea typeface="Anton"/>
                <a:cs typeface="Anton"/>
                <a:sym typeface="Anton"/>
              </a:rPr>
              <a:t>THANK YOU!</a:t>
            </a:r>
          </a:p>
        </p:txBody>
      </p:sp>
      <p:sp>
        <p:nvSpPr>
          <p:cNvPr name="Freeform 7" id="7"/>
          <p:cNvSpPr/>
          <p:nvPr/>
        </p:nvSpPr>
        <p:spPr>
          <a:xfrm flipH="false" flipV="false" rot="0">
            <a:off x="1824767" y="1660016"/>
            <a:ext cx="14177307" cy="8197061"/>
          </a:xfrm>
          <a:custGeom>
            <a:avLst/>
            <a:gdLst/>
            <a:ahLst/>
            <a:cxnLst/>
            <a:rect r="r" b="b" t="t" l="l"/>
            <a:pathLst>
              <a:path h="8197061" w="14177307">
                <a:moveTo>
                  <a:pt x="0" y="0"/>
                </a:moveTo>
                <a:lnTo>
                  <a:pt x="14177307" y="0"/>
                </a:lnTo>
                <a:lnTo>
                  <a:pt x="14177307" y="8197062"/>
                </a:lnTo>
                <a:lnTo>
                  <a:pt x="0" y="81970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51995" y="2189295"/>
            <a:ext cx="14411238" cy="6911874"/>
          </a:xfrm>
          <a:prstGeom prst="rect">
            <a:avLst/>
          </a:prstGeom>
        </p:spPr>
        <p:txBody>
          <a:bodyPr anchor="t" rtlCol="false" tIns="0" lIns="0" bIns="0" rIns="0">
            <a:spAutoFit/>
          </a:bodyPr>
          <a:lstStyle/>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5" tooltip="https://github.com/Aryanshukla206/SKYHACK-2.0-United-Airlines"/>
              </a:rPr>
              <a:t>https://github.com/Aryanshukla206/SKYHACK-2.0-United-Airlines</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6" tooltip="https://analytics.zoho.in/open-view/386933000000002289"/>
              </a:rPr>
              <a:t>https://analytics.zoho.in/open-view/386933000000002289</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7" tooltip="https://analytics.zoho.in/open-view/386933000000002484/abe1285bcde8e21cefe45fa7b53a53e8"/>
              </a:rPr>
              <a:t>https://analytics.zoho.in/open-view/386933000000002484/abe1285bcde8e21cefe45fa7b53a53e8</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8" tooltip="https://analytics.zoho.in/open-view/386933000000002365/10346093683cef243cb6ed995ae4972d"/>
              </a:rPr>
              <a:t>https://analytics.zoho.in/open-view/386933000000002365/10346093683cef243cb6ed995ae4972d</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9" tooltip="https://colab.research.google.com/drive/1ZHvoynbKAkxXIlTBTIi2DUptrFD20ttL?usp=sharing"/>
              </a:rPr>
              <a:t>https://colab.research.google.com/drive/1ZHvoynbKAkxXIlTBTIi2DUptrFD20ttL?usp=sharing</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10" tooltip="https://colab.research.google.com/drive/19E9mlRGN4rn_99kzyLbc4sZfmghVo1Ky?usp=sharing"/>
              </a:rPr>
              <a:t>https://colab.research.google.com/drive/19E9mlRGN4rn_99kzyLbc4sZfmghVo1Ky?usp=sharing</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11" tooltip="https://colab.research.google.com/drive/175e7mvw9-JZypto_Z-A1osSgJBntKsuC?usp=sharing"/>
              </a:rPr>
              <a:t>https://colab.research.google.com/drive/175e7mvw9-JZypto_Z-A1osSgJBntKsuC?usp=sharing</a:t>
            </a:r>
          </a:p>
          <a:p>
            <a:pPr algn="l" marL="540216" indent="-270108" lvl="1">
              <a:lnSpc>
                <a:spcPts val="3928"/>
              </a:lnSpc>
              <a:buFont typeface="Arial"/>
              <a:buChar char="•"/>
            </a:pPr>
            <a:r>
              <a:rPr lang="en-US" sz="2502" u="sng">
                <a:solidFill>
                  <a:srgbClr val="FFFFFF"/>
                </a:solidFill>
                <a:latin typeface="Canva Sans"/>
                <a:ea typeface="Canva Sans"/>
                <a:cs typeface="Canva Sans"/>
                <a:sym typeface="Canva Sans"/>
                <a:hlinkClick r:id="rId12" tooltip="https://colab.research.google.com/drive/1gMogMnB7K9LSSEH8Zdy2qXCOBy-UbDI5?usp=sharing"/>
              </a:rPr>
              <a:t>https://colab.research.google.com/drive/1gMogMnB7K9LSSEH8Zdy2qXCOBy-UbDI5?usp=sharing</a:t>
            </a:r>
          </a:p>
        </p:txBody>
      </p:sp>
      <p:sp>
        <p:nvSpPr>
          <p:cNvPr name="Freeform 9" id="9"/>
          <p:cNvSpPr/>
          <p:nvPr/>
        </p:nvSpPr>
        <p:spPr>
          <a:xfrm flipH="false" flipV="false" rot="0">
            <a:off x="16559338" y="827"/>
            <a:ext cx="1728662" cy="1750947"/>
          </a:xfrm>
          <a:custGeom>
            <a:avLst/>
            <a:gdLst/>
            <a:ahLst/>
            <a:cxnLst/>
            <a:rect r="r" b="b" t="t" l="l"/>
            <a:pathLst>
              <a:path h="1750947" w="1728662">
                <a:moveTo>
                  <a:pt x="0" y="0"/>
                </a:moveTo>
                <a:lnTo>
                  <a:pt x="1728662" y="0"/>
                </a:lnTo>
                <a:lnTo>
                  <a:pt x="1728662" y="1750946"/>
                </a:lnTo>
                <a:lnTo>
                  <a:pt x="0" y="175094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5508581" y="444638"/>
            <a:ext cx="8232942" cy="929999"/>
          </a:xfrm>
          <a:prstGeom prst="rect">
            <a:avLst/>
          </a:prstGeom>
        </p:spPr>
        <p:txBody>
          <a:bodyPr anchor="t" rtlCol="false" tIns="0" lIns="0" bIns="0" rIns="0">
            <a:spAutoFit/>
          </a:bodyPr>
          <a:lstStyle/>
          <a:p>
            <a:pPr algn="l">
              <a:lnSpc>
                <a:spcPts val="7162"/>
              </a:lnSpc>
            </a:pPr>
            <a:r>
              <a:rPr lang="en-US" sz="6571">
                <a:solidFill>
                  <a:srgbClr val="FFFFFF"/>
                </a:solidFill>
                <a:latin typeface="Anton"/>
                <a:ea typeface="Anton"/>
                <a:cs typeface="Anton"/>
                <a:sym typeface="Anton"/>
              </a:rPr>
              <a:t>SUPPORTING MATERIALS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58306" y="893867"/>
            <a:ext cx="16423047" cy="8585468"/>
          </a:xfrm>
          <a:custGeom>
            <a:avLst/>
            <a:gdLst/>
            <a:ahLst/>
            <a:cxnLst/>
            <a:rect r="r" b="b" t="t" l="l"/>
            <a:pathLst>
              <a:path h="8585468" w="16423047">
                <a:moveTo>
                  <a:pt x="0" y="0"/>
                </a:moveTo>
                <a:lnTo>
                  <a:pt x="16423047" y="0"/>
                </a:lnTo>
                <a:lnTo>
                  <a:pt x="16423047" y="8585469"/>
                </a:lnTo>
                <a:lnTo>
                  <a:pt x="0" y="8585469"/>
                </a:lnTo>
                <a:lnTo>
                  <a:pt x="0" y="0"/>
                </a:lnTo>
                <a:close/>
              </a:path>
            </a:pathLst>
          </a:custGeom>
          <a:blipFill>
            <a:blip r:embed="rId2"/>
            <a:stretch>
              <a:fillRect l="0" t="-28914" r="-297" b="-32486"/>
            </a:stretch>
          </a:blipFill>
        </p:spPr>
      </p:sp>
      <p:sp>
        <p:nvSpPr>
          <p:cNvPr name="Freeform 3" id="3"/>
          <p:cNvSpPr/>
          <p:nvPr/>
        </p:nvSpPr>
        <p:spPr>
          <a:xfrm flipH="false" flipV="false" rot="0">
            <a:off x="-1077892" y="2950019"/>
            <a:ext cx="3868413" cy="3942331"/>
          </a:xfrm>
          <a:custGeom>
            <a:avLst/>
            <a:gdLst/>
            <a:ahLst/>
            <a:cxnLst/>
            <a:rect r="r" b="b" t="t" l="l"/>
            <a:pathLst>
              <a:path h="3942331" w="3868413">
                <a:moveTo>
                  <a:pt x="0" y="0"/>
                </a:moveTo>
                <a:lnTo>
                  <a:pt x="3868413" y="0"/>
                </a:lnTo>
                <a:lnTo>
                  <a:pt x="3868413" y="3942331"/>
                </a:lnTo>
                <a:lnTo>
                  <a:pt x="0" y="3942331"/>
                </a:lnTo>
                <a:lnTo>
                  <a:pt x="0" y="0"/>
                </a:lnTo>
                <a:close/>
              </a:path>
            </a:pathLst>
          </a:custGeom>
          <a:blipFill>
            <a:blip r:embed="rId3">
              <a:alphaModFix amt="31999"/>
            </a:blip>
            <a:stretch>
              <a:fillRect l="0" t="0" r="0" b="0"/>
            </a:stretch>
          </a:blipFill>
        </p:spPr>
      </p:sp>
      <p:sp>
        <p:nvSpPr>
          <p:cNvPr name="Freeform 4" id="4"/>
          <p:cNvSpPr/>
          <p:nvPr/>
        </p:nvSpPr>
        <p:spPr>
          <a:xfrm flipH="false" flipV="false" rot="0">
            <a:off x="951076" y="2143368"/>
            <a:ext cx="9302412" cy="2245479"/>
          </a:xfrm>
          <a:custGeom>
            <a:avLst/>
            <a:gdLst/>
            <a:ahLst/>
            <a:cxnLst/>
            <a:rect r="r" b="b" t="t" l="l"/>
            <a:pathLst>
              <a:path h="2245479" w="9302412">
                <a:moveTo>
                  <a:pt x="0" y="0"/>
                </a:moveTo>
                <a:lnTo>
                  <a:pt x="9302412" y="0"/>
                </a:lnTo>
                <a:lnTo>
                  <a:pt x="9302412" y="2245479"/>
                </a:lnTo>
                <a:lnTo>
                  <a:pt x="0" y="2245479"/>
                </a:lnTo>
                <a:lnTo>
                  <a:pt x="0" y="0"/>
                </a:lnTo>
                <a:close/>
              </a:path>
            </a:pathLst>
          </a:custGeom>
          <a:blipFill>
            <a:blip r:embed="rId4"/>
            <a:stretch>
              <a:fillRect l="0" t="0" r="0" b="0"/>
            </a:stretch>
          </a:blipFill>
        </p:spPr>
      </p:sp>
      <p:grpSp>
        <p:nvGrpSpPr>
          <p:cNvPr name="Group 5" id="5"/>
          <p:cNvGrpSpPr/>
          <p:nvPr/>
        </p:nvGrpSpPr>
        <p:grpSpPr>
          <a:xfrm rot="0">
            <a:off x="856315" y="4729779"/>
            <a:ext cx="9491935" cy="2307650"/>
            <a:chOff x="0" y="0"/>
            <a:chExt cx="12655914" cy="3076867"/>
          </a:xfrm>
        </p:grpSpPr>
        <p:sp>
          <p:nvSpPr>
            <p:cNvPr name="Freeform 6" id="6"/>
            <p:cNvSpPr/>
            <p:nvPr/>
          </p:nvSpPr>
          <p:spPr>
            <a:xfrm flipH="false" flipV="false" rot="0">
              <a:off x="0" y="0"/>
              <a:ext cx="12655914" cy="3076867"/>
            </a:xfrm>
            <a:custGeom>
              <a:avLst/>
              <a:gdLst/>
              <a:ahLst/>
              <a:cxnLst/>
              <a:rect r="r" b="b" t="t" l="l"/>
              <a:pathLst>
                <a:path h="3076867" w="12655914">
                  <a:moveTo>
                    <a:pt x="0" y="0"/>
                  </a:moveTo>
                  <a:lnTo>
                    <a:pt x="12655914" y="0"/>
                  </a:lnTo>
                  <a:lnTo>
                    <a:pt x="12655914" y="3076867"/>
                  </a:lnTo>
                  <a:lnTo>
                    <a:pt x="0" y="3076867"/>
                  </a:lnTo>
                  <a:lnTo>
                    <a:pt x="0" y="0"/>
                  </a:lnTo>
                  <a:close/>
                </a:path>
              </a:pathLst>
            </a:custGeom>
            <a:blipFill>
              <a:blip r:embed="rId4"/>
              <a:stretch>
                <a:fillRect l="-358" t="0" r="-358" b="0"/>
              </a:stretch>
            </a:blipFill>
          </p:spPr>
        </p:sp>
        <p:sp>
          <p:nvSpPr>
            <p:cNvPr name="TextBox 7" id="7"/>
            <p:cNvSpPr txBox="true"/>
            <p:nvPr/>
          </p:nvSpPr>
          <p:spPr>
            <a:xfrm rot="0">
              <a:off x="546485" y="472080"/>
              <a:ext cx="11389061" cy="2094606"/>
            </a:xfrm>
            <a:prstGeom prst="rect">
              <a:avLst/>
            </a:prstGeom>
          </p:spPr>
          <p:txBody>
            <a:bodyPr anchor="t" rtlCol="false" tIns="0" lIns="0" bIns="0" rIns="0">
              <a:spAutoFit/>
            </a:bodyPr>
            <a:lstStyle/>
            <a:p>
              <a:pPr algn="l">
                <a:lnSpc>
                  <a:spcPts val="3186"/>
                </a:lnSpc>
              </a:pPr>
              <a:r>
                <a:rPr lang="en-US" sz="2276" b="true">
                  <a:solidFill>
                    <a:srgbClr val="000000"/>
                  </a:solidFill>
                  <a:latin typeface="Canva Sans Bold"/>
                  <a:ea typeface="Canva Sans Bold"/>
                  <a:cs typeface="Canva Sans Bold"/>
                  <a:sym typeface="Canva Sans Bold"/>
                </a:rPr>
                <a:t>Analysing transcripts and call reasons to identify granular reasons that could be resolved via self-service options in the IVR system. Improvements to the IVR options to effectively reduce agent intervention in these cases.</a:t>
              </a:r>
            </a:p>
          </p:txBody>
        </p:sp>
      </p:grpSp>
      <p:sp>
        <p:nvSpPr>
          <p:cNvPr name="Freeform 8" id="8"/>
          <p:cNvSpPr/>
          <p:nvPr/>
        </p:nvSpPr>
        <p:spPr>
          <a:xfrm flipH="false" flipV="false" rot="0">
            <a:off x="12362368" y="1672349"/>
            <a:ext cx="4221459" cy="638353"/>
          </a:xfrm>
          <a:custGeom>
            <a:avLst/>
            <a:gdLst/>
            <a:ahLst/>
            <a:cxnLst/>
            <a:rect r="r" b="b" t="t" l="l"/>
            <a:pathLst>
              <a:path h="638353" w="4221459">
                <a:moveTo>
                  <a:pt x="0" y="0"/>
                </a:moveTo>
                <a:lnTo>
                  <a:pt x="4221458" y="0"/>
                </a:lnTo>
                <a:lnTo>
                  <a:pt x="4221458" y="638353"/>
                </a:lnTo>
                <a:lnTo>
                  <a:pt x="0" y="638353"/>
                </a:lnTo>
                <a:lnTo>
                  <a:pt x="0" y="0"/>
                </a:lnTo>
                <a:close/>
              </a:path>
            </a:pathLst>
          </a:custGeom>
          <a:blipFill>
            <a:blip r:embed="rId5"/>
            <a:stretch>
              <a:fillRect l="-10164" t="0" r="-10164" b="-92080"/>
            </a:stretch>
          </a:blipFill>
        </p:spPr>
      </p:sp>
      <p:sp>
        <p:nvSpPr>
          <p:cNvPr name="Freeform 9" id="9"/>
          <p:cNvSpPr/>
          <p:nvPr/>
        </p:nvSpPr>
        <p:spPr>
          <a:xfrm flipH="false" flipV="false" rot="0">
            <a:off x="12378625" y="3574419"/>
            <a:ext cx="4221459" cy="605104"/>
          </a:xfrm>
          <a:custGeom>
            <a:avLst/>
            <a:gdLst/>
            <a:ahLst/>
            <a:cxnLst/>
            <a:rect r="r" b="b" t="t" l="l"/>
            <a:pathLst>
              <a:path h="605104" w="4221459">
                <a:moveTo>
                  <a:pt x="0" y="0"/>
                </a:moveTo>
                <a:lnTo>
                  <a:pt x="4221459" y="0"/>
                </a:lnTo>
                <a:lnTo>
                  <a:pt x="4221459" y="605104"/>
                </a:lnTo>
                <a:lnTo>
                  <a:pt x="0" y="605104"/>
                </a:lnTo>
                <a:lnTo>
                  <a:pt x="0" y="0"/>
                </a:lnTo>
                <a:close/>
              </a:path>
            </a:pathLst>
          </a:custGeom>
          <a:blipFill>
            <a:blip r:embed="rId5"/>
            <a:stretch>
              <a:fillRect l="-10164" t="0" r="-10164" b="-102634"/>
            </a:stretch>
          </a:blipFill>
        </p:spPr>
      </p:sp>
      <p:sp>
        <p:nvSpPr>
          <p:cNvPr name="Freeform 10" id="10"/>
          <p:cNvSpPr/>
          <p:nvPr/>
        </p:nvSpPr>
        <p:spPr>
          <a:xfrm flipH="false" flipV="false" rot="0">
            <a:off x="12378625" y="2647652"/>
            <a:ext cx="4221459" cy="570933"/>
          </a:xfrm>
          <a:custGeom>
            <a:avLst/>
            <a:gdLst/>
            <a:ahLst/>
            <a:cxnLst/>
            <a:rect r="r" b="b" t="t" l="l"/>
            <a:pathLst>
              <a:path h="570933" w="4221459">
                <a:moveTo>
                  <a:pt x="0" y="0"/>
                </a:moveTo>
                <a:lnTo>
                  <a:pt x="4221459" y="0"/>
                </a:lnTo>
                <a:lnTo>
                  <a:pt x="4221459" y="570933"/>
                </a:lnTo>
                <a:lnTo>
                  <a:pt x="0" y="570933"/>
                </a:lnTo>
                <a:lnTo>
                  <a:pt x="0" y="0"/>
                </a:lnTo>
                <a:close/>
              </a:path>
            </a:pathLst>
          </a:custGeom>
          <a:blipFill>
            <a:blip r:embed="rId5"/>
            <a:stretch>
              <a:fillRect l="-10164" t="0" r="-10164" b="-114762"/>
            </a:stretch>
          </a:blipFill>
        </p:spPr>
      </p:sp>
      <p:sp>
        <p:nvSpPr>
          <p:cNvPr name="AutoShape 11" id="11"/>
          <p:cNvSpPr/>
          <p:nvPr/>
        </p:nvSpPr>
        <p:spPr>
          <a:xfrm>
            <a:off x="14481006" y="2310702"/>
            <a:ext cx="8349" cy="336950"/>
          </a:xfrm>
          <a:prstGeom prst="line">
            <a:avLst/>
          </a:prstGeom>
          <a:ln cap="flat" w="28575">
            <a:solidFill>
              <a:srgbClr val="FFFFFF"/>
            </a:solidFill>
            <a:prstDash val="solid"/>
            <a:headEnd type="none" len="sm" w="sm"/>
            <a:tailEnd type="triangle" len="med" w="lg"/>
          </a:ln>
        </p:spPr>
      </p:sp>
      <p:sp>
        <p:nvSpPr>
          <p:cNvPr name="Freeform 12" id="12"/>
          <p:cNvSpPr/>
          <p:nvPr/>
        </p:nvSpPr>
        <p:spPr>
          <a:xfrm flipH="false" flipV="false" rot="0">
            <a:off x="1595569" y="7378362"/>
            <a:ext cx="7788076" cy="1879938"/>
          </a:xfrm>
          <a:custGeom>
            <a:avLst/>
            <a:gdLst/>
            <a:ahLst/>
            <a:cxnLst/>
            <a:rect r="r" b="b" t="t" l="l"/>
            <a:pathLst>
              <a:path h="1879938" w="7788076">
                <a:moveTo>
                  <a:pt x="0" y="0"/>
                </a:moveTo>
                <a:lnTo>
                  <a:pt x="7788075" y="0"/>
                </a:lnTo>
                <a:lnTo>
                  <a:pt x="7788075" y="1879938"/>
                </a:lnTo>
                <a:lnTo>
                  <a:pt x="0" y="1879938"/>
                </a:lnTo>
                <a:lnTo>
                  <a:pt x="0" y="0"/>
                </a:lnTo>
                <a:close/>
              </a:path>
            </a:pathLst>
          </a:custGeom>
          <a:blipFill>
            <a:blip r:embed="rId4"/>
            <a:stretch>
              <a:fillRect l="0" t="0" r="0" b="0"/>
            </a:stretch>
          </a:blipFill>
        </p:spPr>
      </p:sp>
      <p:grpSp>
        <p:nvGrpSpPr>
          <p:cNvPr name="Group 13" id="13"/>
          <p:cNvGrpSpPr/>
          <p:nvPr/>
        </p:nvGrpSpPr>
        <p:grpSpPr>
          <a:xfrm rot="0">
            <a:off x="12362368" y="6376954"/>
            <a:ext cx="4262600" cy="570933"/>
            <a:chOff x="0" y="0"/>
            <a:chExt cx="5683467" cy="761244"/>
          </a:xfrm>
        </p:grpSpPr>
        <p:sp>
          <p:nvSpPr>
            <p:cNvPr name="Freeform 14" id="14"/>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15" id="15"/>
            <p:cNvSpPr txBox="true"/>
            <p:nvPr/>
          </p:nvSpPr>
          <p:spPr>
            <a:xfrm rot="0">
              <a:off x="54856" y="141484"/>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Agent Performance Evaluation</a:t>
              </a:r>
            </a:p>
          </p:txBody>
        </p:sp>
      </p:grpSp>
      <p:grpSp>
        <p:nvGrpSpPr>
          <p:cNvPr name="Group 16" id="16"/>
          <p:cNvGrpSpPr/>
          <p:nvPr/>
        </p:nvGrpSpPr>
        <p:grpSpPr>
          <a:xfrm rot="0">
            <a:off x="12346110" y="7284863"/>
            <a:ext cx="4221459" cy="570933"/>
            <a:chOff x="0" y="0"/>
            <a:chExt cx="5628611" cy="761244"/>
          </a:xfrm>
        </p:grpSpPr>
        <p:sp>
          <p:nvSpPr>
            <p:cNvPr name="Freeform 17" id="17"/>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18" id="18"/>
            <p:cNvSpPr txBox="true"/>
            <p:nvPr/>
          </p:nvSpPr>
          <p:spPr>
            <a:xfrm rot="0">
              <a:off x="0" y="119843"/>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Customer Loyalty Impact</a:t>
              </a:r>
            </a:p>
          </p:txBody>
        </p:sp>
      </p:grpSp>
      <p:grpSp>
        <p:nvGrpSpPr>
          <p:cNvPr name="Group 19" id="19"/>
          <p:cNvGrpSpPr/>
          <p:nvPr/>
        </p:nvGrpSpPr>
        <p:grpSpPr>
          <a:xfrm rot="0">
            <a:off x="12346110" y="4498430"/>
            <a:ext cx="4262600" cy="570933"/>
            <a:chOff x="0" y="0"/>
            <a:chExt cx="5683467" cy="761244"/>
          </a:xfrm>
        </p:grpSpPr>
        <p:sp>
          <p:nvSpPr>
            <p:cNvPr name="Freeform 20" id="20"/>
            <p:cNvSpPr/>
            <p:nvPr/>
          </p:nvSpPr>
          <p:spPr>
            <a:xfrm flipH="false" flipV="false" rot="0">
              <a:off x="54856"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21" id="21"/>
            <p:cNvSpPr txBox="true"/>
            <p:nvPr/>
          </p:nvSpPr>
          <p:spPr>
            <a:xfrm rot="0">
              <a:off x="0" y="103647"/>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Silence Percentage Analysis</a:t>
              </a:r>
            </a:p>
          </p:txBody>
        </p:sp>
      </p:grpSp>
      <p:grpSp>
        <p:nvGrpSpPr>
          <p:cNvPr name="Group 22" id="22"/>
          <p:cNvGrpSpPr/>
          <p:nvPr/>
        </p:nvGrpSpPr>
        <p:grpSpPr>
          <a:xfrm rot="0">
            <a:off x="12354598" y="5452008"/>
            <a:ext cx="4236998" cy="570933"/>
            <a:chOff x="0" y="0"/>
            <a:chExt cx="5649330" cy="761244"/>
          </a:xfrm>
        </p:grpSpPr>
        <p:sp>
          <p:nvSpPr>
            <p:cNvPr name="Freeform 23" id="23"/>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24" id="24"/>
            <p:cNvSpPr txBox="true"/>
            <p:nvPr/>
          </p:nvSpPr>
          <p:spPr>
            <a:xfrm rot="0">
              <a:off x="20719" y="119843"/>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Call Reason Analysis</a:t>
              </a:r>
            </a:p>
          </p:txBody>
        </p:sp>
      </p:grpSp>
      <p:sp>
        <p:nvSpPr>
          <p:cNvPr name="AutoShape 25" id="25"/>
          <p:cNvSpPr/>
          <p:nvPr/>
        </p:nvSpPr>
        <p:spPr>
          <a:xfrm>
            <a:off x="14514234" y="3218988"/>
            <a:ext cx="8349" cy="336950"/>
          </a:xfrm>
          <a:prstGeom prst="line">
            <a:avLst/>
          </a:prstGeom>
          <a:ln cap="flat" w="28575">
            <a:solidFill>
              <a:srgbClr val="FFFFFF"/>
            </a:solidFill>
            <a:prstDash val="solid"/>
            <a:headEnd type="none" len="sm" w="sm"/>
            <a:tailEnd type="triangle" len="med" w="lg"/>
          </a:ln>
        </p:spPr>
      </p:sp>
      <p:sp>
        <p:nvSpPr>
          <p:cNvPr name="AutoShape 26" id="26"/>
          <p:cNvSpPr/>
          <p:nvPr/>
        </p:nvSpPr>
        <p:spPr>
          <a:xfrm>
            <a:off x="14538835" y="4165732"/>
            <a:ext cx="8349" cy="336950"/>
          </a:xfrm>
          <a:prstGeom prst="line">
            <a:avLst/>
          </a:prstGeom>
          <a:ln cap="flat" w="28575">
            <a:solidFill>
              <a:srgbClr val="FFFFFF"/>
            </a:solidFill>
            <a:prstDash val="solid"/>
            <a:headEnd type="none" len="sm" w="sm"/>
            <a:tailEnd type="triangle" len="med" w="lg"/>
          </a:ln>
        </p:spPr>
      </p:sp>
      <p:sp>
        <p:nvSpPr>
          <p:cNvPr name="AutoShape 27" id="27"/>
          <p:cNvSpPr/>
          <p:nvPr/>
        </p:nvSpPr>
        <p:spPr>
          <a:xfrm>
            <a:off x="14538835" y="5069766"/>
            <a:ext cx="8349" cy="336950"/>
          </a:xfrm>
          <a:prstGeom prst="line">
            <a:avLst/>
          </a:prstGeom>
          <a:ln cap="flat" w="28575">
            <a:solidFill>
              <a:srgbClr val="FFFFFF"/>
            </a:solidFill>
            <a:prstDash val="solid"/>
            <a:headEnd type="none" len="sm" w="sm"/>
            <a:tailEnd type="triangle" len="med" w="lg"/>
          </a:ln>
        </p:spPr>
      </p:sp>
      <p:sp>
        <p:nvSpPr>
          <p:cNvPr name="AutoShape 28" id="28"/>
          <p:cNvSpPr/>
          <p:nvPr/>
        </p:nvSpPr>
        <p:spPr>
          <a:xfrm>
            <a:off x="14563437" y="6023344"/>
            <a:ext cx="8349" cy="336950"/>
          </a:xfrm>
          <a:prstGeom prst="line">
            <a:avLst/>
          </a:prstGeom>
          <a:ln cap="flat" w="28575">
            <a:solidFill>
              <a:srgbClr val="FFFFFF"/>
            </a:solidFill>
            <a:prstDash val="solid"/>
            <a:headEnd type="none" len="sm" w="sm"/>
            <a:tailEnd type="triangle" len="med" w="lg"/>
          </a:ln>
        </p:spPr>
      </p:sp>
      <p:sp>
        <p:nvSpPr>
          <p:cNvPr name="AutoShape 29" id="29"/>
          <p:cNvSpPr/>
          <p:nvPr/>
        </p:nvSpPr>
        <p:spPr>
          <a:xfrm>
            <a:off x="14563437" y="6931253"/>
            <a:ext cx="8349" cy="336950"/>
          </a:xfrm>
          <a:prstGeom prst="line">
            <a:avLst/>
          </a:prstGeom>
          <a:ln cap="flat" w="28575">
            <a:solidFill>
              <a:srgbClr val="FFFFFF"/>
            </a:solidFill>
            <a:prstDash val="solid"/>
            <a:headEnd type="none" len="sm" w="sm"/>
            <a:tailEnd type="triangle" len="med" w="lg"/>
          </a:ln>
        </p:spPr>
      </p:sp>
      <p:grpSp>
        <p:nvGrpSpPr>
          <p:cNvPr name="Group 30" id="30"/>
          <p:cNvGrpSpPr/>
          <p:nvPr/>
        </p:nvGrpSpPr>
        <p:grpSpPr>
          <a:xfrm rot="0">
            <a:off x="12391062" y="8285960"/>
            <a:ext cx="4262600" cy="570933"/>
            <a:chOff x="0" y="0"/>
            <a:chExt cx="5683467" cy="761244"/>
          </a:xfrm>
        </p:grpSpPr>
        <p:sp>
          <p:nvSpPr>
            <p:cNvPr name="Freeform 31" id="31"/>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32" id="32"/>
            <p:cNvSpPr txBox="true"/>
            <p:nvPr/>
          </p:nvSpPr>
          <p:spPr>
            <a:xfrm rot="0">
              <a:off x="54856" y="141484"/>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Insights Generation</a:t>
              </a:r>
            </a:p>
          </p:txBody>
        </p:sp>
      </p:grpSp>
      <p:grpSp>
        <p:nvGrpSpPr>
          <p:cNvPr name="Group 33" id="33"/>
          <p:cNvGrpSpPr/>
          <p:nvPr/>
        </p:nvGrpSpPr>
        <p:grpSpPr>
          <a:xfrm rot="0">
            <a:off x="12374805" y="9193869"/>
            <a:ext cx="4221459" cy="570933"/>
            <a:chOff x="0" y="0"/>
            <a:chExt cx="5628611" cy="761244"/>
          </a:xfrm>
        </p:grpSpPr>
        <p:sp>
          <p:nvSpPr>
            <p:cNvPr name="Freeform 34" id="34"/>
            <p:cNvSpPr/>
            <p:nvPr/>
          </p:nvSpPr>
          <p:spPr>
            <a:xfrm flipH="false" flipV="false" rot="0">
              <a:off x="0" y="0"/>
              <a:ext cx="5628611" cy="761244"/>
            </a:xfrm>
            <a:custGeom>
              <a:avLst/>
              <a:gdLst/>
              <a:ahLst/>
              <a:cxnLst/>
              <a:rect r="r" b="b" t="t" l="l"/>
              <a:pathLst>
                <a:path h="761244" w="5628611">
                  <a:moveTo>
                    <a:pt x="0" y="0"/>
                  </a:moveTo>
                  <a:lnTo>
                    <a:pt x="5628611" y="0"/>
                  </a:lnTo>
                  <a:lnTo>
                    <a:pt x="5628611" y="761244"/>
                  </a:lnTo>
                  <a:lnTo>
                    <a:pt x="0" y="761244"/>
                  </a:lnTo>
                  <a:lnTo>
                    <a:pt x="0" y="0"/>
                  </a:lnTo>
                  <a:close/>
                </a:path>
              </a:pathLst>
            </a:custGeom>
            <a:blipFill>
              <a:blip r:embed="rId5"/>
              <a:stretch>
                <a:fillRect l="-10164" t="0" r="-10164" b="-114762"/>
              </a:stretch>
            </a:blipFill>
          </p:spPr>
        </p:sp>
        <p:sp>
          <p:nvSpPr>
            <p:cNvPr name="TextBox 35" id="35"/>
            <p:cNvSpPr txBox="true"/>
            <p:nvPr/>
          </p:nvSpPr>
          <p:spPr>
            <a:xfrm rot="0">
              <a:off x="0" y="119843"/>
              <a:ext cx="5628611" cy="473933"/>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Recommendations</a:t>
              </a:r>
            </a:p>
          </p:txBody>
        </p:sp>
      </p:grpSp>
      <p:sp>
        <p:nvSpPr>
          <p:cNvPr name="AutoShape 36" id="36"/>
          <p:cNvSpPr/>
          <p:nvPr/>
        </p:nvSpPr>
        <p:spPr>
          <a:xfrm>
            <a:off x="14592131" y="7932350"/>
            <a:ext cx="8349" cy="336950"/>
          </a:xfrm>
          <a:prstGeom prst="line">
            <a:avLst/>
          </a:prstGeom>
          <a:ln cap="flat" w="28575">
            <a:solidFill>
              <a:srgbClr val="FFFFFF"/>
            </a:solidFill>
            <a:prstDash val="solid"/>
            <a:headEnd type="none" len="sm" w="sm"/>
            <a:tailEnd type="triangle" len="med" w="lg"/>
          </a:ln>
        </p:spPr>
      </p:sp>
      <p:sp>
        <p:nvSpPr>
          <p:cNvPr name="AutoShape 37" id="37"/>
          <p:cNvSpPr/>
          <p:nvPr/>
        </p:nvSpPr>
        <p:spPr>
          <a:xfrm>
            <a:off x="14592131" y="8840259"/>
            <a:ext cx="8349" cy="336950"/>
          </a:xfrm>
          <a:prstGeom prst="line">
            <a:avLst/>
          </a:prstGeom>
          <a:ln cap="flat" w="28575">
            <a:solidFill>
              <a:srgbClr val="FFFFFF"/>
            </a:solidFill>
            <a:prstDash val="solid"/>
            <a:headEnd type="none" len="sm" w="sm"/>
            <a:tailEnd type="triangle" len="med" w="lg"/>
          </a:ln>
        </p:spPr>
      </p:sp>
      <p:sp>
        <p:nvSpPr>
          <p:cNvPr name="Freeform 38" id="38"/>
          <p:cNvSpPr/>
          <p:nvPr/>
        </p:nvSpPr>
        <p:spPr>
          <a:xfrm flipH="false" flipV="false" rot="0">
            <a:off x="0" y="9467622"/>
            <a:ext cx="7315200" cy="594360"/>
          </a:xfrm>
          <a:custGeom>
            <a:avLst/>
            <a:gdLst/>
            <a:ahLst/>
            <a:cxnLst/>
            <a:rect r="r" b="b" t="t" l="l"/>
            <a:pathLst>
              <a:path h="594360" w="7315200">
                <a:moveTo>
                  <a:pt x="0" y="0"/>
                </a:moveTo>
                <a:lnTo>
                  <a:pt x="7315200" y="0"/>
                </a:lnTo>
                <a:lnTo>
                  <a:pt x="7315200" y="594360"/>
                </a:lnTo>
                <a:lnTo>
                  <a:pt x="0" y="5943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374481" y="204638"/>
            <a:ext cx="16706872" cy="1235585"/>
          </a:xfrm>
          <a:prstGeom prst="rect">
            <a:avLst/>
          </a:prstGeom>
        </p:spPr>
        <p:txBody>
          <a:bodyPr anchor="t" rtlCol="false" tIns="0" lIns="0" bIns="0" rIns="0">
            <a:spAutoFit/>
          </a:bodyPr>
          <a:lstStyle/>
          <a:p>
            <a:pPr algn="l">
              <a:lnSpc>
                <a:spcPts val="10121"/>
              </a:lnSpc>
              <a:spcBef>
                <a:spcPct val="0"/>
              </a:spcBef>
            </a:pPr>
            <a:r>
              <a:rPr lang="en-US" sz="7229">
                <a:solidFill>
                  <a:srgbClr val="FFFFFF"/>
                </a:solidFill>
                <a:latin typeface="Anton"/>
                <a:ea typeface="Anton"/>
                <a:cs typeface="Anton"/>
                <a:sym typeface="Anton"/>
              </a:rPr>
              <a:t>        DELIVERABLES           &amp;             WORKFLOW  </a:t>
            </a:r>
          </a:p>
        </p:txBody>
      </p:sp>
      <p:sp>
        <p:nvSpPr>
          <p:cNvPr name="TextBox 40" id="40"/>
          <p:cNvSpPr txBox="true"/>
          <p:nvPr/>
        </p:nvSpPr>
        <p:spPr>
          <a:xfrm rot="0">
            <a:off x="1452600" y="2400070"/>
            <a:ext cx="8299365" cy="1589405"/>
          </a:xfrm>
          <a:prstGeom prst="rect">
            <a:avLst/>
          </a:prstGeom>
        </p:spPr>
        <p:txBody>
          <a:bodyPr anchor="t" rtlCol="false" tIns="0" lIns="0" bIns="0" rIns="0">
            <a:spAutoFit/>
          </a:bodyPr>
          <a:lstStyle/>
          <a:p>
            <a:pPr algn="l">
              <a:lnSpc>
                <a:spcPts val="3219"/>
              </a:lnSpc>
            </a:pPr>
            <a:r>
              <a:rPr lang="en-US" sz="2299" b="true">
                <a:solidFill>
                  <a:srgbClr val="000000"/>
                </a:solidFill>
                <a:latin typeface="Canva Sans Bold"/>
                <a:ea typeface="Canva Sans Bold"/>
                <a:cs typeface="Canva Sans Bold"/>
                <a:sym typeface="Canva Sans Bold"/>
              </a:rPr>
              <a:t>Key Factors contributing to extended call durations Key drivers of long AHT and AST quantify the percentage difference between the average handling time for the most frequent and least frequent call reasons</a:t>
            </a:r>
          </a:p>
        </p:txBody>
      </p:sp>
      <p:sp>
        <p:nvSpPr>
          <p:cNvPr name="TextBox 41" id="41"/>
          <p:cNvSpPr txBox="true"/>
          <p:nvPr/>
        </p:nvSpPr>
        <p:spPr>
          <a:xfrm rot="0">
            <a:off x="12185857" y="1784035"/>
            <a:ext cx="4221459" cy="367356"/>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Data Preprocessing</a:t>
            </a:r>
          </a:p>
        </p:txBody>
      </p:sp>
      <p:sp>
        <p:nvSpPr>
          <p:cNvPr name="TextBox 42" id="42"/>
          <p:cNvSpPr txBox="true"/>
          <p:nvPr/>
        </p:nvSpPr>
        <p:spPr>
          <a:xfrm rot="0">
            <a:off x="1595569" y="7875750"/>
            <a:ext cx="7283971" cy="789305"/>
          </a:xfrm>
          <a:prstGeom prst="rect">
            <a:avLst/>
          </a:prstGeom>
        </p:spPr>
        <p:txBody>
          <a:bodyPr anchor="t" rtlCol="false" tIns="0" lIns="0" bIns="0" rIns="0">
            <a:spAutoFit/>
          </a:bodyPr>
          <a:lstStyle/>
          <a:p>
            <a:pPr algn="ctr">
              <a:lnSpc>
                <a:spcPts val="3219"/>
              </a:lnSpc>
              <a:spcBef>
                <a:spcPct val="0"/>
              </a:spcBef>
            </a:pPr>
            <a:r>
              <a:rPr lang="en-US" b="true" sz="2299">
                <a:solidFill>
                  <a:srgbClr val="000000"/>
                </a:solidFill>
                <a:latin typeface="Canva Sans Bold"/>
                <a:ea typeface="Canva Sans Bold"/>
                <a:cs typeface="Canva Sans Bold"/>
                <a:sym typeface="Canva Sans Bold"/>
              </a:rPr>
              <a:t>Understanding the primary reasons for incoming calls and accurately categorizing call reasons.</a:t>
            </a:r>
          </a:p>
        </p:txBody>
      </p:sp>
      <p:sp>
        <p:nvSpPr>
          <p:cNvPr name="TextBox 43" id="43"/>
          <p:cNvSpPr txBox="true"/>
          <p:nvPr/>
        </p:nvSpPr>
        <p:spPr>
          <a:xfrm rot="0">
            <a:off x="12378625" y="2779262"/>
            <a:ext cx="4221459" cy="367356"/>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Analyze Call Duration</a:t>
            </a:r>
          </a:p>
        </p:txBody>
      </p:sp>
      <p:sp>
        <p:nvSpPr>
          <p:cNvPr name="TextBox 44" id="44"/>
          <p:cNvSpPr txBox="true"/>
          <p:nvPr/>
        </p:nvSpPr>
        <p:spPr>
          <a:xfrm rot="0">
            <a:off x="12411853" y="3730880"/>
            <a:ext cx="4221459" cy="367356"/>
          </a:xfrm>
          <a:prstGeom prst="rect">
            <a:avLst/>
          </a:prstGeom>
        </p:spPr>
        <p:txBody>
          <a:bodyPr anchor="t" rtlCol="false" tIns="0" lIns="0" bIns="0" rIns="0">
            <a:spAutoFit/>
          </a:bodyPr>
          <a:lstStyle/>
          <a:p>
            <a:pPr algn="ctr">
              <a:lnSpc>
                <a:spcPts val="2986"/>
              </a:lnSpc>
              <a:spcBef>
                <a:spcPct val="0"/>
              </a:spcBef>
            </a:pPr>
            <a:r>
              <a:rPr lang="en-US" b="true" sz="2133">
                <a:solidFill>
                  <a:srgbClr val="000000"/>
                </a:solidFill>
                <a:latin typeface="Raleway Bold"/>
                <a:ea typeface="Raleway Bold"/>
                <a:cs typeface="Raleway Bold"/>
                <a:sym typeface="Raleway Bold"/>
              </a:rPr>
              <a:t>Sentiment and Tone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82937" y="3127487"/>
            <a:ext cx="1471528" cy="1454974"/>
          </a:xfrm>
          <a:custGeom>
            <a:avLst/>
            <a:gdLst/>
            <a:ahLst/>
            <a:cxnLst/>
            <a:rect r="r" b="b" t="t" l="l"/>
            <a:pathLst>
              <a:path h="1454974" w="1471528">
                <a:moveTo>
                  <a:pt x="0" y="0"/>
                </a:moveTo>
                <a:lnTo>
                  <a:pt x="1471528" y="0"/>
                </a:lnTo>
                <a:lnTo>
                  <a:pt x="1471528" y="1454974"/>
                </a:lnTo>
                <a:lnTo>
                  <a:pt x="0" y="1454974"/>
                </a:lnTo>
                <a:lnTo>
                  <a:pt x="0" y="0"/>
                </a:lnTo>
                <a:close/>
              </a:path>
            </a:pathLst>
          </a:custGeom>
          <a:blipFill>
            <a:blip r:embed="rId2">
              <a:alphaModFix amt="29000"/>
            </a:blip>
            <a:stretch>
              <a:fillRect l="0" t="0" r="0" b="0"/>
            </a:stretch>
          </a:blipFill>
        </p:spPr>
      </p:sp>
      <p:sp>
        <p:nvSpPr>
          <p:cNvPr name="Freeform 3" id="3"/>
          <p:cNvSpPr/>
          <p:nvPr/>
        </p:nvSpPr>
        <p:spPr>
          <a:xfrm flipH="false" flipV="false" rot="0">
            <a:off x="14380085" y="1268003"/>
            <a:ext cx="1471528" cy="1454974"/>
          </a:xfrm>
          <a:custGeom>
            <a:avLst/>
            <a:gdLst/>
            <a:ahLst/>
            <a:cxnLst/>
            <a:rect r="r" b="b" t="t" l="l"/>
            <a:pathLst>
              <a:path h="1454974" w="1471528">
                <a:moveTo>
                  <a:pt x="0" y="0"/>
                </a:moveTo>
                <a:lnTo>
                  <a:pt x="1471529" y="0"/>
                </a:lnTo>
                <a:lnTo>
                  <a:pt x="1471529" y="1454973"/>
                </a:lnTo>
                <a:lnTo>
                  <a:pt x="0" y="1454973"/>
                </a:lnTo>
                <a:lnTo>
                  <a:pt x="0" y="0"/>
                </a:lnTo>
                <a:close/>
              </a:path>
            </a:pathLst>
          </a:custGeom>
          <a:blipFill>
            <a:blip r:embed="rId2">
              <a:alphaModFix amt="29000"/>
            </a:blip>
            <a:stretch>
              <a:fillRect l="0" t="0" r="0" b="0"/>
            </a:stretch>
          </a:blipFill>
        </p:spPr>
      </p:sp>
      <p:sp>
        <p:nvSpPr>
          <p:cNvPr name="Freeform 4" id="4"/>
          <p:cNvSpPr/>
          <p:nvPr/>
        </p:nvSpPr>
        <p:spPr>
          <a:xfrm flipH="false" flipV="false" rot="0">
            <a:off x="618052" y="1184797"/>
            <a:ext cx="6295330" cy="3588514"/>
          </a:xfrm>
          <a:custGeom>
            <a:avLst/>
            <a:gdLst/>
            <a:ahLst/>
            <a:cxnLst/>
            <a:rect r="r" b="b" t="t" l="l"/>
            <a:pathLst>
              <a:path h="3588514" w="6295330">
                <a:moveTo>
                  <a:pt x="0" y="0"/>
                </a:moveTo>
                <a:lnTo>
                  <a:pt x="6295330" y="0"/>
                </a:lnTo>
                <a:lnTo>
                  <a:pt x="6295330" y="3588515"/>
                </a:lnTo>
                <a:lnTo>
                  <a:pt x="0" y="3588515"/>
                </a:lnTo>
                <a:lnTo>
                  <a:pt x="0" y="0"/>
                </a:lnTo>
                <a:close/>
              </a:path>
            </a:pathLst>
          </a:custGeom>
          <a:blipFill>
            <a:blip r:embed="rId3"/>
            <a:stretch>
              <a:fillRect l="0" t="0" r="0" b="0"/>
            </a:stretch>
          </a:blipFill>
        </p:spPr>
      </p:sp>
      <p:sp>
        <p:nvSpPr>
          <p:cNvPr name="Freeform 5" id="5"/>
          <p:cNvSpPr/>
          <p:nvPr/>
        </p:nvSpPr>
        <p:spPr>
          <a:xfrm flipH="false" flipV="false" rot="0">
            <a:off x="11816481" y="1184797"/>
            <a:ext cx="6122092" cy="3588514"/>
          </a:xfrm>
          <a:custGeom>
            <a:avLst/>
            <a:gdLst/>
            <a:ahLst/>
            <a:cxnLst/>
            <a:rect r="r" b="b" t="t" l="l"/>
            <a:pathLst>
              <a:path h="3588514" w="6122092">
                <a:moveTo>
                  <a:pt x="0" y="0"/>
                </a:moveTo>
                <a:lnTo>
                  <a:pt x="6122092" y="0"/>
                </a:lnTo>
                <a:lnTo>
                  <a:pt x="6122092" y="3588515"/>
                </a:lnTo>
                <a:lnTo>
                  <a:pt x="0" y="3588515"/>
                </a:lnTo>
                <a:lnTo>
                  <a:pt x="0" y="0"/>
                </a:lnTo>
                <a:close/>
              </a:path>
            </a:pathLst>
          </a:custGeom>
          <a:blipFill>
            <a:blip r:embed="rId4"/>
            <a:stretch>
              <a:fillRect l="0" t="0" r="0" b="0"/>
            </a:stretch>
          </a:blipFill>
        </p:spPr>
      </p:sp>
      <p:grpSp>
        <p:nvGrpSpPr>
          <p:cNvPr name="Group 6" id="6"/>
          <p:cNvGrpSpPr/>
          <p:nvPr/>
        </p:nvGrpSpPr>
        <p:grpSpPr>
          <a:xfrm rot="0">
            <a:off x="749288" y="4905335"/>
            <a:ext cx="4245278" cy="605007"/>
            <a:chOff x="0" y="0"/>
            <a:chExt cx="1118098" cy="159343"/>
          </a:xfrm>
        </p:grpSpPr>
        <p:sp>
          <p:nvSpPr>
            <p:cNvPr name="Freeform 7" id="7"/>
            <p:cNvSpPr/>
            <p:nvPr/>
          </p:nvSpPr>
          <p:spPr>
            <a:xfrm flipH="false" flipV="false" rot="0">
              <a:off x="0" y="0"/>
              <a:ext cx="1118098" cy="159343"/>
            </a:xfrm>
            <a:custGeom>
              <a:avLst/>
              <a:gdLst/>
              <a:ahLst/>
              <a:cxnLst/>
              <a:rect r="r" b="b" t="t" l="l"/>
              <a:pathLst>
                <a:path h="159343" w="1118098">
                  <a:moveTo>
                    <a:pt x="0" y="0"/>
                  </a:moveTo>
                  <a:lnTo>
                    <a:pt x="1118098" y="0"/>
                  </a:lnTo>
                  <a:lnTo>
                    <a:pt x="1118098" y="159343"/>
                  </a:lnTo>
                  <a:lnTo>
                    <a:pt x="0" y="159343"/>
                  </a:lnTo>
                  <a:close/>
                </a:path>
              </a:pathLst>
            </a:custGeom>
            <a:gradFill rotWithShape="true">
              <a:gsLst>
                <a:gs pos="0">
                  <a:srgbClr val="365E93">
                    <a:alpha val="56000"/>
                  </a:srgbClr>
                </a:gs>
                <a:gs pos="100000">
                  <a:srgbClr val="AF2BA5">
                    <a:alpha val="56000"/>
                  </a:srgbClr>
                </a:gs>
              </a:gsLst>
              <a:lin ang="0"/>
            </a:gradFill>
          </p:spPr>
        </p:sp>
        <p:sp>
          <p:nvSpPr>
            <p:cNvPr name="TextBox 8" id="8"/>
            <p:cNvSpPr txBox="true"/>
            <p:nvPr/>
          </p:nvSpPr>
          <p:spPr>
            <a:xfrm>
              <a:off x="0" y="-38100"/>
              <a:ext cx="1118098" cy="197443"/>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430805" y="4905335"/>
            <a:ext cx="4261038" cy="892417"/>
            <a:chOff x="0" y="0"/>
            <a:chExt cx="1122249" cy="235040"/>
          </a:xfrm>
        </p:grpSpPr>
        <p:sp>
          <p:nvSpPr>
            <p:cNvPr name="Freeform 10" id="10"/>
            <p:cNvSpPr/>
            <p:nvPr/>
          </p:nvSpPr>
          <p:spPr>
            <a:xfrm flipH="false" flipV="false" rot="0">
              <a:off x="0" y="0"/>
              <a:ext cx="1122249" cy="235040"/>
            </a:xfrm>
            <a:custGeom>
              <a:avLst/>
              <a:gdLst/>
              <a:ahLst/>
              <a:cxnLst/>
              <a:rect r="r" b="b" t="t" l="l"/>
              <a:pathLst>
                <a:path h="235040" w="1122249">
                  <a:moveTo>
                    <a:pt x="0" y="0"/>
                  </a:moveTo>
                  <a:lnTo>
                    <a:pt x="1122249" y="0"/>
                  </a:lnTo>
                  <a:lnTo>
                    <a:pt x="1122249" y="235040"/>
                  </a:lnTo>
                  <a:lnTo>
                    <a:pt x="0" y="235040"/>
                  </a:lnTo>
                  <a:close/>
                </a:path>
              </a:pathLst>
            </a:custGeom>
            <a:gradFill rotWithShape="true">
              <a:gsLst>
                <a:gs pos="0">
                  <a:srgbClr val="365E93">
                    <a:alpha val="56000"/>
                  </a:srgbClr>
                </a:gs>
                <a:gs pos="100000">
                  <a:srgbClr val="AF2BA5">
                    <a:alpha val="56000"/>
                  </a:srgbClr>
                </a:gs>
              </a:gsLst>
              <a:lin ang="0"/>
            </a:gradFill>
          </p:spPr>
        </p:sp>
        <p:sp>
          <p:nvSpPr>
            <p:cNvPr name="TextBox 11" id="11"/>
            <p:cNvSpPr txBox="true"/>
            <p:nvPr/>
          </p:nvSpPr>
          <p:spPr>
            <a:xfrm>
              <a:off x="0" y="-38100"/>
              <a:ext cx="1122249" cy="27314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5665794" y="5615116"/>
            <a:ext cx="7561749" cy="4425342"/>
          </a:xfrm>
          <a:custGeom>
            <a:avLst/>
            <a:gdLst/>
            <a:ahLst/>
            <a:cxnLst/>
            <a:rect r="r" b="b" t="t" l="l"/>
            <a:pathLst>
              <a:path h="4425342" w="7561749">
                <a:moveTo>
                  <a:pt x="0" y="0"/>
                </a:moveTo>
                <a:lnTo>
                  <a:pt x="7561749" y="0"/>
                </a:lnTo>
                <a:lnTo>
                  <a:pt x="7561749" y="4425342"/>
                </a:lnTo>
                <a:lnTo>
                  <a:pt x="0" y="4425342"/>
                </a:lnTo>
                <a:lnTo>
                  <a:pt x="0" y="0"/>
                </a:lnTo>
                <a:close/>
              </a:path>
            </a:pathLst>
          </a:custGeom>
          <a:blipFill>
            <a:blip r:embed="rId5"/>
            <a:stretch>
              <a:fillRect l="0" t="0" r="0" b="0"/>
            </a:stretch>
          </a:blipFill>
        </p:spPr>
      </p:sp>
      <p:grpSp>
        <p:nvGrpSpPr>
          <p:cNvPr name="Group 13" id="13"/>
          <p:cNvGrpSpPr/>
          <p:nvPr/>
        </p:nvGrpSpPr>
        <p:grpSpPr>
          <a:xfrm rot="0">
            <a:off x="844538" y="7646586"/>
            <a:ext cx="4821256" cy="2393872"/>
            <a:chOff x="0" y="0"/>
            <a:chExt cx="1269796" cy="630485"/>
          </a:xfrm>
        </p:grpSpPr>
        <p:sp>
          <p:nvSpPr>
            <p:cNvPr name="Freeform 14" id="14"/>
            <p:cNvSpPr/>
            <p:nvPr/>
          </p:nvSpPr>
          <p:spPr>
            <a:xfrm flipH="false" flipV="false" rot="0">
              <a:off x="0" y="0"/>
              <a:ext cx="1269796" cy="630485"/>
            </a:xfrm>
            <a:custGeom>
              <a:avLst/>
              <a:gdLst/>
              <a:ahLst/>
              <a:cxnLst/>
              <a:rect r="r" b="b" t="t" l="l"/>
              <a:pathLst>
                <a:path h="630485" w="1269796">
                  <a:moveTo>
                    <a:pt x="0" y="0"/>
                  </a:moveTo>
                  <a:lnTo>
                    <a:pt x="1269796" y="0"/>
                  </a:lnTo>
                  <a:lnTo>
                    <a:pt x="1269796" y="630485"/>
                  </a:lnTo>
                  <a:lnTo>
                    <a:pt x="0" y="630485"/>
                  </a:lnTo>
                  <a:close/>
                </a:path>
              </a:pathLst>
            </a:custGeom>
            <a:gradFill rotWithShape="true">
              <a:gsLst>
                <a:gs pos="0">
                  <a:srgbClr val="365E93">
                    <a:alpha val="56000"/>
                  </a:srgbClr>
                </a:gs>
                <a:gs pos="100000">
                  <a:srgbClr val="AF2BA5">
                    <a:alpha val="56000"/>
                  </a:srgbClr>
                </a:gs>
              </a:gsLst>
              <a:lin ang="0"/>
            </a:gradFill>
          </p:spPr>
        </p:sp>
        <p:sp>
          <p:nvSpPr>
            <p:cNvPr name="TextBox 15" id="15"/>
            <p:cNvSpPr txBox="true"/>
            <p:nvPr/>
          </p:nvSpPr>
          <p:spPr>
            <a:xfrm>
              <a:off x="0" y="-38100"/>
              <a:ext cx="1269796" cy="66858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7253303" y="1268003"/>
            <a:ext cx="4223258" cy="4028492"/>
            <a:chOff x="0" y="0"/>
            <a:chExt cx="1112298" cy="1061002"/>
          </a:xfrm>
        </p:grpSpPr>
        <p:sp>
          <p:nvSpPr>
            <p:cNvPr name="Freeform 17" id="17"/>
            <p:cNvSpPr/>
            <p:nvPr/>
          </p:nvSpPr>
          <p:spPr>
            <a:xfrm flipH="false" flipV="false" rot="0">
              <a:off x="0" y="0"/>
              <a:ext cx="1112298" cy="1061002"/>
            </a:xfrm>
            <a:custGeom>
              <a:avLst/>
              <a:gdLst/>
              <a:ahLst/>
              <a:cxnLst/>
              <a:rect r="r" b="b" t="t" l="l"/>
              <a:pathLst>
                <a:path h="1061002" w="1112298">
                  <a:moveTo>
                    <a:pt x="0" y="0"/>
                  </a:moveTo>
                  <a:lnTo>
                    <a:pt x="1112298" y="0"/>
                  </a:lnTo>
                  <a:lnTo>
                    <a:pt x="1112298" y="1061002"/>
                  </a:lnTo>
                  <a:lnTo>
                    <a:pt x="0" y="1061002"/>
                  </a:lnTo>
                  <a:close/>
                </a:path>
              </a:pathLst>
            </a:custGeom>
            <a:gradFill rotWithShape="true">
              <a:gsLst>
                <a:gs pos="0">
                  <a:srgbClr val="365E93">
                    <a:alpha val="56000"/>
                  </a:srgbClr>
                </a:gs>
                <a:gs pos="100000">
                  <a:srgbClr val="AF2BA5">
                    <a:alpha val="56000"/>
                  </a:srgbClr>
                </a:gs>
              </a:gsLst>
              <a:lin ang="0"/>
            </a:gradFill>
          </p:spPr>
        </p:sp>
        <p:sp>
          <p:nvSpPr>
            <p:cNvPr name="TextBox 18" id="18"/>
            <p:cNvSpPr txBox="true"/>
            <p:nvPr/>
          </p:nvSpPr>
          <p:spPr>
            <a:xfrm>
              <a:off x="0" y="-38100"/>
              <a:ext cx="1112298" cy="1099102"/>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7411653" y="1413957"/>
            <a:ext cx="4064907" cy="3882537"/>
          </a:xfrm>
          <a:prstGeom prst="rect">
            <a:avLst/>
          </a:prstGeom>
        </p:spPr>
        <p:txBody>
          <a:bodyPr anchor="t" rtlCol="false" tIns="0" lIns="0" bIns="0" rIns="0">
            <a:spAutoFit/>
          </a:bodyPr>
          <a:lstStyle/>
          <a:p>
            <a:pPr algn="l">
              <a:lnSpc>
                <a:spcPts val="2826"/>
              </a:lnSpc>
            </a:pPr>
            <a:r>
              <a:rPr lang="en-US" sz="2019" b="true">
                <a:solidFill>
                  <a:srgbClr val="FFFFFF"/>
                </a:solidFill>
                <a:latin typeface="Raleway Bold"/>
                <a:ea typeface="Raleway Bold"/>
                <a:cs typeface="Raleway Bold"/>
                <a:sym typeface="Raleway Bold"/>
              </a:rPr>
              <a:t>Staffing Needs </a:t>
            </a:r>
            <a:r>
              <a:rPr lang="en-US" sz="2019" u="sng" b="true">
                <a:solidFill>
                  <a:srgbClr val="FFFFFF"/>
                </a:solidFill>
                <a:latin typeface="Raleway Bold"/>
                <a:ea typeface="Raleway Bold"/>
                <a:cs typeface="Raleway Bold"/>
                <a:sym typeface="Raleway Bold"/>
              </a:rPr>
              <a:t>:</a:t>
            </a:r>
            <a:r>
              <a:rPr lang="en-US" sz="2019" b="true">
                <a:solidFill>
                  <a:srgbClr val="FFFFFF"/>
                </a:solidFill>
                <a:latin typeface="Raleway Bold"/>
                <a:ea typeface="Raleway Bold"/>
                <a:cs typeface="Raleway Bold"/>
                <a:sym typeface="Raleway Bold"/>
              </a:rPr>
              <a:t> - </a:t>
            </a:r>
            <a:r>
              <a:rPr lang="en-US" sz="2019">
                <a:solidFill>
                  <a:srgbClr val="FFFFFF"/>
                </a:solidFill>
                <a:latin typeface="Raleway"/>
                <a:ea typeface="Raleway"/>
                <a:cs typeface="Raleway"/>
                <a:sym typeface="Raleway"/>
              </a:rPr>
              <a:t>Can schedule more agents during peak times to reduce wait times and improve customer satisfaction.</a:t>
            </a:r>
          </a:p>
          <a:p>
            <a:pPr algn="l">
              <a:lnSpc>
                <a:spcPts val="2826"/>
              </a:lnSpc>
            </a:pPr>
          </a:p>
          <a:p>
            <a:pPr algn="l">
              <a:lnSpc>
                <a:spcPts val="2826"/>
              </a:lnSpc>
            </a:pPr>
            <a:r>
              <a:rPr lang="en-US" sz="2019" b="true">
                <a:solidFill>
                  <a:srgbClr val="FFFFFF"/>
                </a:solidFill>
                <a:latin typeface="Raleway Bold"/>
                <a:ea typeface="Raleway Bold"/>
                <a:cs typeface="Raleway Bold"/>
                <a:sym typeface="Raleway Bold"/>
              </a:rPr>
              <a:t>Cross-Channel Integration :-</a:t>
            </a:r>
            <a:r>
              <a:rPr lang="en-US" sz="2019">
                <a:solidFill>
                  <a:srgbClr val="FFFFFF"/>
                </a:solidFill>
                <a:latin typeface="Raleway"/>
                <a:ea typeface="Raleway"/>
                <a:cs typeface="Raleway"/>
                <a:sym typeface="Raleway"/>
              </a:rPr>
              <a:t> can consider increasing support on other channels (like chat or email) during these times to provide a seamless customer experience.</a:t>
            </a:r>
          </a:p>
          <a:p>
            <a:pPr algn="l">
              <a:lnSpc>
                <a:spcPts val="2826"/>
              </a:lnSpc>
              <a:spcBef>
                <a:spcPct val="0"/>
              </a:spcBef>
            </a:pPr>
          </a:p>
        </p:txBody>
      </p:sp>
      <p:sp>
        <p:nvSpPr>
          <p:cNvPr name="Freeform 20" id="20"/>
          <p:cNvSpPr/>
          <p:nvPr/>
        </p:nvSpPr>
        <p:spPr>
          <a:xfrm flipH="false" flipV="false" rot="-10800000">
            <a:off x="6635876" y="848947"/>
            <a:ext cx="859635" cy="622161"/>
          </a:xfrm>
          <a:custGeom>
            <a:avLst/>
            <a:gdLst/>
            <a:ahLst/>
            <a:cxnLst/>
            <a:rect r="r" b="b" t="t" l="l"/>
            <a:pathLst>
              <a:path h="622161" w="859635">
                <a:moveTo>
                  <a:pt x="0" y="0"/>
                </a:moveTo>
                <a:lnTo>
                  <a:pt x="859635" y="0"/>
                </a:lnTo>
                <a:lnTo>
                  <a:pt x="859635" y="622160"/>
                </a:lnTo>
                <a:lnTo>
                  <a:pt x="0" y="6221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1875823">
            <a:off x="11040703" y="4773312"/>
            <a:ext cx="775778" cy="561469"/>
          </a:xfrm>
          <a:custGeom>
            <a:avLst/>
            <a:gdLst/>
            <a:ahLst/>
            <a:cxnLst/>
            <a:rect r="r" b="b" t="t" l="l"/>
            <a:pathLst>
              <a:path h="561469" w="775778">
                <a:moveTo>
                  <a:pt x="0" y="0"/>
                </a:moveTo>
                <a:lnTo>
                  <a:pt x="775778" y="0"/>
                </a:lnTo>
                <a:lnTo>
                  <a:pt x="775778" y="561469"/>
                </a:lnTo>
                <a:lnTo>
                  <a:pt x="0" y="5614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5561324" y="8200402"/>
            <a:ext cx="2725959" cy="2086598"/>
          </a:xfrm>
          <a:custGeom>
            <a:avLst/>
            <a:gdLst/>
            <a:ahLst/>
            <a:cxnLst/>
            <a:rect r="r" b="b" t="t" l="l"/>
            <a:pathLst>
              <a:path h="2086598" w="2725959">
                <a:moveTo>
                  <a:pt x="0" y="0"/>
                </a:moveTo>
                <a:lnTo>
                  <a:pt x="2725959" y="0"/>
                </a:lnTo>
                <a:lnTo>
                  <a:pt x="2725959" y="2086598"/>
                </a:lnTo>
                <a:lnTo>
                  <a:pt x="0" y="2086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6466629" y="3363801"/>
            <a:ext cx="9525" cy="887095"/>
          </a:xfrm>
          <a:prstGeom prst="rect">
            <a:avLst/>
          </a:prstGeom>
        </p:spPr>
        <p:txBody>
          <a:bodyPr anchor="t" rtlCol="false" tIns="0" lIns="0" bIns="0" rIns="0">
            <a:spAutoFit/>
          </a:bodyPr>
          <a:lstStyle/>
          <a:p>
            <a:pPr algn="ctr">
              <a:lnSpc>
                <a:spcPts val="7279"/>
              </a:lnSpc>
            </a:pPr>
          </a:p>
        </p:txBody>
      </p:sp>
      <p:sp>
        <p:nvSpPr>
          <p:cNvPr name="TextBox 24" id="24"/>
          <p:cNvSpPr txBox="true"/>
          <p:nvPr/>
        </p:nvSpPr>
        <p:spPr>
          <a:xfrm rot="0">
            <a:off x="6172260" y="172672"/>
            <a:ext cx="5943481" cy="514350"/>
          </a:xfrm>
          <a:prstGeom prst="rect">
            <a:avLst/>
          </a:prstGeom>
        </p:spPr>
        <p:txBody>
          <a:bodyPr anchor="t" rtlCol="false" tIns="0" lIns="0" bIns="0" rIns="0">
            <a:spAutoFit/>
          </a:bodyPr>
          <a:lstStyle/>
          <a:p>
            <a:pPr algn="just">
              <a:lnSpc>
                <a:spcPts val="4200"/>
              </a:lnSpc>
            </a:pPr>
            <a:r>
              <a:rPr lang="en-US" b="true" sz="3000">
                <a:solidFill>
                  <a:srgbClr val="FFFFFF"/>
                </a:solidFill>
                <a:latin typeface="Canva Sans Bold"/>
                <a:ea typeface="Canva Sans Bold"/>
                <a:cs typeface="Canva Sans Bold"/>
                <a:sym typeface="Canva Sans Bold"/>
              </a:rPr>
              <a:t>1.1 HIGH VOLUME CALL PERIOD</a:t>
            </a:r>
          </a:p>
        </p:txBody>
      </p:sp>
      <p:sp>
        <p:nvSpPr>
          <p:cNvPr name="TextBox 25" id="25"/>
          <p:cNvSpPr txBox="true"/>
          <p:nvPr/>
        </p:nvSpPr>
        <p:spPr>
          <a:xfrm rot="0">
            <a:off x="883951" y="4974373"/>
            <a:ext cx="3942874" cy="431799"/>
          </a:xfrm>
          <a:prstGeom prst="rect">
            <a:avLst/>
          </a:prstGeom>
        </p:spPr>
        <p:txBody>
          <a:bodyPr anchor="t" rtlCol="false" tIns="0" lIns="0" bIns="0" rIns="0">
            <a:spAutoFit/>
          </a:bodyPr>
          <a:lstStyle/>
          <a:p>
            <a:pPr algn="ctr">
              <a:lnSpc>
                <a:spcPts val="3500"/>
              </a:lnSpc>
            </a:pPr>
            <a:r>
              <a:rPr lang="en-US" sz="2500" b="true">
                <a:solidFill>
                  <a:srgbClr val="FFFFFF"/>
                </a:solidFill>
                <a:latin typeface="Canva Sans Bold"/>
                <a:ea typeface="Canva Sans Bold"/>
                <a:cs typeface="Canva Sans Bold"/>
                <a:sym typeface="Canva Sans Bold"/>
              </a:rPr>
              <a:t>Peak range is 9 AM - 6 PM</a:t>
            </a:r>
          </a:p>
        </p:txBody>
      </p:sp>
      <p:sp>
        <p:nvSpPr>
          <p:cNvPr name="TextBox 26" id="26"/>
          <p:cNvSpPr txBox="true"/>
          <p:nvPr/>
        </p:nvSpPr>
        <p:spPr>
          <a:xfrm rot="0">
            <a:off x="13430805" y="4848185"/>
            <a:ext cx="4261038" cy="869949"/>
          </a:xfrm>
          <a:prstGeom prst="rect">
            <a:avLst/>
          </a:prstGeom>
        </p:spPr>
        <p:txBody>
          <a:bodyPr anchor="t" rtlCol="false" tIns="0" lIns="0" bIns="0" rIns="0">
            <a:spAutoFit/>
          </a:bodyPr>
          <a:lstStyle/>
          <a:p>
            <a:pPr algn="ctr">
              <a:lnSpc>
                <a:spcPts val="3500"/>
              </a:lnSpc>
            </a:pPr>
            <a:r>
              <a:rPr lang="en-US" sz="2500" b="true">
                <a:solidFill>
                  <a:srgbClr val="FFFFFF"/>
                </a:solidFill>
                <a:latin typeface="Canva Sans Bold"/>
                <a:ea typeface="Canva Sans Bold"/>
                <a:cs typeface="Canva Sans Bold"/>
                <a:sym typeface="Canva Sans Bold"/>
              </a:rPr>
              <a:t>Maximum calls received </a:t>
            </a:r>
          </a:p>
          <a:p>
            <a:pPr algn="ctr">
              <a:lnSpc>
                <a:spcPts val="3500"/>
              </a:lnSpc>
            </a:pPr>
            <a:r>
              <a:rPr lang="en-US" sz="2500" b="true">
                <a:solidFill>
                  <a:srgbClr val="FFFFFF"/>
                </a:solidFill>
                <a:latin typeface="Canva Sans Bold"/>
                <a:ea typeface="Canva Sans Bold"/>
                <a:cs typeface="Canva Sans Bold"/>
                <a:sym typeface="Canva Sans Bold"/>
              </a:rPr>
              <a:t>on Saturday</a:t>
            </a:r>
          </a:p>
        </p:txBody>
      </p:sp>
      <p:sp>
        <p:nvSpPr>
          <p:cNvPr name="TextBox 27" id="27"/>
          <p:cNvSpPr txBox="true"/>
          <p:nvPr/>
        </p:nvSpPr>
        <p:spPr>
          <a:xfrm rot="0">
            <a:off x="1049862" y="7750659"/>
            <a:ext cx="4410608" cy="2083250"/>
          </a:xfrm>
          <a:prstGeom prst="rect">
            <a:avLst/>
          </a:prstGeom>
        </p:spPr>
        <p:txBody>
          <a:bodyPr anchor="t" rtlCol="false" tIns="0" lIns="0" bIns="0" rIns="0">
            <a:spAutoFit/>
          </a:bodyPr>
          <a:lstStyle/>
          <a:p>
            <a:pPr algn="l">
              <a:lnSpc>
                <a:spcPts val="3300"/>
              </a:lnSpc>
            </a:pPr>
            <a:r>
              <a:rPr lang="en-US" sz="2357" b="true">
                <a:solidFill>
                  <a:srgbClr val="FFFFFF"/>
                </a:solidFill>
                <a:latin typeface="Canva Sans Bold"/>
                <a:ea typeface="Canva Sans Bold"/>
                <a:cs typeface="Canva Sans Bold"/>
                <a:sym typeface="Canva Sans Bold"/>
              </a:rPr>
              <a:t>During peak hours majority calls have AHT less than mean AHT, implies straight forward queries that can be routed through IVR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44679" y="8643422"/>
            <a:ext cx="16240175" cy="1490988"/>
            <a:chOff x="0" y="0"/>
            <a:chExt cx="4277248" cy="392688"/>
          </a:xfrm>
        </p:grpSpPr>
        <p:sp>
          <p:nvSpPr>
            <p:cNvPr name="Freeform 3" id="3"/>
            <p:cNvSpPr/>
            <p:nvPr/>
          </p:nvSpPr>
          <p:spPr>
            <a:xfrm flipH="false" flipV="false" rot="0">
              <a:off x="0" y="0"/>
              <a:ext cx="4277248" cy="392688"/>
            </a:xfrm>
            <a:custGeom>
              <a:avLst/>
              <a:gdLst/>
              <a:ahLst/>
              <a:cxnLst/>
              <a:rect r="r" b="b" t="t" l="l"/>
              <a:pathLst>
                <a:path h="392688" w="4277248">
                  <a:moveTo>
                    <a:pt x="0" y="0"/>
                  </a:moveTo>
                  <a:lnTo>
                    <a:pt x="4277248" y="0"/>
                  </a:lnTo>
                  <a:lnTo>
                    <a:pt x="4277248" y="392688"/>
                  </a:lnTo>
                  <a:lnTo>
                    <a:pt x="0" y="392688"/>
                  </a:lnTo>
                  <a:close/>
                </a:path>
              </a:pathLst>
            </a:custGeom>
            <a:gradFill rotWithShape="true">
              <a:gsLst>
                <a:gs pos="0">
                  <a:srgbClr val="365E93">
                    <a:alpha val="56000"/>
                  </a:srgbClr>
                </a:gs>
                <a:gs pos="100000">
                  <a:srgbClr val="AF2BA5">
                    <a:alpha val="56000"/>
                  </a:srgbClr>
                </a:gs>
              </a:gsLst>
              <a:lin ang="0"/>
            </a:gradFill>
          </p:spPr>
        </p:sp>
        <p:sp>
          <p:nvSpPr>
            <p:cNvPr name="TextBox 4" id="4"/>
            <p:cNvSpPr txBox="true"/>
            <p:nvPr/>
          </p:nvSpPr>
          <p:spPr>
            <a:xfrm>
              <a:off x="0" y="-38100"/>
              <a:ext cx="4277248" cy="4307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528727" y="556566"/>
            <a:ext cx="6027787" cy="7166070"/>
            <a:chOff x="0" y="0"/>
            <a:chExt cx="1587565" cy="1887360"/>
          </a:xfrm>
        </p:grpSpPr>
        <p:sp>
          <p:nvSpPr>
            <p:cNvPr name="Freeform 6" id="6"/>
            <p:cNvSpPr/>
            <p:nvPr/>
          </p:nvSpPr>
          <p:spPr>
            <a:xfrm flipH="false" flipV="false" rot="0">
              <a:off x="0" y="0"/>
              <a:ext cx="1587565" cy="1887360"/>
            </a:xfrm>
            <a:custGeom>
              <a:avLst/>
              <a:gdLst/>
              <a:ahLst/>
              <a:cxnLst/>
              <a:rect r="r" b="b" t="t" l="l"/>
              <a:pathLst>
                <a:path h="1887360" w="1587565">
                  <a:moveTo>
                    <a:pt x="0" y="0"/>
                  </a:moveTo>
                  <a:lnTo>
                    <a:pt x="1587565" y="0"/>
                  </a:lnTo>
                  <a:lnTo>
                    <a:pt x="1587565" y="1887360"/>
                  </a:lnTo>
                  <a:lnTo>
                    <a:pt x="0" y="1887360"/>
                  </a:lnTo>
                  <a:close/>
                </a:path>
              </a:pathLst>
            </a:custGeom>
            <a:gradFill rotWithShape="true">
              <a:gsLst>
                <a:gs pos="0">
                  <a:srgbClr val="365E93">
                    <a:alpha val="56000"/>
                  </a:srgbClr>
                </a:gs>
                <a:gs pos="100000">
                  <a:srgbClr val="AF2BA5">
                    <a:alpha val="56000"/>
                  </a:srgbClr>
                </a:gs>
              </a:gsLst>
              <a:lin ang="0"/>
            </a:gradFill>
          </p:spPr>
        </p:sp>
        <p:sp>
          <p:nvSpPr>
            <p:cNvPr name="TextBox 7" id="7"/>
            <p:cNvSpPr txBox="true"/>
            <p:nvPr/>
          </p:nvSpPr>
          <p:spPr>
            <a:xfrm>
              <a:off x="0" y="-38100"/>
              <a:ext cx="1587565" cy="192546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49885" y="204141"/>
            <a:ext cx="9389208" cy="8281974"/>
          </a:xfrm>
          <a:custGeom>
            <a:avLst/>
            <a:gdLst/>
            <a:ahLst/>
            <a:cxnLst/>
            <a:rect r="r" b="b" t="t" l="l"/>
            <a:pathLst>
              <a:path h="8281974" w="9389208">
                <a:moveTo>
                  <a:pt x="0" y="0"/>
                </a:moveTo>
                <a:lnTo>
                  <a:pt x="9389209" y="0"/>
                </a:lnTo>
                <a:lnTo>
                  <a:pt x="9389209" y="8281974"/>
                </a:lnTo>
                <a:lnTo>
                  <a:pt x="0" y="8281974"/>
                </a:lnTo>
                <a:lnTo>
                  <a:pt x="0" y="0"/>
                </a:lnTo>
                <a:close/>
              </a:path>
            </a:pathLst>
          </a:custGeom>
          <a:blipFill>
            <a:blip r:embed="rId2"/>
            <a:stretch>
              <a:fillRect l="0" t="0" r="-521" b="0"/>
            </a:stretch>
          </a:blipFill>
        </p:spPr>
      </p:sp>
      <p:sp>
        <p:nvSpPr>
          <p:cNvPr name="TextBox 9" id="9"/>
          <p:cNvSpPr txBox="true"/>
          <p:nvPr/>
        </p:nvSpPr>
        <p:spPr>
          <a:xfrm rot="0">
            <a:off x="562533" y="8659161"/>
            <a:ext cx="16074696" cy="1656414"/>
          </a:xfrm>
          <a:prstGeom prst="rect">
            <a:avLst/>
          </a:prstGeom>
        </p:spPr>
        <p:txBody>
          <a:bodyPr anchor="t" rtlCol="false" tIns="0" lIns="0" bIns="0" rIns="0">
            <a:spAutoFit/>
          </a:bodyPr>
          <a:lstStyle/>
          <a:p>
            <a:pPr algn="just">
              <a:lnSpc>
                <a:spcPts val="2676"/>
              </a:lnSpc>
            </a:pPr>
            <a:r>
              <a:rPr lang="en-US" sz="1911">
                <a:solidFill>
                  <a:srgbClr val="FFFFFF"/>
                </a:solidFill>
                <a:latin typeface="Canva Sans"/>
                <a:ea typeface="Canva Sans"/>
                <a:cs typeface="Canva Sans"/>
                <a:sym typeface="Canva Sans"/>
              </a:rPr>
              <a:t>This heatmap shows the distribution of primary call reasons across different time periods. Darker shades represent higher call volumes for specific reasons, such as "irrops" and "mileage plus," which stand out as the most common reasons for calls. Call volumes for categories like "voluntary change" and "seating" are also prominent in certain time frames. The graph highlights peak call volumes during specific intervals for different service issues.</a:t>
            </a:r>
          </a:p>
          <a:p>
            <a:pPr algn="just">
              <a:lnSpc>
                <a:spcPts val="2676"/>
              </a:lnSpc>
              <a:spcBef>
                <a:spcPct val="0"/>
              </a:spcBef>
            </a:pPr>
          </a:p>
        </p:txBody>
      </p:sp>
      <p:sp>
        <p:nvSpPr>
          <p:cNvPr name="TextBox 10" id="10"/>
          <p:cNvSpPr txBox="true"/>
          <p:nvPr/>
        </p:nvSpPr>
        <p:spPr>
          <a:xfrm rot="0">
            <a:off x="11736939" y="685800"/>
            <a:ext cx="5484869" cy="6856267"/>
          </a:xfrm>
          <a:prstGeom prst="rect">
            <a:avLst/>
          </a:prstGeom>
        </p:spPr>
        <p:txBody>
          <a:bodyPr anchor="t" rtlCol="false" tIns="0" lIns="0" bIns="0" rIns="0">
            <a:spAutoFit/>
          </a:bodyPr>
          <a:lstStyle/>
          <a:p>
            <a:pPr algn="just">
              <a:lnSpc>
                <a:spcPts val="2720"/>
              </a:lnSpc>
            </a:pPr>
            <a:r>
              <a:rPr lang="en-US" sz="1943">
                <a:solidFill>
                  <a:srgbClr val="FFFFFF"/>
                </a:solidFill>
                <a:latin typeface="Canva Sans"/>
                <a:ea typeface="Canva Sans"/>
                <a:cs typeface="Canva Sans"/>
                <a:sym typeface="Canva Sans"/>
              </a:rPr>
              <a:t>1. </a:t>
            </a:r>
            <a:r>
              <a:rPr lang="en-US" sz="1943" b="true">
                <a:solidFill>
                  <a:srgbClr val="FFFFFF"/>
                </a:solidFill>
                <a:latin typeface="Canva Sans Bold"/>
                <a:ea typeface="Canva Sans Bold"/>
                <a:cs typeface="Canva Sans Bold"/>
                <a:sym typeface="Canva Sans Bold"/>
              </a:rPr>
              <a:t>Operational Disruptions Impact</a:t>
            </a:r>
            <a:r>
              <a:rPr lang="en-US" sz="1943">
                <a:solidFill>
                  <a:srgbClr val="FFFFFF"/>
                </a:solidFill>
                <a:latin typeface="Canva Sans"/>
                <a:ea typeface="Canva Sans"/>
                <a:cs typeface="Canva Sans"/>
                <a:sym typeface="Canva Sans"/>
              </a:rPr>
              <a:t>: Irregular operations (irrops) generate the highest call volumes, indicating a need for better customer communication during disruptions.</a:t>
            </a:r>
          </a:p>
          <a:p>
            <a:pPr algn="just">
              <a:lnSpc>
                <a:spcPts val="2720"/>
              </a:lnSpc>
            </a:pPr>
          </a:p>
          <a:p>
            <a:pPr algn="just">
              <a:lnSpc>
                <a:spcPts val="2720"/>
              </a:lnSpc>
            </a:pPr>
            <a:r>
              <a:rPr lang="en-US" sz="1943">
                <a:solidFill>
                  <a:srgbClr val="FFFFFF"/>
                </a:solidFill>
                <a:latin typeface="Canva Sans"/>
                <a:ea typeface="Canva Sans"/>
                <a:cs typeface="Canva Sans"/>
                <a:sym typeface="Canva Sans"/>
              </a:rPr>
              <a:t>2</a:t>
            </a:r>
            <a:r>
              <a:rPr lang="en-US" sz="1943" b="true">
                <a:solidFill>
                  <a:srgbClr val="FFFFFF"/>
                </a:solidFill>
                <a:latin typeface="Canva Sans Bold"/>
                <a:ea typeface="Canva Sans Bold"/>
                <a:cs typeface="Canva Sans Bold"/>
                <a:sym typeface="Canva Sans Bold"/>
              </a:rPr>
              <a:t>.Loyalty Program Confusion</a:t>
            </a:r>
            <a:r>
              <a:rPr lang="en-US" sz="1943">
                <a:solidFill>
                  <a:srgbClr val="FFFFFF"/>
                </a:solidFill>
                <a:latin typeface="Canva Sans"/>
                <a:ea typeface="Canva Sans"/>
                <a:cs typeface="Canva Sans"/>
                <a:sym typeface="Canva Sans"/>
              </a:rPr>
              <a:t>: High call volumes for "mileage plus" suggest frequent customer queries, highlighting the need for clearer information or self-service options.</a:t>
            </a:r>
          </a:p>
          <a:p>
            <a:pPr algn="just">
              <a:lnSpc>
                <a:spcPts val="2720"/>
              </a:lnSpc>
            </a:pPr>
          </a:p>
          <a:p>
            <a:pPr algn="just">
              <a:lnSpc>
                <a:spcPts val="2720"/>
              </a:lnSpc>
            </a:pPr>
            <a:r>
              <a:rPr lang="en-US" sz="1943">
                <a:solidFill>
                  <a:srgbClr val="FFFFFF"/>
                </a:solidFill>
                <a:latin typeface="Canva Sans"/>
                <a:ea typeface="Canva Sans"/>
                <a:cs typeface="Canva Sans"/>
                <a:sym typeface="Canva Sans"/>
              </a:rPr>
              <a:t>3.</a:t>
            </a:r>
            <a:r>
              <a:rPr lang="en-US" sz="1943" b="true">
                <a:solidFill>
                  <a:srgbClr val="FFFFFF"/>
                </a:solidFill>
                <a:latin typeface="Canva Sans Bold"/>
                <a:ea typeface="Canva Sans Bold"/>
                <a:cs typeface="Canva Sans Bold"/>
                <a:sym typeface="Canva Sans Bold"/>
              </a:rPr>
              <a:t>Predictable Call Peaks</a:t>
            </a:r>
            <a:r>
              <a:rPr lang="en-US" sz="1943">
                <a:solidFill>
                  <a:srgbClr val="FFFFFF"/>
                </a:solidFill>
                <a:latin typeface="Canva Sans"/>
                <a:ea typeface="Canva Sans"/>
                <a:cs typeface="Canva Sans"/>
                <a:sym typeface="Canva Sans"/>
              </a:rPr>
              <a:t>: Voluntary and schedule changes show periodic spikes, pointing to predictable customer behavior, helpful for planning resources.</a:t>
            </a:r>
          </a:p>
          <a:p>
            <a:pPr algn="just">
              <a:lnSpc>
                <a:spcPts val="2720"/>
              </a:lnSpc>
            </a:pPr>
          </a:p>
          <a:p>
            <a:pPr algn="just">
              <a:lnSpc>
                <a:spcPts val="2720"/>
              </a:lnSpc>
              <a:spcBef>
                <a:spcPct val="0"/>
              </a:spcBef>
            </a:pPr>
            <a:r>
              <a:rPr lang="en-US" sz="1943">
                <a:solidFill>
                  <a:srgbClr val="FFFFFF"/>
                </a:solidFill>
                <a:latin typeface="Canva Sans"/>
                <a:ea typeface="Canva Sans"/>
                <a:cs typeface="Canva Sans"/>
                <a:sym typeface="Canva Sans"/>
              </a:rPr>
              <a:t>4</a:t>
            </a:r>
            <a:r>
              <a:rPr lang="en-US" b="true" sz="1943">
                <a:solidFill>
                  <a:srgbClr val="FFFFFF"/>
                </a:solidFill>
                <a:latin typeface="Canva Sans Bold"/>
                <a:ea typeface="Canva Sans Bold"/>
                <a:cs typeface="Canva Sans Bold"/>
                <a:sym typeface="Canva Sans Bold"/>
              </a:rPr>
              <a:t>.Improvement Opportunities</a:t>
            </a:r>
            <a:r>
              <a:rPr lang="en-US" sz="1943">
                <a:solidFill>
                  <a:srgbClr val="FFFFFF"/>
                </a:solidFill>
                <a:latin typeface="Canva Sans"/>
                <a:ea typeface="Canva Sans"/>
                <a:cs typeface="Canva Sans"/>
                <a:sym typeface="Canva Sans"/>
              </a:rPr>
              <a:t>: Fewer calls in categories like "digital support" and "checkout" may indicate either a smooth process or low service awareness, warranting further exploration.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6322" y="164319"/>
            <a:ext cx="9408023" cy="4649678"/>
          </a:xfrm>
          <a:custGeom>
            <a:avLst/>
            <a:gdLst/>
            <a:ahLst/>
            <a:cxnLst/>
            <a:rect r="r" b="b" t="t" l="l"/>
            <a:pathLst>
              <a:path h="4649678" w="9408023">
                <a:moveTo>
                  <a:pt x="0" y="0"/>
                </a:moveTo>
                <a:lnTo>
                  <a:pt x="9408023" y="0"/>
                </a:lnTo>
                <a:lnTo>
                  <a:pt x="9408023" y="4649678"/>
                </a:lnTo>
                <a:lnTo>
                  <a:pt x="0" y="4649678"/>
                </a:lnTo>
                <a:lnTo>
                  <a:pt x="0" y="0"/>
                </a:lnTo>
                <a:close/>
              </a:path>
            </a:pathLst>
          </a:custGeom>
          <a:blipFill>
            <a:blip r:embed="rId2"/>
            <a:stretch>
              <a:fillRect l="0" t="-226" r="0" b="-226"/>
            </a:stretch>
          </a:blipFill>
        </p:spPr>
      </p:sp>
      <p:grpSp>
        <p:nvGrpSpPr>
          <p:cNvPr name="Group 3" id="3"/>
          <p:cNvGrpSpPr/>
          <p:nvPr/>
        </p:nvGrpSpPr>
        <p:grpSpPr>
          <a:xfrm rot="0">
            <a:off x="9627813" y="164319"/>
            <a:ext cx="5757726" cy="864381"/>
            <a:chOff x="0" y="0"/>
            <a:chExt cx="1516438" cy="227656"/>
          </a:xfrm>
        </p:grpSpPr>
        <p:sp>
          <p:nvSpPr>
            <p:cNvPr name="Freeform 4" id="4"/>
            <p:cNvSpPr/>
            <p:nvPr/>
          </p:nvSpPr>
          <p:spPr>
            <a:xfrm flipH="false" flipV="false" rot="0">
              <a:off x="0" y="0"/>
              <a:ext cx="1516438" cy="227656"/>
            </a:xfrm>
            <a:custGeom>
              <a:avLst/>
              <a:gdLst/>
              <a:ahLst/>
              <a:cxnLst/>
              <a:rect r="r" b="b" t="t" l="l"/>
              <a:pathLst>
                <a:path h="227656" w="1516438">
                  <a:moveTo>
                    <a:pt x="0" y="0"/>
                  </a:moveTo>
                  <a:lnTo>
                    <a:pt x="1516438" y="0"/>
                  </a:lnTo>
                  <a:lnTo>
                    <a:pt x="1516438" y="227656"/>
                  </a:lnTo>
                  <a:lnTo>
                    <a:pt x="0" y="227656"/>
                  </a:lnTo>
                  <a:close/>
                </a:path>
              </a:pathLst>
            </a:custGeom>
            <a:gradFill rotWithShape="true">
              <a:gsLst>
                <a:gs pos="0">
                  <a:srgbClr val="365E93">
                    <a:alpha val="56000"/>
                  </a:srgbClr>
                </a:gs>
                <a:gs pos="100000">
                  <a:srgbClr val="AF2BA5">
                    <a:alpha val="56000"/>
                  </a:srgbClr>
                </a:gs>
              </a:gsLst>
              <a:lin ang="0"/>
            </a:gradFill>
          </p:spPr>
        </p:sp>
        <p:sp>
          <p:nvSpPr>
            <p:cNvPr name="TextBox 5" id="5"/>
            <p:cNvSpPr txBox="true"/>
            <p:nvPr/>
          </p:nvSpPr>
          <p:spPr>
            <a:xfrm>
              <a:off x="0" y="-38100"/>
              <a:ext cx="1516438" cy="265756"/>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8140409" y="5191154"/>
            <a:ext cx="10044054" cy="4972021"/>
          </a:xfrm>
          <a:custGeom>
            <a:avLst/>
            <a:gdLst/>
            <a:ahLst/>
            <a:cxnLst/>
            <a:rect r="r" b="b" t="t" l="l"/>
            <a:pathLst>
              <a:path h="4972021" w="10044054">
                <a:moveTo>
                  <a:pt x="0" y="0"/>
                </a:moveTo>
                <a:lnTo>
                  <a:pt x="10044054" y="0"/>
                </a:lnTo>
                <a:lnTo>
                  <a:pt x="10044054" y="4972021"/>
                </a:lnTo>
                <a:lnTo>
                  <a:pt x="0" y="4972021"/>
                </a:lnTo>
                <a:lnTo>
                  <a:pt x="0" y="0"/>
                </a:lnTo>
                <a:close/>
              </a:path>
            </a:pathLst>
          </a:custGeom>
          <a:blipFill>
            <a:blip r:embed="rId3"/>
            <a:stretch>
              <a:fillRect l="0" t="0" r="0" b="0"/>
            </a:stretch>
          </a:blipFill>
        </p:spPr>
      </p:sp>
      <p:sp>
        <p:nvSpPr>
          <p:cNvPr name="TextBox 7" id="7"/>
          <p:cNvSpPr txBox="true"/>
          <p:nvPr/>
        </p:nvSpPr>
        <p:spPr>
          <a:xfrm rot="0">
            <a:off x="9673659" y="204303"/>
            <a:ext cx="5711879" cy="744567"/>
          </a:xfrm>
          <a:prstGeom prst="rect">
            <a:avLst/>
          </a:prstGeom>
        </p:spPr>
        <p:txBody>
          <a:bodyPr anchor="t" rtlCol="false" tIns="0" lIns="0" bIns="0" rIns="0">
            <a:spAutoFit/>
          </a:bodyPr>
          <a:lstStyle/>
          <a:p>
            <a:pPr algn="l">
              <a:lnSpc>
                <a:spcPts val="3060"/>
              </a:lnSpc>
              <a:spcBef>
                <a:spcPct val="0"/>
              </a:spcBef>
            </a:pPr>
            <a:r>
              <a:rPr lang="en-US" sz="2186">
                <a:solidFill>
                  <a:srgbClr val="FFFFFF"/>
                </a:solidFill>
                <a:latin typeface="Canva Sans"/>
                <a:ea typeface="Canva Sans"/>
                <a:cs typeface="Canva Sans"/>
                <a:sym typeface="Canva Sans"/>
              </a:rPr>
              <a:t>Maximum calls during peak hour are related to irrops and voluntary change.</a:t>
            </a:r>
          </a:p>
        </p:txBody>
      </p:sp>
      <p:sp>
        <p:nvSpPr>
          <p:cNvPr name="TextBox 8" id="8"/>
          <p:cNvSpPr txBox="true"/>
          <p:nvPr/>
        </p:nvSpPr>
        <p:spPr>
          <a:xfrm rot="0">
            <a:off x="350364" y="5968515"/>
            <a:ext cx="7510106" cy="514350"/>
          </a:xfrm>
          <a:prstGeom prst="rect">
            <a:avLst/>
          </a:prstGeom>
        </p:spPr>
        <p:txBody>
          <a:bodyPr anchor="t" rtlCol="false" tIns="0" lIns="0" bIns="0" rIns="0">
            <a:spAutoFit/>
          </a:bodyPr>
          <a:lstStyle/>
          <a:p>
            <a:pPr algn="just">
              <a:lnSpc>
                <a:spcPts val="4200"/>
              </a:lnSpc>
            </a:pPr>
            <a:r>
              <a:rPr lang="en-US" b="true" sz="3000">
                <a:solidFill>
                  <a:srgbClr val="FFFFFF"/>
                </a:solidFill>
                <a:latin typeface="Canva Sans Bold"/>
                <a:ea typeface="Canva Sans Bold"/>
                <a:cs typeface="Canva Sans Bold"/>
                <a:sym typeface="Canva Sans Bold"/>
              </a:rPr>
              <a:t>1.2 KEY DRIVERS OF LONG AHT AND AST</a:t>
            </a:r>
          </a:p>
        </p:txBody>
      </p:sp>
      <p:grpSp>
        <p:nvGrpSpPr>
          <p:cNvPr name="Group 9" id="9"/>
          <p:cNvGrpSpPr/>
          <p:nvPr/>
        </p:nvGrpSpPr>
        <p:grpSpPr>
          <a:xfrm rot="0">
            <a:off x="1551063" y="7097244"/>
            <a:ext cx="6589347" cy="2603950"/>
            <a:chOff x="0" y="0"/>
            <a:chExt cx="1735466" cy="685814"/>
          </a:xfrm>
        </p:grpSpPr>
        <p:sp>
          <p:nvSpPr>
            <p:cNvPr name="Freeform 10" id="10"/>
            <p:cNvSpPr/>
            <p:nvPr/>
          </p:nvSpPr>
          <p:spPr>
            <a:xfrm flipH="false" flipV="false" rot="0">
              <a:off x="0" y="0"/>
              <a:ext cx="1735466" cy="685814"/>
            </a:xfrm>
            <a:custGeom>
              <a:avLst/>
              <a:gdLst/>
              <a:ahLst/>
              <a:cxnLst/>
              <a:rect r="r" b="b" t="t" l="l"/>
              <a:pathLst>
                <a:path h="685814" w="1735466">
                  <a:moveTo>
                    <a:pt x="0" y="0"/>
                  </a:moveTo>
                  <a:lnTo>
                    <a:pt x="1735466" y="0"/>
                  </a:lnTo>
                  <a:lnTo>
                    <a:pt x="1735466" y="685814"/>
                  </a:lnTo>
                  <a:lnTo>
                    <a:pt x="0" y="685814"/>
                  </a:lnTo>
                  <a:close/>
                </a:path>
              </a:pathLst>
            </a:custGeom>
            <a:gradFill rotWithShape="true">
              <a:gsLst>
                <a:gs pos="0">
                  <a:srgbClr val="365E93">
                    <a:alpha val="56000"/>
                  </a:srgbClr>
                </a:gs>
                <a:gs pos="100000">
                  <a:srgbClr val="AF2BA5">
                    <a:alpha val="56000"/>
                  </a:srgbClr>
                </a:gs>
              </a:gsLst>
              <a:lin ang="0"/>
            </a:gradFill>
          </p:spPr>
        </p:sp>
        <p:sp>
          <p:nvSpPr>
            <p:cNvPr name="TextBox 11" id="11"/>
            <p:cNvSpPr txBox="true"/>
            <p:nvPr/>
          </p:nvSpPr>
          <p:spPr>
            <a:xfrm>
              <a:off x="0" y="-38100"/>
              <a:ext cx="1735466" cy="723914"/>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735587" y="7273515"/>
            <a:ext cx="6124883" cy="2213309"/>
          </a:xfrm>
          <a:prstGeom prst="rect">
            <a:avLst/>
          </a:prstGeom>
        </p:spPr>
        <p:txBody>
          <a:bodyPr anchor="t" rtlCol="false" tIns="0" lIns="0" bIns="0" rIns="0">
            <a:spAutoFit/>
          </a:bodyPr>
          <a:lstStyle/>
          <a:p>
            <a:pPr algn="just">
              <a:lnSpc>
                <a:spcPts val="2956"/>
              </a:lnSpc>
              <a:spcBef>
                <a:spcPct val="0"/>
              </a:spcBef>
            </a:pPr>
            <a:r>
              <a:rPr lang="en-US" b="true" sz="2111">
                <a:solidFill>
                  <a:srgbClr val="FFFFFF"/>
                </a:solidFill>
                <a:latin typeface="Canva Sans Bold"/>
                <a:ea typeface="Canva Sans Bold"/>
                <a:cs typeface="Canva Sans Bold"/>
                <a:sym typeface="Canva Sans Bold"/>
              </a:rPr>
              <a:t>Checkout</a:t>
            </a:r>
            <a:r>
              <a:rPr lang="en-US" sz="2111">
                <a:solidFill>
                  <a:srgbClr val="FFFFFF"/>
                </a:solidFill>
                <a:latin typeface="Canva Sans"/>
                <a:ea typeface="Canva Sans"/>
                <a:cs typeface="Canva Sans"/>
                <a:sym typeface="Canva Sans"/>
              </a:rPr>
              <a:t> related queries require the most time to handle and have the longest wait times, while </a:t>
            </a:r>
            <a:r>
              <a:rPr lang="en-US" b="true" sz="2111">
                <a:solidFill>
                  <a:srgbClr val="FFFFFF"/>
                </a:solidFill>
                <a:latin typeface="Canva Sans Bold"/>
                <a:ea typeface="Canva Sans Bold"/>
                <a:cs typeface="Canva Sans Bold"/>
                <a:sym typeface="Canva Sans Bold"/>
              </a:rPr>
              <a:t>topics</a:t>
            </a:r>
            <a:r>
              <a:rPr lang="en-US" sz="2111">
                <a:solidFill>
                  <a:srgbClr val="FFFFFF"/>
                </a:solidFill>
                <a:latin typeface="Canva Sans"/>
                <a:ea typeface="Canva Sans"/>
                <a:cs typeface="Canva Sans"/>
                <a:sym typeface="Canva Sans"/>
              </a:rPr>
              <a:t> is dealt with most efficiently. These insights can guide resource allocation and process improvements in the call center to enhance overall service efficiency.</a:t>
            </a:r>
          </a:p>
        </p:txBody>
      </p:sp>
      <p:grpSp>
        <p:nvGrpSpPr>
          <p:cNvPr name="Group 13" id="13"/>
          <p:cNvGrpSpPr/>
          <p:nvPr/>
        </p:nvGrpSpPr>
        <p:grpSpPr>
          <a:xfrm rot="0">
            <a:off x="9627813" y="1232356"/>
            <a:ext cx="7376080" cy="3533359"/>
            <a:chOff x="0" y="0"/>
            <a:chExt cx="1942671" cy="930596"/>
          </a:xfrm>
        </p:grpSpPr>
        <p:sp>
          <p:nvSpPr>
            <p:cNvPr name="Freeform 14" id="14"/>
            <p:cNvSpPr/>
            <p:nvPr/>
          </p:nvSpPr>
          <p:spPr>
            <a:xfrm flipH="false" flipV="false" rot="0">
              <a:off x="0" y="0"/>
              <a:ext cx="1942671" cy="930596"/>
            </a:xfrm>
            <a:custGeom>
              <a:avLst/>
              <a:gdLst/>
              <a:ahLst/>
              <a:cxnLst/>
              <a:rect r="r" b="b" t="t" l="l"/>
              <a:pathLst>
                <a:path h="930596" w="1942671">
                  <a:moveTo>
                    <a:pt x="0" y="0"/>
                  </a:moveTo>
                  <a:lnTo>
                    <a:pt x="1942671" y="0"/>
                  </a:lnTo>
                  <a:lnTo>
                    <a:pt x="1942671" y="930596"/>
                  </a:lnTo>
                  <a:lnTo>
                    <a:pt x="0" y="930596"/>
                  </a:lnTo>
                  <a:close/>
                </a:path>
              </a:pathLst>
            </a:custGeom>
            <a:gradFill rotWithShape="true">
              <a:gsLst>
                <a:gs pos="0">
                  <a:srgbClr val="365E93">
                    <a:alpha val="56000"/>
                  </a:srgbClr>
                </a:gs>
                <a:gs pos="100000">
                  <a:srgbClr val="AF2BA5">
                    <a:alpha val="56000"/>
                  </a:srgbClr>
                </a:gs>
              </a:gsLst>
              <a:lin ang="0"/>
            </a:gradFill>
          </p:spPr>
        </p:sp>
        <p:sp>
          <p:nvSpPr>
            <p:cNvPr name="TextBox 15" id="15"/>
            <p:cNvSpPr txBox="true"/>
            <p:nvPr/>
          </p:nvSpPr>
          <p:spPr>
            <a:xfrm>
              <a:off x="0" y="-38100"/>
              <a:ext cx="1942671" cy="968696"/>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9711759" y="1283584"/>
            <a:ext cx="7376080" cy="3802766"/>
          </a:xfrm>
          <a:prstGeom prst="rect">
            <a:avLst/>
          </a:prstGeom>
        </p:spPr>
        <p:txBody>
          <a:bodyPr anchor="t" rtlCol="false" tIns="0" lIns="0" bIns="0" rIns="0">
            <a:spAutoFit/>
          </a:bodyPr>
          <a:lstStyle/>
          <a:p>
            <a:pPr algn="l">
              <a:lnSpc>
                <a:spcPts val="3023"/>
              </a:lnSpc>
            </a:pPr>
            <a:r>
              <a:rPr lang="en-US" sz="2159" u="sng">
                <a:solidFill>
                  <a:srgbClr val="FFFFFF"/>
                </a:solidFill>
                <a:latin typeface="Raleway"/>
                <a:ea typeface="Raleway"/>
                <a:cs typeface="Raleway"/>
                <a:sym typeface="Raleway"/>
              </a:rPr>
              <a:t>Proactive Communication:</a:t>
            </a:r>
            <a:r>
              <a:rPr lang="en-US" sz="2159">
                <a:solidFill>
                  <a:srgbClr val="FFFFFF"/>
                </a:solidFill>
                <a:latin typeface="Raleway"/>
                <a:ea typeface="Raleway"/>
                <a:cs typeface="Raleway"/>
                <a:sym typeface="Raleway"/>
              </a:rPr>
              <a:t>  Enhance proactive communication strategies during these peak times to inform customers about irrops and minimize confusion or frustration, it can include:-informed mai,</a:t>
            </a:r>
            <a:r>
              <a:rPr lang="en-US" sz="2159">
                <a:solidFill>
                  <a:srgbClr val="FFFFFF"/>
                </a:solidFill>
                <a:latin typeface="Raleway"/>
                <a:ea typeface="Raleway"/>
                <a:cs typeface="Raleway"/>
                <a:sym typeface="Raleway"/>
              </a:rPr>
              <a:t>Informed IVR calls,informed watsapp and normal SMS.</a:t>
            </a:r>
          </a:p>
          <a:p>
            <a:pPr algn="l">
              <a:lnSpc>
                <a:spcPts val="3023"/>
              </a:lnSpc>
            </a:pPr>
          </a:p>
          <a:p>
            <a:pPr algn="l">
              <a:lnSpc>
                <a:spcPts val="3023"/>
              </a:lnSpc>
            </a:pPr>
            <a:r>
              <a:rPr lang="en-US" sz="2159" u="sng">
                <a:solidFill>
                  <a:srgbClr val="FFFFFF"/>
                </a:solidFill>
                <a:latin typeface="Raleway"/>
                <a:ea typeface="Raleway"/>
                <a:cs typeface="Raleway"/>
                <a:sym typeface="Raleway"/>
              </a:rPr>
              <a:t>Real-time Updates:</a:t>
            </a:r>
            <a:r>
              <a:rPr lang="en-US" sz="2159">
                <a:solidFill>
                  <a:srgbClr val="FFFFFF"/>
                </a:solidFill>
                <a:latin typeface="Raleway"/>
                <a:ea typeface="Raleway"/>
                <a:cs typeface="Raleway"/>
                <a:sym typeface="Raleway"/>
              </a:rPr>
              <a:t> Real-time updates functionality in website regarding irrops can help keep customers informed and potentially reduce the number of calls.</a:t>
            </a:r>
          </a:p>
          <a:p>
            <a:pPr algn="l">
              <a:lnSpc>
                <a:spcPts val="302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96684" y="181635"/>
            <a:ext cx="7763841" cy="4541847"/>
          </a:xfrm>
          <a:custGeom>
            <a:avLst/>
            <a:gdLst/>
            <a:ahLst/>
            <a:cxnLst/>
            <a:rect r="r" b="b" t="t" l="l"/>
            <a:pathLst>
              <a:path h="4541847" w="7763841">
                <a:moveTo>
                  <a:pt x="0" y="0"/>
                </a:moveTo>
                <a:lnTo>
                  <a:pt x="7763841" y="0"/>
                </a:lnTo>
                <a:lnTo>
                  <a:pt x="7763841" y="4541847"/>
                </a:lnTo>
                <a:lnTo>
                  <a:pt x="0" y="4541847"/>
                </a:lnTo>
                <a:lnTo>
                  <a:pt x="0" y="0"/>
                </a:lnTo>
                <a:close/>
              </a:path>
            </a:pathLst>
          </a:custGeom>
          <a:blipFill>
            <a:blip r:embed="rId2"/>
            <a:stretch>
              <a:fillRect l="0" t="0" r="0" b="0"/>
            </a:stretch>
          </a:blipFill>
        </p:spPr>
      </p:sp>
      <p:sp>
        <p:nvSpPr>
          <p:cNvPr name="Freeform 3" id="3"/>
          <p:cNvSpPr/>
          <p:nvPr/>
        </p:nvSpPr>
        <p:spPr>
          <a:xfrm flipH="false" flipV="false" rot="0">
            <a:off x="8933238" y="181635"/>
            <a:ext cx="9066664" cy="5370095"/>
          </a:xfrm>
          <a:custGeom>
            <a:avLst/>
            <a:gdLst/>
            <a:ahLst/>
            <a:cxnLst/>
            <a:rect r="r" b="b" t="t" l="l"/>
            <a:pathLst>
              <a:path h="5370095" w="9066664">
                <a:moveTo>
                  <a:pt x="0" y="0"/>
                </a:moveTo>
                <a:lnTo>
                  <a:pt x="9066664" y="0"/>
                </a:lnTo>
                <a:lnTo>
                  <a:pt x="9066664" y="5370095"/>
                </a:lnTo>
                <a:lnTo>
                  <a:pt x="0" y="5370095"/>
                </a:lnTo>
                <a:lnTo>
                  <a:pt x="0" y="0"/>
                </a:lnTo>
                <a:close/>
              </a:path>
            </a:pathLst>
          </a:custGeom>
          <a:blipFill>
            <a:blip r:embed="rId3"/>
            <a:stretch>
              <a:fillRect l="0" t="0" r="-1673" b="0"/>
            </a:stretch>
          </a:blipFill>
        </p:spPr>
      </p:sp>
      <p:sp>
        <p:nvSpPr>
          <p:cNvPr name="Freeform 4" id="4"/>
          <p:cNvSpPr/>
          <p:nvPr/>
        </p:nvSpPr>
        <p:spPr>
          <a:xfrm flipH="false" flipV="false" rot="0">
            <a:off x="5345955" y="5878755"/>
            <a:ext cx="6726731" cy="4193122"/>
          </a:xfrm>
          <a:custGeom>
            <a:avLst/>
            <a:gdLst/>
            <a:ahLst/>
            <a:cxnLst/>
            <a:rect r="r" b="b" t="t" l="l"/>
            <a:pathLst>
              <a:path h="4193122" w="6726731">
                <a:moveTo>
                  <a:pt x="0" y="0"/>
                </a:moveTo>
                <a:lnTo>
                  <a:pt x="6726731" y="0"/>
                </a:lnTo>
                <a:lnTo>
                  <a:pt x="6726731" y="4193122"/>
                </a:lnTo>
                <a:lnTo>
                  <a:pt x="0" y="4193122"/>
                </a:lnTo>
                <a:lnTo>
                  <a:pt x="0" y="0"/>
                </a:lnTo>
                <a:close/>
              </a:path>
            </a:pathLst>
          </a:custGeom>
          <a:blipFill>
            <a:blip r:embed="rId4"/>
            <a:stretch>
              <a:fillRect l="0" t="0" r="0" b="0"/>
            </a:stretch>
          </a:blipFill>
        </p:spPr>
      </p:sp>
      <p:grpSp>
        <p:nvGrpSpPr>
          <p:cNvPr name="Group 5" id="5"/>
          <p:cNvGrpSpPr/>
          <p:nvPr/>
        </p:nvGrpSpPr>
        <p:grpSpPr>
          <a:xfrm rot="0">
            <a:off x="196684" y="4723482"/>
            <a:ext cx="4473800" cy="4256404"/>
            <a:chOff x="0" y="0"/>
            <a:chExt cx="1178285" cy="1121028"/>
          </a:xfrm>
        </p:grpSpPr>
        <p:sp>
          <p:nvSpPr>
            <p:cNvPr name="Freeform 6" id="6"/>
            <p:cNvSpPr/>
            <p:nvPr/>
          </p:nvSpPr>
          <p:spPr>
            <a:xfrm flipH="false" flipV="false" rot="0">
              <a:off x="0" y="0"/>
              <a:ext cx="1178285" cy="1121028"/>
            </a:xfrm>
            <a:custGeom>
              <a:avLst/>
              <a:gdLst/>
              <a:ahLst/>
              <a:cxnLst/>
              <a:rect r="r" b="b" t="t" l="l"/>
              <a:pathLst>
                <a:path h="1121028" w="1178285">
                  <a:moveTo>
                    <a:pt x="0" y="0"/>
                  </a:moveTo>
                  <a:lnTo>
                    <a:pt x="1178285" y="0"/>
                  </a:lnTo>
                  <a:lnTo>
                    <a:pt x="1178285" y="1121028"/>
                  </a:lnTo>
                  <a:lnTo>
                    <a:pt x="0" y="1121028"/>
                  </a:lnTo>
                  <a:close/>
                </a:path>
              </a:pathLst>
            </a:custGeom>
            <a:gradFill rotWithShape="true">
              <a:gsLst>
                <a:gs pos="0">
                  <a:srgbClr val="365E93">
                    <a:alpha val="56000"/>
                  </a:srgbClr>
                </a:gs>
                <a:gs pos="100000">
                  <a:srgbClr val="AF2BA5">
                    <a:alpha val="56000"/>
                  </a:srgbClr>
                </a:gs>
              </a:gsLst>
              <a:lin ang="0"/>
            </a:gradFill>
          </p:spPr>
        </p:sp>
        <p:sp>
          <p:nvSpPr>
            <p:cNvPr name="TextBox 7" id="7"/>
            <p:cNvSpPr txBox="true"/>
            <p:nvPr/>
          </p:nvSpPr>
          <p:spPr>
            <a:xfrm>
              <a:off x="0" y="-38100"/>
              <a:ext cx="1178285" cy="115912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90964" y="4835457"/>
            <a:ext cx="4285239" cy="4160735"/>
          </a:xfrm>
          <a:prstGeom prst="rect">
            <a:avLst/>
          </a:prstGeom>
        </p:spPr>
        <p:txBody>
          <a:bodyPr anchor="t" rtlCol="false" tIns="0" lIns="0" bIns="0" rIns="0">
            <a:spAutoFit/>
          </a:bodyPr>
          <a:lstStyle/>
          <a:p>
            <a:pPr algn="l">
              <a:lnSpc>
                <a:spcPts val="2994"/>
              </a:lnSpc>
              <a:spcBef>
                <a:spcPct val="0"/>
              </a:spcBef>
            </a:pPr>
            <a:r>
              <a:rPr lang="en-US" sz="2139">
                <a:solidFill>
                  <a:srgbClr val="FFFFFF"/>
                </a:solidFill>
                <a:latin typeface="Canva Sans"/>
                <a:ea typeface="Canva Sans"/>
                <a:cs typeface="Canva Sans"/>
                <a:sym typeface="Canva Sans"/>
              </a:rPr>
              <a:t>AHT is directly proportional to customer elite level code</a:t>
            </a:r>
          </a:p>
          <a:p>
            <a:pPr algn="l">
              <a:lnSpc>
                <a:spcPts val="2994"/>
              </a:lnSpc>
              <a:spcBef>
                <a:spcPct val="0"/>
              </a:spcBef>
            </a:pPr>
            <a:r>
              <a:rPr lang="en-US" sz="2139">
                <a:solidFill>
                  <a:srgbClr val="FFFFFF"/>
                </a:solidFill>
                <a:latin typeface="Canva Sans"/>
                <a:ea typeface="Canva Sans"/>
                <a:cs typeface="Canva Sans"/>
                <a:sym typeface="Canva Sans"/>
              </a:rPr>
              <a:t>AST is inversely proportional to customer elite level code</a:t>
            </a:r>
          </a:p>
          <a:p>
            <a:pPr algn="l">
              <a:lnSpc>
                <a:spcPts val="2994"/>
              </a:lnSpc>
              <a:spcBef>
                <a:spcPct val="0"/>
              </a:spcBef>
            </a:pPr>
            <a:r>
              <a:rPr lang="en-US" sz="2139">
                <a:solidFill>
                  <a:srgbClr val="FFFFFF"/>
                </a:solidFill>
                <a:latin typeface="Canva Sans"/>
                <a:ea typeface="Canva Sans"/>
                <a:cs typeface="Canva Sans"/>
                <a:sym typeface="Canva Sans"/>
              </a:rPr>
              <a:t>Thus some maximum time limit criteria should be kept so that after maximum duration client’s call is disconnected and is connected later after peak hours, this will also reduce AST</a:t>
            </a:r>
          </a:p>
          <a:p>
            <a:pPr algn="l">
              <a:lnSpc>
                <a:spcPts val="2994"/>
              </a:lnSpc>
              <a:spcBef>
                <a:spcPct val="0"/>
              </a:spcBef>
            </a:pPr>
          </a:p>
        </p:txBody>
      </p:sp>
      <p:grpSp>
        <p:nvGrpSpPr>
          <p:cNvPr name="Group 9" id="9"/>
          <p:cNvGrpSpPr/>
          <p:nvPr/>
        </p:nvGrpSpPr>
        <p:grpSpPr>
          <a:xfrm rot="0">
            <a:off x="13366462" y="5551730"/>
            <a:ext cx="4690591" cy="654050"/>
            <a:chOff x="0" y="0"/>
            <a:chExt cx="1235382" cy="172260"/>
          </a:xfrm>
        </p:grpSpPr>
        <p:sp>
          <p:nvSpPr>
            <p:cNvPr name="Freeform 10" id="10"/>
            <p:cNvSpPr/>
            <p:nvPr/>
          </p:nvSpPr>
          <p:spPr>
            <a:xfrm flipH="false" flipV="false" rot="0">
              <a:off x="0" y="0"/>
              <a:ext cx="1235382" cy="172260"/>
            </a:xfrm>
            <a:custGeom>
              <a:avLst/>
              <a:gdLst/>
              <a:ahLst/>
              <a:cxnLst/>
              <a:rect r="r" b="b" t="t" l="l"/>
              <a:pathLst>
                <a:path h="172260" w="1235382">
                  <a:moveTo>
                    <a:pt x="0" y="0"/>
                  </a:moveTo>
                  <a:lnTo>
                    <a:pt x="1235382" y="0"/>
                  </a:lnTo>
                  <a:lnTo>
                    <a:pt x="1235382" y="172260"/>
                  </a:lnTo>
                  <a:lnTo>
                    <a:pt x="0" y="172260"/>
                  </a:lnTo>
                  <a:close/>
                </a:path>
              </a:pathLst>
            </a:custGeom>
            <a:gradFill rotWithShape="true">
              <a:gsLst>
                <a:gs pos="0">
                  <a:srgbClr val="365E93">
                    <a:alpha val="56000"/>
                  </a:srgbClr>
                </a:gs>
                <a:gs pos="100000">
                  <a:srgbClr val="AF2BA5">
                    <a:alpha val="56000"/>
                  </a:srgbClr>
                </a:gs>
              </a:gsLst>
              <a:lin ang="0"/>
            </a:gradFill>
          </p:spPr>
        </p:sp>
        <p:sp>
          <p:nvSpPr>
            <p:cNvPr name="TextBox 11" id="11"/>
            <p:cNvSpPr txBox="true"/>
            <p:nvPr/>
          </p:nvSpPr>
          <p:spPr>
            <a:xfrm>
              <a:off x="0" y="-38100"/>
              <a:ext cx="1235382" cy="21036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3483981" y="5513630"/>
            <a:ext cx="4515922" cy="69215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Canva Sans"/>
                <a:ea typeface="Canva Sans"/>
                <a:cs typeface="Canva Sans"/>
                <a:sym typeface="Canva Sans"/>
              </a:rPr>
              <a:t>If AHT of call is less this allows agent </a:t>
            </a:r>
          </a:p>
          <a:p>
            <a:pPr algn="ctr">
              <a:lnSpc>
                <a:spcPts val="2799"/>
              </a:lnSpc>
              <a:spcBef>
                <a:spcPct val="0"/>
              </a:spcBef>
            </a:pPr>
            <a:r>
              <a:rPr lang="en-US" sz="1999">
                <a:solidFill>
                  <a:srgbClr val="FFFFFF"/>
                </a:solidFill>
                <a:latin typeface="Canva Sans"/>
                <a:ea typeface="Canva Sans"/>
                <a:cs typeface="Canva Sans"/>
                <a:sym typeface="Canva Sans"/>
              </a:rPr>
              <a:t>to handle more calls</a:t>
            </a:r>
          </a:p>
        </p:txBody>
      </p:sp>
      <p:grpSp>
        <p:nvGrpSpPr>
          <p:cNvPr name="Group 13" id="13"/>
          <p:cNvGrpSpPr/>
          <p:nvPr/>
        </p:nvGrpSpPr>
        <p:grpSpPr>
          <a:xfrm rot="0">
            <a:off x="12072686" y="7920507"/>
            <a:ext cx="2232772" cy="2151370"/>
            <a:chOff x="0" y="0"/>
            <a:chExt cx="588055" cy="566616"/>
          </a:xfrm>
        </p:grpSpPr>
        <p:sp>
          <p:nvSpPr>
            <p:cNvPr name="Freeform 14" id="14"/>
            <p:cNvSpPr/>
            <p:nvPr/>
          </p:nvSpPr>
          <p:spPr>
            <a:xfrm flipH="false" flipV="false" rot="0">
              <a:off x="0" y="0"/>
              <a:ext cx="588055" cy="566616"/>
            </a:xfrm>
            <a:custGeom>
              <a:avLst/>
              <a:gdLst/>
              <a:ahLst/>
              <a:cxnLst/>
              <a:rect r="r" b="b" t="t" l="l"/>
              <a:pathLst>
                <a:path h="566616" w="588055">
                  <a:moveTo>
                    <a:pt x="0" y="0"/>
                  </a:moveTo>
                  <a:lnTo>
                    <a:pt x="588055" y="0"/>
                  </a:lnTo>
                  <a:lnTo>
                    <a:pt x="588055" y="566616"/>
                  </a:lnTo>
                  <a:lnTo>
                    <a:pt x="0" y="566616"/>
                  </a:lnTo>
                  <a:close/>
                </a:path>
              </a:pathLst>
            </a:custGeom>
            <a:gradFill rotWithShape="true">
              <a:gsLst>
                <a:gs pos="0">
                  <a:srgbClr val="365E93">
                    <a:alpha val="56000"/>
                  </a:srgbClr>
                </a:gs>
                <a:gs pos="100000">
                  <a:srgbClr val="AF2BA5">
                    <a:alpha val="56000"/>
                  </a:srgbClr>
                </a:gs>
              </a:gsLst>
              <a:lin ang="0"/>
            </a:gradFill>
          </p:spPr>
        </p:sp>
        <p:sp>
          <p:nvSpPr>
            <p:cNvPr name="TextBox 15" id="15"/>
            <p:cNvSpPr txBox="true"/>
            <p:nvPr/>
          </p:nvSpPr>
          <p:spPr>
            <a:xfrm>
              <a:off x="0" y="-38100"/>
              <a:ext cx="588055" cy="604716"/>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2177461" y="7965791"/>
            <a:ext cx="2263701" cy="1990090"/>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Canva Sans"/>
                <a:ea typeface="Canva Sans"/>
                <a:cs typeface="Canva Sans"/>
                <a:sym typeface="Canva Sans"/>
              </a:rPr>
              <a:t>For higher AHT silent percentage is more implies agent takes too much time to ans query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88585" y="165686"/>
            <a:ext cx="6853299" cy="5121180"/>
          </a:xfrm>
          <a:custGeom>
            <a:avLst/>
            <a:gdLst/>
            <a:ahLst/>
            <a:cxnLst/>
            <a:rect r="r" b="b" t="t" l="l"/>
            <a:pathLst>
              <a:path h="5121180" w="6853299">
                <a:moveTo>
                  <a:pt x="0" y="0"/>
                </a:moveTo>
                <a:lnTo>
                  <a:pt x="6853299" y="0"/>
                </a:lnTo>
                <a:lnTo>
                  <a:pt x="6853299" y="5121180"/>
                </a:lnTo>
                <a:lnTo>
                  <a:pt x="0" y="5121180"/>
                </a:lnTo>
                <a:lnTo>
                  <a:pt x="0" y="0"/>
                </a:lnTo>
                <a:close/>
              </a:path>
            </a:pathLst>
          </a:custGeom>
          <a:blipFill>
            <a:blip r:embed="rId2"/>
            <a:stretch>
              <a:fillRect l="-374" t="0" r="0" b="-1314"/>
            </a:stretch>
          </a:blipFill>
        </p:spPr>
      </p:sp>
      <p:grpSp>
        <p:nvGrpSpPr>
          <p:cNvPr name="Group 3" id="3"/>
          <p:cNvGrpSpPr/>
          <p:nvPr/>
        </p:nvGrpSpPr>
        <p:grpSpPr>
          <a:xfrm rot="0">
            <a:off x="7141884" y="306720"/>
            <a:ext cx="10763531" cy="2670169"/>
            <a:chOff x="0" y="0"/>
            <a:chExt cx="3903825" cy="968443"/>
          </a:xfrm>
        </p:grpSpPr>
        <p:sp>
          <p:nvSpPr>
            <p:cNvPr name="Freeform 4" id="4"/>
            <p:cNvSpPr/>
            <p:nvPr/>
          </p:nvSpPr>
          <p:spPr>
            <a:xfrm flipH="false" flipV="false" rot="0">
              <a:off x="0" y="0"/>
              <a:ext cx="3903825" cy="968443"/>
            </a:xfrm>
            <a:custGeom>
              <a:avLst/>
              <a:gdLst/>
              <a:ahLst/>
              <a:cxnLst/>
              <a:rect r="r" b="b" t="t" l="l"/>
              <a:pathLst>
                <a:path h="968443" w="3903825">
                  <a:moveTo>
                    <a:pt x="0" y="0"/>
                  </a:moveTo>
                  <a:lnTo>
                    <a:pt x="3903825" y="0"/>
                  </a:lnTo>
                  <a:lnTo>
                    <a:pt x="3903825" y="968443"/>
                  </a:lnTo>
                  <a:lnTo>
                    <a:pt x="0" y="968443"/>
                  </a:lnTo>
                  <a:close/>
                </a:path>
              </a:pathLst>
            </a:custGeom>
            <a:gradFill rotWithShape="true">
              <a:gsLst>
                <a:gs pos="0">
                  <a:srgbClr val="365E93">
                    <a:alpha val="56000"/>
                  </a:srgbClr>
                </a:gs>
                <a:gs pos="100000">
                  <a:srgbClr val="AF2BA5">
                    <a:alpha val="56000"/>
                  </a:srgbClr>
                </a:gs>
              </a:gsLst>
              <a:lin ang="0"/>
            </a:gradFill>
          </p:spPr>
        </p:sp>
        <p:sp>
          <p:nvSpPr>
            <p:cNvPr name="TextBox 5" id="5"/>
            <p:cNvSpPr txBox="true"/>
            <p:nvPr/>
          </p:nvSpPr>
          <p:spPr>
            <a:xfrm>
              <a:off x="0" y="-38100"/>
              <a:ext cx="3903825" cy="1006543"/>
            </a:xfrm>
            <a:prstGeom prst="rect">
              <a:avLst/>
            </a:prstGeom>
          </p:spPr>
          <p:txBody>
            <a:bodyPr anchor="ctr" rtlCol="false" tIns="50412" lIns="50412" bIns="50412" rIns="50412"/>
            <a:lstStyle/>
            <a:p>
              <a:pPr algn="ctr">
                <a:lnSpc>
                  <a:spcPts val="2659"/>
                </a:lnSpc>
                <a:spcBef>
                  <a:spcPct val="0"/>
                </a:spcBef>
              </a:pPr>
            </a:p>
          </p:txBody>
        </p:sp>
      </p:grpSp>
      <p:grpSp>
        <p:nvGrpSpPr>
          <p:cNvPr name="Group 6" id="6"/>
          <p:cNvGrpSpPr/>
          <p:nvPr/>
        </p:nvGrpSpPr>
        <p:grpSpPr>
          <a:xfrm rot="0">
            <a:off x="7141884" y="3238130"/>
            <a:ext cx="8007286" cy="1091051"/>
            <a:chOff x="0" y="0"/>
            <a:chExt cx="4022908" cy="548151"/>
          </a:xfrm>
        </p:grpSpPr>
        <p:sp>
          <p:nvSpPr>
            <p:cNvPr name="Freeform 7" id="7"/>
            <p:cNvSpPr/>
            <p:nvPr/>
          </p:nvSpPr>
          <p:spPr>
            <a:xfrm flipH="false" flipV="false" rot="0">
              <a:off x="0" y="0"/>
              <a:ext cx="4022908" cy="548151"/>
            </a:xfrm>
            <a:custGeom>
              <a:avLst/>
              <a:gdLst/>
              <a:ahLst/>
              <a:cxnLst/>
              <a:rect r="r" b="b" t="t" l="l"/>
              <a:pathLst>
                <a:path h="548151" w="4022908">
                  <a:moveTo>
                    <a:pt x="0" y="0"/>
                  </a:moveTo>
                  <a:lnTo>
                    <a:pt x="4022908" y="0"/>
                  </a:lnTo>
                  <a:lnTo>
                    <a:pt x="4022908" y="548151"/>
                  </a:lnTo>
                  <a:lnTo>
                    <a:pt x="0" y="548151"/>
                  </a:lnTo>
                  <a:close/>
                </a:path>
              </a:pathLst>
            </a:custGeom>
            <a:gradFill rotWithShape="true">
              <a:gsLst>
                <a:gs pos="0">
                  <a:srgbClr val="365E93">
                    <a:alpha val="56000"/>
                  </a:srgbClr>
                </a:gs>
                <a:gs pos="100000">
                  <a:srgbClr val="AF2BA5">
                    <a:alpha val="56000"/>
                  </a:srgbClr>
                </a:gs>
              </a:gsLst>
              <a:lin ang="0"/>
            </a:gradFill>
          </p:spPr>
        </p:sp>
        <p:sp>
          <p:nvSpPr>
            <p:cNvPr name="TextBox 8" id="8"/>
            <p:cNvSpPr txBox="true"/>
            <p:nvPr/>
          </p:nvSpPr>
          <p:spPr>
            <a:xfrm>
              <a:off x="0" y="-38100"/>
              <a:ext cx="4022908" cy="586251"/>
            </a:xfrm>
            <a:prstGeom prst="rect">
              <a:avLst/>
            </a:prstGeom>
          </p:spPr>
          <p:txBody>
            <a:bodyPr anchor="ctr" rtlCol="false" tIns="50412" lIns="50412" bIns="50412" rIns="50412"/>
            <a:lstStyle/>
            <a:p>
              <a:pPr algn="ctr">
                <a:lnSpc>
                  <a:spcPts val="2659"/>
                </a:lnSpc>
                <a:spcBef>
                  <a:spcPct val="0"/>
                </a:spcBef>
              </a:pPr>
            </a:p>
          </p:txBody>
        </p:sp>
      </p:grpSp>
      <p:sp>
        <p:nvSpPr>
          <p:cNvPr name="Freeform 9" id="9"/>
          <p:cNvSpPr/>
          <p:nvPr/>
        </p:nvSpPr>
        <p:spPr>
          <a:xfrm flipH="false" flipV="false" rot="0">
            <a:off x="9793086" y="4988382"/>
            <a:ext cx="8270648" cy="5150305"/>
          </a:xfrm>
          <a:custGeom>
            <a:avLst/>
            <a:gdLst/>
            <a:ahLst/>
            <a:cxnLst/>
            <a:rect r="r" b="b" t="t" l="l"/>
            <a:pathLst>
              <a:path h="5150305" w="8270648">
                <a:moveTo>
                  <a:pt x="0" y="0"/>
                </a:moveTo>
                <a:lnTo>
                  <a:pt x="8270648" y="0"/>
                </a:lnTo>
                <a:lnTo>
                  <a:pt x="8270648" y="5150306"/>
                </a:lnTo>
                <a:lnTo>
                  <a:pt x="0" y="5150306"/>
                </a:lnTo>
                <a:lnTo>
                  <a:pt x="0" y="0"/>
                </a:lnTo>
                <a:close/>
              </a:path>
            </a:pathLst>
          </a:custGeom>
          <a:blipFill>
            <a:blip r:embed="rId3"/>
            <a:stretch>
              <a:fillRect l="0" t="0" r="0" b="0"/>
            </a:stretch>
          </a:blipFill>
        </p:spPr>
      </p:sp>
      <p:grpSp>
        <p:nvGrpSpPr>
          <p:cNvPr name="Group 10" id="10"/>
          <p:cNvGrpSpPr/>
          <p:nvPr/>
        </p:nvGrpSpPr>
        <p:grpSpPr>
          <a:xfrm rot="0">
            <a:off x="288585" y="6782704"/>
            <a:ext cx="9504501" cy="2313671"/>
            <a:chOff x="0" y="0"/>
            <a:chExt cx="3447187" cy="839145"/>
          </a:xfrm>
        </p:grpSpPr>
        <p:sp>
          <p:nvSpPr>
            <p:cNvPr name="Freeform 11" id="11"/>
            <p:cNvSpPr/>
            <p:nvPr/>
          </p:nvSpPr>
          <p:spPr>
            <a:xfrm flipH="false" flipV="false" rot="0">
              <a:off x="0" y="0"/>
              <a:ext cx="3447187" cy="839145"/>
            </a:xfrm>
            <a:custGeom>
              <a:avLst/>
              <a:gdLst/>
              <a:ahLst/>
              <a:cxnLst/>
              <a:rect r="r" b="b" t="t" l="l"/>
              <a:pathLst>
                <a:path h="839145" w="3447187">
                  <a:moveTo>
                    <a:pt x="0" y="0"/>
                  </a:moveTo>
                  <a:lnTo>
                    <a:pt x="3447187" y="0"/>
                  </a:lnTo>
                  <a:lnTo>
                    <a:pt x="3447187" y="839145"/>
                  </a:lnTo>
                  <a:lnTo>
                    <a:pt x="0" y="839145"/>
                  </a:lnTo>
                  <a:close/>
                </a:path>
              </a:pathLst>
            </a:custGeom>
            <a:gradFill rotWithShape="true">
              <a:gsLst>
                <a:gs pos="0">
                  <a:srgbClr val="365E93">
                    <a:alpha val="56000"/>
                  </a:srgbClr>
                </a:gs>
                <a:gs pos="100000">
                  <a:srgbClr val="AF2BA5">
                    <a:alpha val="56000"/>
                  </a:srgbClr>
                </a:gs>
              </a:gsLst>
              <a:lin ang="0"/>
            </a:gradFill>
          </p:spPr>
        </p:sp>
        <p:sp>
          <p:nvSpPr>
            <p:cNvPr name="TextBox 12" id="12"/>
            <p:cNvSpPr txBox="true"/>
            <p:nvPr/>
          </p:nvSpPr>
          <p:spPr>
            <a:xfrm>
              <a:off x="0" y="-38100"/>
              <a:ext cx="3447187" cy="877245"/>
            </a:xfrm>
            <a:prstGeom prst="rect">
              <a:avLst/>
            </a:prstGeom>
          </p:spPr>
          <p:txBody>
            <a:bodyPr anchor="ctr" rtlCol="false" tIns="50412" lIns="50412" bIns="50412" rIns="50412"/>
            <a:lstStyle/>
            <a:p>
              <a:pPr algn="ctr">
                <a:lnSpc>
                  <a:spcPts val="2659"/>
                </a:lnSpc>
                <a:spcBef>
                  <a:spcPct val="0"/>
                </a:spcBef>
              </a:pPr>
            </a:p>
          </p:txBody>
        </p:sp>
      </p:grpSp>
      <p:sp>
        <p:nvSpPr>
          <p:cNvPr name="Freeform 13" id="13"/>
          <p:cNvSpPr/>
          <p:nvPr/>
        </p:nvSpPr>
        <p:spPr>
          <a:xfrm flipH="false" flipV="false" rot="0">
            <a:off x="14777235" y="3783655"/>
            <a:ext cx="814599" cy="657603"/>
          </a:xfrm>
          <a:custGeom>
            <a:avLst/>
            <a:gdLst/>
            <a:ahLst/>
            <a:cxnLst/>
            <a:rect r="r" b="b" t="t" l="l"/>
            <a:pathLst>
              <a:path h="657603" w="814599">
                <a:moveTo>
                  <a:pt x="0" y="0"/>
                </a:moveTo>
                <a:lnTo>
                  <a:pt x="814598" y="0"/>
                </a:lnTo>
                <a:lnTo>
                  <a:pt x="814598" y="657604"/>
                </a:lnTo>
                <a:lnTo>
                  <a:pt x="0" y="657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7268551" y="347491"/>
            <a:ext cx="10519939" cy="2497700"/>
          </a:xfrm>
          <a:prstGeom prst="rect">
            <a:avLst/>
          </a:prstGeom>
        </p:spPr>
        <p:txBody>
          <a:bodyPr anchor="t" rtlCol="false" tIns="0" lIns="0" bIns="0" rIns="0">
            <a:spAutoFit/>
          </a:bodyPr>
          <a:lstStyle/>
          <a:p>
            <a:pPr algn="just" marL="386536" indent="-193268" lvl="1">
              <a:lnSpc>
                <a:spcPts val="2506"/>
              </a:lnSpc>
              <a:buFont typeface="Arial"/>
              <a:buChar char="•"/>
            </a:pPr>
            <a:r>
              <a:rPr lang="en-US" sz="1790">
                <a:solidFill>
                  <a:srgbClr val="FFFFFF"/>
                </a:solidFill>
                <a:latin typeface="Canva Sans"/>
                <a:ea typeface="Canva Sans"/>
                <a:cs typeface="Canva Sans"/>
                <a:sym typeface="Canva Sans"/>
              </a:rPr>
              <a:t>Neutral and Calm Interactions dominate, with agents often responding in a neutral or calm tone, regardless of the customer's tone.</a:t>
            </a:r>
          </a:p>
          <a:p>
            <a:pPr algn="just" marL="386536" indent="-193268" lvl="1">
              <a:lnSpc>
                <a:spcPts val="2506"/>
              </a:lnSpc>
              <a:buFont typeface="Arial"/>
              <a:buChar char="•"/>
            </a:pPr>
            <a:r>
              <a:rPr lang="en-US" sz="1790">
                <a:solidFill>
                  <a:srgbClr val="FFFFFF"/>
                </a:solidFill>
                <a:latin typeface="Canva Sans"/>
                <a:ea typeface="Canva Sans"/>
                <a:cs typeface="Canva Sans"/>
                <a:sym typeface="Canva Sans"/>
              </a:rPr>
              <a:t>Frustrated or Angry Customers are relatively rare, and even then, agents typically stay calm or neutral, demonstrating professionalism.</a:t>
            </a:r>
          </a:p>
          <a:p>
            <a:pPr algn="just" marL="386536" indent="-193268" lvl="1">
              <a:lnSpc>
                <a:spcPts val="2506"/>
              </a:lnSpc>
              <a:buFont typeface="Arial"/>
              <a:buChar char="•"/>
            </a:pPr>
            <a:r>
              <a:rPr lang="en-US" sz="1790">
                <a:solidFill>
                  <a:srgbClr val="FFFFFF"/>
                </a:solidFill>
                <a:latin typeface="Canva Sans"/>
                <a:ea typeface="Canva Sans"/>
                <a:cs typeface="Canva Sans"/>
                <a:sym typeface="Canva Sans"/>
              </a:rPr>
              <a:t>Polite Interactions are the least frequent, suggesting that politeness is less common from both sides during calls.</a:t>
            </a:r>
          </a:p>
          <a:p>
            <a:pPr algn="just" marL="386536" indent="-193268" lvl="1">
              <a:lnSpc>
                <a:spcPts val="2506"/>
              </a:lnSpc>
              <a:buFont typeface="Arial"/>
              <a:buChar char="•"/>
            </a:pPr>
            <a:r>
              <a:rPr lang="en-US" sz="1790">
                <a:solidFill>
                  <a:srgbClr val="FFFFFF"/>
                </a:solidFill>
                <a:latin typeface="Canva Sans"/>
                <a:ea typeface="Canva Sans"/>
                <a:cs typeface="Canva Sans"/>
                <a:sym typeface="Canva Sans"/>
              </a:rPr>
              <a:t>Calm Responses from agents are most common when the customer is calm, showing alignment between customer and agent demeanor in these cases.</a:t>
            </a:r>
          </a:p>
        </p:txBody>
      </p:sp>
      <p:sp>
        <p:nvSpPr>
          <p:cNvPr name="TextBox 15" id="15"/>
          <p:cNvSpPr txBox="true"/>
          <p:nvPr/>
        </p:nvSpPr>
        <p:spPr>
          <a:xfrm rot="0">
            <a:off x="7268551" y="3250444"/>
            <a:ext cx="7594409" cy="926022"/>
          </a:xfrm>
          <a:prstGeom prst="rect">
            <a:avLst/>
          </a:prstGeom>
        </p:spPr>
        <p:txBody>
          <a:bodyPr anchor="t" rtlCol="false" tIns="0" lIns="0" bIns="0" rIns="0">
            <a:spAutoFit/>
          </a:bodyPr>
          <a:lstStyle/>
          <a:p>
            <a:pPr algn="just">
              <a:lnSpc>
                <a:spcPts val="2509"/>
              </a:lnSpc>
              <a:spcBef>
                <a:spcPct val="0"/>
              </a:spcBef>
            </a:pPr>
            <a:r>
              <a:rPr lang="en-US" sz="1792">
                <a:solidFill>
                  <a:srgbClr val="FFFFFF"/>
                </a:solidFill>
                <a:latin typeface="Canva Sans"/>
                <a:ea typeface="Canva Sans"/>
                <a:cs typeface="Canva Sans"/>
                <a:sym typeface="Canva Sans"/>
              </a:rPr>
              <a:t>Train agents on tone : Focus on training agents to maintain a positive tone when interacting with members to enhance satisfaction and loyallty</a:t>
            </a:r>
          </a:p>
        </p:txBody>
      </p:sp>
      <p:sp>
        <p:nvSpPr>
          <p:cNvPr name="TextBox 16" id="16"/>
          <p:cNvSpPr txBox="true"/>
          <p:nvPr/>
        </p:nvSpPr>
        <p:spPr>
          <a:xfrm rot="0">
            <a:off x="438802" y="6927004"/>
            <a:ext cx="9178805" cy="1990090"/>
          </a:xfrm>
          <a:prstGeom prst="rect">
            <a:avLst/>
          </a:prstGeom>
        </p:spPr>
        <p:txBody>
          <a:bodyPr anchor="t" rtlCol="false" tIns="0" lIns="0" bIns="0" rIns="0">
            <a:spAutoFit/>
          </a:bodyPr>
          <a:lstStyle/>
          <a:p>
            <a:pPr algn="just" marL="410209" indent="-205105" lvl="1">
              <a:lnSpc>
                <a:spcPts val="2659"/>
              </a:lnSpc>
              <a:buFont typeface="Arial"/>
              <a:buChar char="•"/>
            </a:pPr>
            <a:r>
              <a:rPr lang="en-US" sz="1899">
                <a:solidFill>
                  <a:srgbClr val="FFFFFF"/>
                </a:solidFill>
                <a:latin typeface="Canva Sans"/>
                <a:ea typeface="Canva Sans"/>
                <a:cs typeface="Canva Sans"/>
                <a:sym typeface="Canva Sans"/>
              </a:rPr>
              <a:t>Agents who are polite seem to resolve issues the fastest, likely because customers may feel more comfortable and satisfied, leading to quicker resolutions. </a:t>
            </a:r>
          </a:p>
          <a:p>
            <a:pPr algn="just" marL="410209" indent="-205105" lvl="1">
              <a:lnSpc>
                <a:spcPts val="2659"/>
              </a:lnSpc>
              <a:buFont typeface="Arial"/>
              <a:buChar char="•"/>
            </a:pPr>
            <a:r>
              <a:rPr lang="en-US" sz="1899">
                <a:solidFill>
                  <a:srgbClr val="FFFFFF"/>
                </a:solidFill>
                <a:latin typeface="Canva Sans"/>
                <a:ea typeface="Canva Sans"/>
                <a:cs typeface="Canva Sans"/>
                <a:sym typeface="Canva Sans"/>
              </a:rPr>
              <a:t>Agents with a neutral tone have the longest handle times, suggesting that a neutral approach may not engage the customer as effectively, leading to more drawn-out conversations.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00457" y="203499"/>
            <a:ext cx="7682718" cy="4743619"/>
          </a:xfrm>
          <a:custGeom>
            <a:avLst/>
            <a:gdLst/>
            <a:ahLst/>
            <a:cxnLst/>
            <a:rect r="r" b="b" t="t" l="l"/>
            <a:pathLst>
              <a:path h="4743619" w="7682718">
                <a:moveTo>
                  <a:pt x="0" y="0"/>
                </a:moveTo>
                <a:lnTo>
                  <a:pt x="7682718" y="0"/>
                </a:lnTo>
                <a:lnTo>
                  <a:pt x="7682718" y="4743620"/>
                </a:lnTo>
                <a:lnTo>
                  <a:pt x="0" y="4743620"/>
                </a:lnTo>
                <a:lnTo>
                  <a:pt x="0" y="0"/>
                </a:lnTo>
                <a:close/>
              </a:path>
            </a:pathLst>
          </a:custGeom>
          <a:blipFill>
            <a:blip r:embed="rId2"/>
            <a:stretch>
              <a:fillRect l="0" t="0" r="0" b="0"/>
            </a:stretch>
          </a:blipFill>
        </p:spPr>
      </p:sp>
      <p:grpSp>
        <p:nvGrpSpPr>
          <p:cNvPr name="Group 3" id="3"/>
          <p:cNvGrpSpPr/>
          <p:nvPr/>
        </p:nvGrpSpPr>
        <p:grpSpPr>
          <a:xfrm rot="0">
            <a:off x="8283175" y="457914"/>
            <a:ext cx="9556767" cy="2361002"/>
            <a:chOff x="0" y="0"/>
            <a:chExt cx="3466143" cy="856312"/>
          </a:xfrm>
        </p:grpSpPr>
        <p:sp>
          <p:nvSpPr>
            <p:cNvPr name="Freeform 4" id="4"/>
            <p:cNvSpPr/>
            <p:nvPr/>
          </p:nvSpPr>
          <p:spPr>
            <a:xfrm flipH="false" flipV="false" rot="0">
              <a:off x="0" y="0"/>
              <a:ext cx="3466143" cy="856311"/>
            </a:xfrm>
            <a:custGeom>
              <a:avLst/>
              <a:gdLst/>
              <a:ahLst/>
              <a:cxnLst/>
              <a:rect r="r" b="b" t="t" l="l"/>
              <a:pathLst>
                <a:path h="856311" w="3466143">
                  <a:moveTo>
                    <a:pt x="0" y="0"/>
                  </a:moveTo>
                  <a:lnTo>
                    <a:pt x="3466143" y="0"/>
                  </a:lnTo>
                  <a:lnTo>
                    <a:pt x="3466143" y="856311"/>
                  </a:lnTo>
                  <a:lnTo>
                    <a:pt x="0" y="856311"/>
                  </a:lnTo>
                  <a:close/>
                </a:path>
              </a:pathLst>
            </a:custGeom>
            <a:gradFill rotWithShape="true">
              <a:gsLst>
                <a:gs pos="0">
                  <a:srgbClr val="365E93">
                    <a:alpha val="56000"/>
                  </a:srgbClr>
                </a:gs>
                <a:gs pos="100000">
                  <a:srgbClr val="AF2BA5">
                    <a:alpha val="56000"/>
                  </a:srgbClr>
                </a:gs>
              </a:gsLst>
              <a:lin ang="0"/>
            </a:gradFill>
          </p:spPr>
        </p:sp>
        <p:sp>
          <p:nvSpPr>
            <p:cNvPr name="TextBox 5" id="5"/>
            <p:cNvSpPr txBox="true"/>
            <p:nvPr/>
          </p:nvSpPr>
          <p:spPr>
            <a:xfrm>
              <a:off x="0" y="-38100"/>
              <a:ext cx="3466143" cy="894412"/>
            </a:xfrm>
            <a:prstGeom prst="rect">
              <a:avLst/>
            </a:prstGeom>
          </p:spPr>
          <p:txBody>
            <a:bodyPr anchor="ctr" rtlCol="false" tIns="50412" lIns="50412" bIns="50412" rIns="50412"/>
            <a:lstStyle/>
            <a:p>
              <a:pPr algn="ctr">
                <a:lnSpc>
                  <a:spcPts val="2659"/>
                </a:lnSpc>
                <a:spcBef>
                  <a:spcPct val="0"/>
                </a:spcBef>
              </a:pPr>
            </a:p>
          </p:txBody>
        </p:sp>
      </p:grpSp>
      <p:sp>
        <p:nvSpPr>
          <p:cNvPr name="Freeform 6" id="6"/>
          <p:cNvSpPr/>
          <p:nvPr/>
        </p:nvSpPr>
        <p:spPr>
          <a:xfrm flipH="false" flipV="false" rot="0">
            <a:off x="7661506" y="5172075"/>
            <a:ext cx="10528096" cy="5020410"/>
          </a:xfrm>
          <a:custGeom>
            <a:avLst/>
            <a:gdLst/>
            <a:ahLst/>
            <a:cxnLst/>
            <a:rect r="r" b="b" t="t" l="l"/>
            <a:pathLst>
              <a:path h="5020410" w="10528096">
                <a:moveTo>
                  <a:pt x="0" y="0"/>
                </a:moveTo>
                <a:lnTo>
                  <a:pt x="10528095" y="0"/>
                </a:lnTo>
                <a:lnTo>
                  <a:pt x="10528095" y="5020410"/>
                </a:lnTo>
                <a:lnTo>
                  <a:pt x="0" y="5020410"/>
                </a:lnTo>
                <a:lnTo>
                  <a:pt x="0" y="0"/>
                </a:lnTo>
                <a:close/>
              </a:path>
            </a:pathLst>
          </a:custGeom>
          <a:blipFill>
            <a:blip r:embed="rId3"/>
            <a:stretch>
              <a:fillRect l="0" t="0" r="0" b="0"/>
            </a:stretch>
          </a:blipFill>
        </p:spPr>
      </p:sp>
      <p:sp>
        <p:nvSpPr>
          <p:cNvPr name="TextBox 7" id="7"/>
          <p:cNvSpPr txBox="true"/>
          <p:nvPr/>
        </p:nvSpPr>
        <p:spPr>
          <a:xfrm rot="0">
            <a:off x="8283175" y="533656"/>
            <a:ext cx="9084349" cy="1990090"/>
          </a:xfrm>
          <a:prstGeom prst="rect">
            <a:avLst/>
          </a:prstGeom>
        </p:spPr>
        <p:txBody>
          <a:bodyPr anchor="t" rtlCol="false" tIns="0" lIns="0" bIns="0" rIns="0">
            <a:spAutoFit/>
          </a:bodyPr>
          <a:lstStyle/>
          <a:p>
            <a:pPr algn="just" marL="410209" indent="-205105" lvl="1">
              <a:lnSpc>
                <a:spcPts val="2659"/>
              </a:lnSpc>
              <a:buFont typeface="Arial"/>
              <a:buChar char="•"/>
            </a:pPr>
            <a:r>
              <a:rPr lang="en-US" sz="1899">
                <a:solidFill>
                  <a:srgbClr val="FFFFFF"/>
                </a:solidFill>
                <a:latin typeface="Canva Sans"/>
                <a:ea typeface="Canva Sans"/>
                <a:cs typeface="Canva Sans"/>
                <a:sym typeface="Canva Sans"/>
              </a:rPr>
              <a:t>Handle time varies most when conversations are neutral or slightly negative, suggesting indecision or complex issues.</a:t>
            </a:r>
          </a:p>
          <a:p>
            <a:pPr algn="just" marL="410209" indent="-205105" lvl="1">
              <a:lnSpc>
                <a:spcPts val="2659"/>
              </a:lnSpc>
              <a:buFont typeface="Arial"/>
              <a:buChar char="•"/>
            </a:pPr>
            <a:r>
              <a:rPr lang="en-US" sz="1899">
                <a:solidFill>
                  <a:srgbClr val="FFFFFF"/>
                </a:solidFill>
                <a:latin typeface="Canva Sans"/>
                <a:ea typeface="Canva Sans"/>
                <a:cs typeface="Canva Sans"/>
                <a:sym typeface="Canva Sans"/>
              </a:rPr>
              <a:t>Extremely negative or positive sentiments lead to quicker resolutions, possibly due to clearer customer needs.</a:t>
            </a:r>
          </a:p>
          <a:p>
            <a:pPr algn="just" marL="410209" indent="-205105" lvl="1">
              <a:lnSpc>
                <a:spcPts val="2659"/>
              </a:lnSpc>
              <a:buFont typeface="Arial"/>
              <a:buChar char="•"/>
            </a:pPr>
            <a:r>
              <a:rPr lang="en-US" sz="1899">
                <a:solidFill>
                  <a:srgbClr val="FFFFFF"/>
                </a:solidFill>
                <a:latin typeface="Canva Sans"/>
                <a:ea typeface="Canva Sans"/>
                <a:cs typeface="Canva Sans"/>
                <a:sym typeface="Canva Sans"/>
              </a:rPr>
              <a:t>Waiting time remains stable across all sentiment levels, showing no impact of sentiment on wait duration.</a:t>
            </a:r>
          </a:p>
        </p:txBody>
      </p:sp>
      <p:grpSp>
        <p:nvGrpSpPr>
          <p:cNvPr name="Group 8" id="8"/>
          <p:cNvGrpSpPr/>
          <p:nvPr/>
        </p:nvGrpSpPr>
        <p:grpSpPr>
          <a:xfrm rot="0">
            <a:off x="305792" y="5386804"/>
            <a:ext cx="7279513" cy="4752175"/>
            <a:chOff x="0" y="0"/>
            <a:chExt cx="2640206" cy="1723566"/>
          </a:xfrm>
        </p:grpSpPr>
        <p:sp>
          <p:nvSpPr>
            <p:cNvPr name="Freeform 9" id="9"/>
            <p:cNvSpPr/>
            <p:nvPr/>
          </p:nvSpPr>
          <p:spPr>
            <a:xfrm flipH="false" flipV="false" rot="0">
              <a:off x="0" y="0"/>
              <a:ext cx="2640206" cy="1723566"/>
            </a:xfrm>
            <a:custGeom>
              <a:avLst/>
              <a:gdLst/>
              <a:ahLst/>
              <a:cxnLst/>
              <a:rect r="r" b="b" t="t" l="l"/>
              <a:pathLst>
                <a:path h="1723566" w="2640206">
                  <a:moveTo>
                    <a:pt x="0" y="0"/>
                  </a:moveTo>
                  <a:lnTo>
                    <a:pt x="2640206" y="0"/>
                  </a:lnTo>
                  <a:lnTo>
                    <a:pt x="2640206" y="1723566"/>
                  </a:lnTo>
                  <a:lnTo>
                    <a:pt x="0" y="1723566"/>
                  </a:lnTo>
                  <a:close/>
                </a:path>
              </a:pathLst>
            </a:custGeom>
            <a:gradFill rotWithShape="true">
              <a:gsLst>
                <a:gs pos="0">
                  <a:srgbClr val="365E93">
                    <a:alpha val="56000"/>
                  </a:srgbClr>
                </a:gs>
                <a:gs pos="100000">
                  <a:srgbClr val="AF2BA5">
                    <a:alpha val="56000"/>
                  </a:srgbClr>
                </a:gs>
              </a:gsLst>
              <a:lin ang="0"/>
            </a:gradFill>
          </p:spPr>
        </p:sp>
        <p:sp>
          <p:nvSpPr>
            <p:cNvPr name="TextBox 10" id="10"/>
            <p:cNvSpPr txBox="true"/>
            <p:nvPr/>
          </p:nvSpPr>
          <p:spPr>
            <a:xfrm>
              <a:off x="0" y="-38100"/>
              <a:ext cx="2640206" cy="1761666"/>
            </a:xfrm>
            <a:prstGeom prst="rect">
              <a:avLst/>
            </a:prstGeom>
          </p:spPr>
          <p:txBody>
            <a:bodyPr anchor="ctr" rtlCol="false" tIns="50412" lIns="50412" bIns="50412" rIns="50412"/>
            <a:lstStyle/>
            <a:p>
              <a:pPr algn="ctr">
                <a:lnSpc>
                  <a:spcPts val="2659"/>
                </a:lnSpc>
                <a:spcBef>
                  <a:spcPct val="0"/>
                </a:spcBef>
              </a:pPr>
            </a:p>
          </p:txBody>
        </p:sp>
      </p:grpSp>
      <p:sp>
        <p:nvSpPr>
          <p:cNvPr name="TextBox 11" id="11"/>
          <p:cNvSpPr txBox="true"/>
          <p:nvPr/>
        </p:nvSpPr>
        <p:spPr>
          <a:xfrm rot="0">
            <a:off x="305792" y="5478039"/>
            <a:ext cx="7168798" cy="4556104"/>
          </a:xfrm>
          <a:prstGeom prst="rect">
            <a:avLst/>
          </a:prstGeom>
        </p:spPr>
        <p:txBody>
          <a:bodyPr anchor="t" rtlCol="false" tIns="0" lIns="0" bIns="0" rIns="0">
            <a:spAutoFit/>
          </a:bodyPr>
          <a:lstStyle/>
          <a:p>
            <a:pPr algn="just" marL="378001" indent="-189000" lvl="1">
              <a:lnSpc>
                <a:spcPts val="2451"/>
              </a:lnSpc>
              <a:buFont typeface="Arial"/>
              <a:buChar char="•"/>
            </a:pPr>
            <a:r>
              <a:rPr lang="en-US" b="true" sz="1750">
                <a:solidFill>
                  <a:srgbClr val="FFFFFF"/>
                </a:solidFill>
                <a:latin typeface="Canva Sans Bold"/>
                <a:ea typeface="Canva Sans Bold"/>
                <a:cs typeface="Canva Sans Bold"/>
                <a:sym typeface="Canva Sans Bold"/>
              </a:rPr>
              <a:t>Negative Sentiment Drivers:</a:t>
            </a:r>
            <a:r>
              <a:rPr lang="en-US" sz="1750">
                <a:solidFill>
                  <a:srgbClr val="FFFFFF"/>
                </a:solidFill>
                <a:latin typeface="Canva Sans"/>
                <a:ea typeface="Canva Sans"/>
                <a:cs typeface="Canva Sans"/>
                <a:sym typeface="Canva Sans"/>
              </a:rPr>
              <a:t> Categories like checkout, digital support,irrops and post flight have the most negative sentiment, indicating customer dissatisfaction, likely due to service disruptions or technical issues.</a:t>
            </a:r>
          </a:p>
          <a:p>
            <a:pPr algn="just" marL="378001" indent="-189000" lvl="1">
              <a:lnSpc>
                <a:spcPts val="2451"/>
              </a:lnSpc>
              <a:buFont typeface="Arial"/>
              <a:buChar char="•"/>
            </a:pPr>
            <a:r>
              <a:rPr lang="en-US" b="true" sz="1750">
                <a:solidFill>
                  <a:srgbClr val="FFFFFF"/>
                </a:solidFill>
                <a:latin typeface="Canva Sans Bold"/>
                <a:ea typeface="Canva Sans Bold"/>
                <a:cs typeface="Canva Sans Bold"/>
                <a:sym typeface="Canva Sans Bold"/>
              </a:rPr>
              <a:t>Positive Sentiment Areas:</a:t>
            </a:r>
            <a:r>
              <a:rPr lang="en-US" sz="1750">
                <a:solidFill>
                  <a:srgbClr val="FFFFFF"/>
                </a:solidFill>
                <a:latin typeface="Canva Sans"/>
                <a:ea typeface="Canva Sans"/>
                <a:cs typeface="Canva Sans"/>
                <a:sym typeface="Canva Sans"/>
              </a:rPr>
              <a:t> Disability and traveller updates have slightly positive sentiments, suggesting good handling or satisfactory outcomes in these areas.</a:t>
            </a:r>
          </a:p>
          <a:p>
            <a:pPr algn="just" marL="378001" indent="-189000" lvl="1">
              <a:lnSpc>
                <a:spcPts val="2451"/>
              </a:lnSpc>
              <a:buFont typeface="Arial"/>
              <a:buChar char="•"/>
            </a:pPr>
            <a:r>
              <a:rPr lang="en-US" b="true" sz="1750">
                <a:solidFill>
                  <a:srgbClr val="FFFFFF"/>
                </a:solidFill>
                <a:latin typeface="Canva Sans Bold"/>
                <a:ea typeface="Canva Sans Bold"/>
                <a:cs typeface="Canva Sans Bold"/>
                <a:sym typeface="Canva Sans Bold"/>
              </a:rPr>
              <a:t>Neutral/Low-Impact Reasons: </a:t>
            </a:r>
            <a:r>
              <a:rPr lang="en-US" sz="1750">
                <a:solidFill>
                  <a:srgbClr val="FFFFFF"/>
                </a:solidFill>
                <a:latin typeface="Canva Sans"/>
                <a:ea typeface="Canva Sans"/>
                <a:cs typeface="Canva Sans"/>
                <a:sym typeface="Canva Sans"/>
              </a:rPr>
              <a:t>Categories such as upgrade, voluntary change, and seating show relatively neutral sentiment, indicating fewer emotional reactions or well-handled requests.</a:t>
            </a:r>
          </a:p>
          <a:p>
            <a:pPr algn="just" marL="378001" indent="-189000" lvl="1">
              <a:lnSpc>
                <a:spcPts val="2451"/>
              </a:lnSpc>
              <a:buFont typeface="Arial"/>
              <a:buChar char="•"/>
            </a:pPr>
            <a:r>
              <a:rPr lang="en-US" b="true" sz="1750">
                <a:solidFill>
                  <a:srgbClr val="FFFFFF"/>
                </a:solidFill>
                <a:latin typeface="Canva Sans Bold"/>
                <a:ea typeface="Canva Sans Bold"/>
                <a:cs typeface="Canva Sans Bold"/>
                <a:sym typeface="Canva Sans Bold"/>
              </a:rPr>
              <a:t>Focus for Improvement:</a:t>
            </a:r>
            <a:r>
              <a:rPr lang="en-US" sz="1750">
                <a:solidFill>
                  <a:srgbClr val="FFFFFF"/>
                </a:solidFill>
                <a:latin typeface="Canva Sans"/>
                <a:ea typeface="Canva Sans"/>
                <a:cs typeface="Canva Sans"/>
                <a:sym typeface="Canva Sans"/>
              </a:rPr>
              <a:t> The negative sentiment in core service areas like irrops and checkout suggests potential for improvement in customer support and communication during disruptions.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18032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62272" y="1558941"/>
            <a:ext cx="11191176" cy="6499561"/>
          </a:xfrm>
          <a:custGeom>
            <a:avLst/>
            <a:gdLst/>
            <a:ahLst/>
            <a:cxnLst/>
            <a:rect r="r" b="b" t="t" l="l"/>
            <a:pathLst>
              <a:path h="6499561" w="11191176">
                <a:moveTo>
                  <a:pt x="0" y="0"/>
                </a:moveTo>
                <a:lnTo>
                  <a:pt x="11191176" y="0"/>
                </a:lnTo>
                <a:lnTo>
                  <a:pt x="11191176" y="6499562"/>
                </a:lnTo>
                <a:lnTo>
                  <a:pt x="0" y="6499562"/>
                </a:lnTo>
                <a:lnTo>
                  <a:pt x="0" y="0"/>
                </a:lnTo>
                <a:close/>
              </a:path>
            </a:pathLst>
          </a:custGeom>
          <a:blipFill>
            <a:blip r:embed="rId2"/>
            <a:stretch>
              <a:fillRect l="0" t="-850" r="0" b="-850"/>
            </a:stretch>
          </a:blipFill>
        </p:spPr>
      </p:sp>
      <p:grpSp>
        <p:nvGrpSpPr>
          <p:cNvPr name="Group 3" id="3"/>
          <p:cNvGrpSpPr/>
          <p:nvPr/>
        </p:nvGrpSpPr>
        <p:grpSpPr>
          <a:xfrm rot="0">
            <a:off x="11676585" y="2628941"/>
            <a:ext cx="5786878" cy="4432596"/>
            <a:chOff x="0" y="0"/>
            <a:chExt cx="1535859" cy="1176427"/>
          </a:xfrm>
        </p:grpSpPr>
        <p:sp>
          <p:nvSpPr>
            <p:cNvPr name="Freeform 4" id="4"/>
            <p:cNvSpPr/>
            <p:nvPr/>
          </p:nvSpPr>
          <p:spPr>
            <a:xfrm flipH="false" flipV="false" rot="0">
              <a:off x="0" y="0"/>
              <a:ext cx="1535858" cy="1176427"/>
            </a:xfrm>
            <a:custGeom>
              <a:avLst/>
              <a:gdLst/>
              <a:ahLst/>
              <a:cxnLst/>
              <a:rect r="r" b="b" t="t" l="l"/>
              <a:pathLst>
                <a:path h="1176427" w="1535858">
                  <a:moveTo>
                    <a:pt x="0" y="0"/>
                  </a:moveTo>
                  <a:lnTo>
                    <a:pt x="1535858" y="0"/>
                  </a:lnTo>
                  <a:lnTo>
                    <a:pt x="1535858" y="1176427"/>
                  </a:lnTo>
                  <a:lnTo>
                    <a:pt x="0" y="1176427"/>
                  </a:lnTo>
                  <a:close/>
                </a:path>
              </a:pathLst>
            </a:custGeom>
            <a:gradFill rotWithShape="true">
              <a:gsLst>
                <a:gs pos="0">
                  <a:srgbClr val="365E93">
                    <a:alpha val="56000"/>
                  </a:srgbClr>
                </a:gs>
                <a:gs pos="100000">
                  <a:srgbClr val="AF2BA5">
                    <a:alpha val="56000"/>
                  </a:srgbClr>
                </a:gs>
              </a:gsLst>
              <a:lin ang="0"/>
            </a:gradFill>
          </p:spPr>
        </p:sp>
        <p:sp>
          <p:nvSpPr>
            <p:cNvPr name="TextBox 5" id="5"/>
            <p:cNvSpPr txBox="true"/>
            <p:nvPr/>
          </p:nvSpPr>
          <p:spPr>
            <a:xfrm>
              <a:off x="0" y="-38100"/>
              <a:ext cx="1535859" cy="1214527"/>
            </a:xfrm>
            <a:prstGeom prst="rect">
              <a:avLst/>
            </a:prstGeom>
          </p:spPr>
          <p:txBody>
            <a:bodyPr anchor="ctr" rtlCol="false" tIns="50412" lIns="50412" bIns="50412" rIns="50412"/>
            <a:lstStyle/>
            <a:p>
              <a:pPr algn="ctr">
                <a:lnSpc>
                  <a:spcPts val="2659"/>
                </a:lnSpc>
                <a:spcBef>
                  <a:spcPct val="0"/>
                </a:spcBef>
              </a:pPr>
            </a:p>
          </p:txBody>
        </p:sp>
      </p:grpSp>
      <p:sp>
        <p:nvSpPr>
          <p:cNvPr name="Freeform 6" id="6"/>
          <p:cNvSpPr/>
          <p:nvPr/>
        </p:nvSpPr>
        <p:spPr>
          <a:xfrm flipH="false" flipV="false" rot="-5400000">
            <a:off x="13136634" y="6613524"/>
            <a:ext cx="3218773" cy="4114800"/>
          </a:xfrm>
          <a:custGeom>
            <a:avLst/>
            <a:gdLst/>
            <a:ahLst/>
            <a:cxnLst/>
            <a:rect r="r" b="b" t="t" l="l"/>
            <a:pathLst>
              <a:path h="4114800" w="3218773">
                <a:moveTo>
                  <a:pt x="0" y="0"/>
                </a:moveTo>
                <a:lnTo>
                  <a:pt x="3218774" y="0"/>
                </a:lnTo>
                <a:lnTo>
                  <a:pt x="321877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165939" y="441803"/>
            <a:ext cx="16297524" cy="464820"/>
          </a:xfrm>
          <a:prstGeom prst="rect">
            <a:avLst/>
          </a:prstGeom>
        </p:spPr>
        <p:txBody>
          <a:bodyPr anchor="t" rtlCol="false" tIns="0" lIns="0" bIns="0" rIns="0">
            <a:spAutoFit/>
          </a:bodyPr>
          <a:lstStyle/>
          <a:p>
            <a:pPr algn="just">
              <a:lnSpc>
                <a:spcPts val="3780"/>
              </a:lnSpc>
            </a:pPr>
            <a:r>
              <a:rPr lang="en-US" b="true" sz="2700">
                <a:solidFill>
                  <a:srgbClr val="FFFFFF"/>
                </a:solidFill>
                <a:latin typeface="Canva Sans Bold"/>
                <a:ea typeface="Canva Sans Bold"/>
                <a:cs typeface="Canva Sans Bold"/>
                <a:sym typeface="Canva Sans Bold"/>
              </a:rPr>
              <a:t>1.3 PERCENTAGE DIFFERENCE AHT FOR MOST FREQUENT AND LEAST FREQUENT CALL REASONS</a:t>
            </a:r>
          </a:p>
        </p:txBody>
      </p:sp>
      <p:sp>
        <p:nvSpPr>
          <p:cNvPr name="TextBox 8" id="8"/>
          <p:cNvSpPr txBox="true"/>
          <p:nvPr/>
        </p:nvSpPr>
        <p:spPr>
          <a:xfrm rot="0">
            <a:off x="2075842" y="8159115"/>
            <a:ext cx="6663439" cy="1099185"/>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Canva Sans"/>
                <a:ea typeface="Canva Sans"/>
                <a:cs typeface="Canva Sans"/>
                <a:sym typeface="Canva Sans"/>
              </a:rPr>
              <a:t>Most frequent call reason is irrops</a:t>
            </a:r>
          </a:p>
          <a:p>
            <a:pPr algn="ctr">
              <a:lnSpc>
                <a:spcPts val="2939"/>
              </a:lnSpc>
              <a:spcBef>
                <a:spcPct val="0"/>
              </a:spcBef>
            </a:pPr>
            <a:r>
              <a:rPr lang="en-US" sz="2099">
                <a:solidFill>
                  <a:srgbClr val="FFFFFF"/>
                </a:solidFill>
                <a:latin typeface="Canva Sans"/>
                <a:ea typeface="Canva Sans"/>
                <a:cs typeface="Canva Sans"/>
                <a:sym typeface="Canva Sans"/>
              </a:rPr>
              <a:t>Least frequent call reason is unaccompanied minor</a:t>
            </a:r>
          </a:p>
          <a:p>
            <a:pPr algn="ctr">
              <a:lnSpc>
                <a:spcPts val="2939"/>
              </a:lnSpc>
              <a:spcBef>
                <a:spcPct val="0"/>
              </a:spcBef>
            </a:pPr>
          </a:p>
        </p:txBody>
      </p:sp>
      <p:sp>
        <p:nvSpPr>
          <p:cNvPr name="TextBox 9" id="9"/>
          <p:cNvSpPr txBox="true"/>
          <p:nvPr/>
        </p:nvSpPr>
        <p:spPr>
          <a:xfrm rot="0">
            <a:off x="11758768" y="2742079"/>
            <a:ext cx="5654813" cy="4319458"/>
          </a:xfrm>
          <a:prstGeom prst="rect">
            <a:avLst/>
          </a:prstGeom>
        </p:spPr>
        <p:txBody>
          <a:bodyPr anchor="t" rtlCol="false" tIns="0" lIns="0" bIns="0" rIns="0">
            <a:spAutoFit/>
          </a:bodyPr>
          <a:lstStyle/>
          <a:p>
            <a:pPr algn="just">
              <a:lnSpc>
                <a:spcPts val="2894"/>
              </a:lnSpc>
            </a:pPr>
            <a:r>
              <a:rPr lang="en-US" sz="2067">
                <a:solidFill>
                  <a:srgbClr val="FFFFFF"/>
                </a:solidFill>
                <a:latin typeface="Canva Sans"/>
                <a:ea typeface="Canva Sans"/>
                <a:cs typeface="Canva Sans"/>
                <a:sym typeface="Canva Sans"/>
              </a:rPr>
              <a:t>Percentage difference in AHT between most and least frequent reasons: -5.16% -&gt; This indicates that most frequent reason take 5.16 % lesser time on average than those for least frequent reasons</a:t>
            </a:r>
          </a:p>
          <a:p>
            <a:pPr algn="just">
              <a:lnSpc>
                <a:spcPts val="2894"/>
              </a:lnSpc>
            </a:pPr>
          </a:p>
          <a:p>
            <a:pPr algn="just">
              <a:lnSpc>
                <a:spcPts val="2894"/>
              </a:lnSpc>
            </a:pPr>
            <a:r>
              <a:rPr lang="en-US" sz="2067">
                <a:solidFill>
                  <a:srgbClr val="FFFFFF"/>
                </a:solidFill>
                <a:latin typeface="Canva Sans"/>
                <a:ea typeface="Canva Sans"/>
                <a:cs typeface="Canva Sans"/>
                <a:sym typeface="Canva Sans"/>
              </a:rPr>
              <a:t>Percentage difference in AST between most and least frequent reasons: -47.68% -&gt; This indicates that most frequent reason take 47.68 lesser speed on average than those for least frequent reasons</a:t>
            </a:r>
          </a:p>
          <a:p>
            <a:pPr algn="just">
              <a:lnSpc>
                <a:spcPts val="289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DAGS_IltsfY</dc:identifier>
  <dcterms:modified xsi:type="dcterms:W3CDTF">2011-08-01T06:04:30Z</dcterms:modified>
  <cp:revision>1</cp:revision>
  <dc:title>United Airlines Hackathon</dc:title>
</cp:coreProperties>
</file>