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6" r:id="rId3"/>
    <p:sldId id="258" r:id="rId4"/>
    <p:sldId id="259" r:id="rId5"/>
    <p:sldId id="260" r:id="rId6"/>
    <p:sldId id="261" r:id="rId7"/>
    <p:sldId id="262" r:id="rId8"/>
    <p:sldId id="264" r:id="rId9"/>
    <p:sldId id="263"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3642E-61B3-42CA-B6FC-D724E5EB478A}"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20552-C509-47D5-B9A3-616161CBD8A8}" type="slidenum">
              <a:rPr lang="en-IN" smtClean="0"/>
              <a:t>‹#›</a:t>
            </a:fld>
            <a:endParaRPr lang="en-IN"/>
          </a:p>
        </p:txBody>
      </p:sp>
    </p:spTree>
    <p:extLst>
      <p:ext uri="{BB962C8B-B14F-4D97-AF65-F5344CB8AC3E}">
        <p14:creationId xmlns:p14="http://schemas.microsoft.com/office/powerpoint/2010/main" val="3183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15CD8-26D2-478F-884D-44D3DEDC2B9A}"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9F913-FA29-4639-AB1A-72095D36E9AD}"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74C53-1163-4A9E-BEDD-7F504DCCE46D}"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3F921-5E65-4A8B-80B4-A95822C7680F}"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542C1-F3B4-4A95-A95B-9B3085317317}" type="datetime1">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5423E-FE99-494E-B724-1C60345FA246}" type="datetime1">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AE524-D6B4-46D6-BDC5-3773612744B3}" type="datetime1">
              <a:rPr lang="en-US" smtClean="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A57E1E-270D-4059-A25F-9C7FE3087BB1}" type="datetime1">
              <a:rPr lang="en-US" smtClean="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FB63DB-DD88-43D5-A350-5AEE6A217C2E}" type="datetime1">
              <a:rPr lang="en-US" smtClean="0"/>
              <a:t>11/27/2024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D3A541-21C2-47FC-84C0-97DC6807CB40}" type="datetime1">
              <a:rPr lang="en-US" smtClean="0"/>
              <a:t>11/27/2024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D4F6A-31CF-459A-BC78-E6DC0D15504F}" type="datetime1">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386811-590B-4922-9E85-BFD84A74924F}" type="datetime1">
              <a:rPr lang="en-US" smtClean="0"/>
              <a:t>11/27/2024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in-Laksh/DQN-CartPol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media" Target="../media/media3.mp4"/><Relationship Id="rId7" Type="http://schemas.openxmlformats.org/officeDocument/2006/relationships/image" Target="../media/image20.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video" Target="../media/media3.mp4"/></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avidsilver.uk/teaching/" TargetMode="External"/><Relationship Id="rId7" Type="http://schemas.openxmlformats.org/officeDocument/2006/relationships/hyperlink" Target="https://youtu.be/x83WmvbRa2I?feature=shared" TargetMode="External"/><Relationship Id="rId2" Type="http://schemas.openxmlformats.org/officeDocument/2006/relationships/hyperlink" Target="https://youtu.be/Gth666ecEYM?si=T9lKGtFMD8_y2dVk" TargetMode="External"/><Relationship Id="rId1" Type="http://schemas.openxmlformats.org/officeDocument/2006/relationships/slideLayout" Target="../slideLayouts/slideLayout2.xml"/><Relationship Id="rId6" Type="http://schemas.openxmlformats.org/officeDocument/2006/relationships/hyperlink" Target="https://pytorch.org/tutorials/intermediate/reinforcement_q_learning.html" TargetMode="External"/><Relationship Id="rId5" Type="http://schemas.openxmlformats.org/officeDocument/2006/relationships/hyperlink" Target="https://introtodeeplearning.com/slides/6S191_MIT_DeepLearning_L5.pdf" TargetMode="External"/><Relationship Id="rId4" Type="http://schemas.openxmlformats.org/officeDocument/2006/relationships/hyperlink" Target="https://youtube.com/playlist?list=PLZbbT5o_s2xoWNVdDudn51XM8lOuZ_Njv&amp;feature=share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ymlibrary.dev/" TargetMode="External"/><Relationship Id="rId2" Type="http://schemas.openxmlformats.org/officeDocument/2006/relationships/hyperlink" Target="https://pytorch.org/docs/stable/index.html" TargetMode="External"/><Relationship Id="rId1" Type="http://schemas.openxmlformats.org/officeDocument/2006/relationships/slideLayout" Target="../slideLayouts/slideLayout2.xml"/><Relationship Id="rId4" Type="http://schemas.openxmlformats.org/officeDocument/2006/relationships/hyperlink" Target="https://gymnasium.farama.org/environments/classic_control/cart_pole/#description"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14EC-0F05-7B55-61AE-5E1905F31F56}"/>
              </a:ext>
            </a:extLst>
          </p:cNvPr>
          <p:cNvSpPr>
            <a:spLocks noGrp="1"/>
          </p:cNvSpPr>
          <p:nvPr>
            <p:ph type="ctrTitle"/>
          </p:nvPr>
        </p:nvSpPr>
        <p:spPr/>
        <p:txBody>
          <a:bodyPr/>
          <a:lstStyle/>
          <a:p>
            <a:r>
              <a:rPr lang="en-IN" dirty="0"/>
              <a:t>DEEP</a:t>
            </a:r>
            <a:br>
              <a:rPr lang="en-IN" dirty="0"/>
            </a:br>
            <a:r>
              <a:rPr lang="en-IN" dirty="0"/>
              <a:t>REINFORCEMENT LEARNING</a:t>
            </a:r>
          </a:p>
        </p:txBody>
      </p:sp>
      <p:sp>
        <p:nvSpPr>
          <p:cNvPr id="3" name="Subtitle 2">
            <a:extLst>
              <a:ext uri="{FF2B5EF4-FFF2-40B4-BE49-F238E27FC236}">
                <a16:creationId xmlns:a16="http://schemas.microsoft.com/office/drawing/2014/main" id="{13BA98DD-0E5F-60DB-9312-D4B89A4544B9}"/>
              </a:ext>
            </a:extLst>
          </p:cNvPr>
          <p:cNvSpPr>
            <a:spLocks noGrp="1"/>
          </p:cNvSpPr>
          <p:nvPr>
            <p:ph type="subTitle" idx="1"/>
          </p:nvPr>
        </p:nvSpPr>
        <p:spPr>
          <a:xfrm>
            <a:off x="1100051" y="4455620"/>
            <a:ext cx="10058400" cy="1568107"/>
          </a:xfrm>
        </p:spPr>
        <p:txBody>
          <a:bodyPr>
            <a:normAutofit fontScale="85000" lnSpcReduction="20000"/>
          </a:bodyPr>
          <a:lstStyle/>
          <a:p>
            <a:r>
              <a:rPr lang="en-IN" dirty="0"/>
              <a:t>LAKSH JAIN</a:t>
            </a:r>
          </a:p>
          <a:p>
            <a:r>
              <a:rPr lang="en-IN" dirty="0"/>
              <a:t>23110185</a:t>
            </a:r>
          </a:p>
          <a:p>
            <a:r>
              <a:rPr lang="en-IN" dirty="0"/>
              <a:t>BTECH IN ARTIFICIAL INTELLIGENCE, 3</a:t>
            </a:r>
            <a:r>
              <a:rPr lang="en-IN" baseline="30000" dirty="0"/>
              <a:t>RD</a:t>
            </a:r>
            <a:r>
              <a:rPr lang="en-IN" dirty="0"/>
              <a:t> SEMESTER</a:t>
            </a:r>
          </a:p>
          <a:p>
            <a:r>
              <a:rPr lang="en-IN" dirty="0"/>
              <a:t>CG501: COMPUTATION AND COGNITION</a:t>
            </a:r>
          </a:p>
          <a:p>
            <a:endParaRPr lang="en-IN" dirty="0"/>
          </a:p>
        </p:txBody>
      </p:sp>
      <p:sp>
        <p:nvSpPr>
          <p:cNvPr id="4" name="Slide Number Placeholder 3">
            <a:extLst>
              <a:ext uri="{FF2B5EF4-FFF2-40B4-BE49-F238E27FC236}">
                <a16:creationId xmlns:a16="http://schemas.microsoft.com/office/drawing/2014/main" id="{C6BC5268-F874-ABC4-2743-E84A44978CE9}"/>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54753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3370-4D04-4A9A-6E3F-0C4BCCE2C09C}"/>
              </a:ext>
            </a:extLst>
          </p:cNvPr>
          <p:cNvSpPr>
            <a:spLocks noGrp="1"/>
          </p:cNvSpPr>
          <p:nvPr>
            <p:ph type="title"/>
          </p:nvPr>
        </p:nvSpPr>
        <p:spPr/>
        <p:txBody>
          <a:bodyPr/>
          <a:lstStyle/>
          <a:p>
            <a:r>
              <a:rPr lang="en-IN" dirty="0"/>
              <a:t>Q-learning and Q-function</a:t>
            </a:r>
          </a:p>
        </p:txBody>
      </p:sp>
      <p:sp>
        <p:nvSpPr>
          <p:cNvPr id="3" name="Content Placeholder 2">
            <a:extLst>
              <a:ext uri="{FF2B5EF4-FFF2-40B4-BE49-F238E27FC236}">
                <a16:creationId xmlns:a16="http://schemas.microsoft.com/office/drawing/2014/main" id="{0DFC1B29-3801-9FD5-9DA9-3CB86C4D6D90}"/>
              </a:ext>
            </a:extLst>
          </p:cNvPr>
          <p:cNvSpPr>
            <a:spLocks noGrp="1"/>
          </p:cNvSpPr>
          <p:nvPr>
            <p:ph idx="1"/>
          </p:nvPr>
        </p:nvSpPr>
        <p:spPr/>
        <p:txBody>
          <a:bodyPr/>
          <a:lstStyle/>
          <a:p>
            <a:pPr>
              <a:buFont typeface="Wingdings" panose="05000000000000000000" pitchFamily="2" charset="2"/>
              <a:buChar char="Ø"/>
            </a:pPr>
            <a:r>
              <a:rPr lang="en-IN" dirty="0"/>
              <a:t> In Q-learning algorithm ,the agent learns a Q-function(Q-table).</a:t>
            </a:r>
          </a:p>
          <a:p>
            <a:pPr>
              <a:buFont typeface="Wingdings" panose="05000000000000000000" pitchFamily="2" charset="2"/>
              <a:buChar char="Ø"/>
            </a:pPr>
            <a:r>
              <a:rPr lang="en-IN" dirty="0"/>
              <a:t> A Q-function is defined for a state and action value pair. It returns the expected total future reward the agent will receive by taking that action in that state.</a:t>
            </a:r>
          </a:p>
          <a:p>
            <a:pPr>
              <a:buFont typeface="Wingdings" panose="05000000000000000000" pitchFamily="2" charset="2"/>
              <a:buChar char="Ø"/>
            </a:pPr>
            <a:r>
              <a:rPr lang="en-IN" dirty="0"/>
              <a:t> These values are stored in a Q-table.</a:t>
            </a:r>
          </a:p>
        </p:txBody>
      </p:sp>
      <p:sp>
        <p:nvSpPr>
          <p:cNvPr id="4" name="Slide Number Placeholder 3">
            <a:extLst>
              <a:ext uri="{FF2B5EF4-FFF2-40B4-BE49-F238E27FC236}">
                <a16:creationId xmlns:a16="http://schemas.microsoft.com/office/drawing/2014/main" id="{A7C1FDB6-0F9F-A98F-4ADF-3F7018C1163B}"/>
              </a:ext>
            </a:extLst>
          </p:cNvPr>
          <p:cNvSpPr>
            <a:spLocks noGrp="1"/>
          </p:cNvSpPr>
          <p:nvPr>
            <p:ph type="sldNum" sz="quarter" idx="12"/>
          </p:nvPr>
        </p:nvSpPr>
        <p:spPr/>
        <p:txBody>
          <a:bodyPr/>
          <a:lstStyle/>
          <a:p>
            <a:fld id="{4CE482DC-2269-4F26-9D2A-7E44B1A4CD85}" type="slidenum">
              <a:rPr lang="en-US" smtClean="0"/>
              <a:t>10</a:t>
            </a:fld>
            <a:endParaRPr lang="en-US" dirty="0"/>
          </a:p>
        </p:txBody>
      </p:sp>
      <p:pic>
        <p:nvPicPr>
          <p:cNvPr id="6" name="Picture 5">
            <a:extLst>
              <a:ext uri="{FF2B5EF4-FFF2-40B4-BE49-F238E27FC236}">
                <a16:creationId xmlns:a16="http://schemas.microsoft.com/office/drawing/2014/main" id="{48FF9179-9E3C-0EDB-A2E3-1224CE5F5828}"/>
              </a:ext>
            </a:extLst>
          </p:cNvPr>
          <p:cNvPicPr>
            <a:picLocks noChangeAspect="1"/>
          </p:cNvPicPr>
          <p:nvPr/>
        </p:nvPicPr>
        <p:blipFill>
          <a:blip r:embed="rId2"/>
          <a:stretch>
            <a:fillRect/>
          </a:stretch>
        </p:blipFill>
        <p:spPr>
          <a:xfrm>
            <a:off x="7118531" y="4600122"/>
            <a:ext cx="2947219" cy="519809"/>
          </a:xfrm>
          <a:prstGeom prst="rect">
            <a:avLst/>
          </a:prstGeom>
        </p:spPr>
      </p:pic>
      <p:pic>
        <p:nvPicPr>
          <p:cNvPr id="9" name="Picture 8">
            <a:extLst>
              <a:ext uri="{FF2B5EF4-FFF2-40B4-BE49-F238E27FC236}">
                <a16:creationId xmlns:a16="http://schemas.microsoft.com/office/drawing/2014/main" id="{81724B57-4567-9ED4-520D-7EB5B287A7D2}"/>
              </a:ext>
            </a:extLst>
          </p:cNvPr>
          <p:cNvPicPr>
            <a:picLocks noChangeAspect="1"/>
          </p:cNvPicPr>
          <p:nvPr/>
        </p:nvPicPr>
        <p:blipFill>
          <a:blip r:embed="rId3"/>
          <a:stretch>
            <a:fillRect/>
          </a:stretch>
        </p:blipFill>
        <p:spPr>
          <a:xfrm>
            <a:off x="1708815" y="3582522"/>
            <a:ext cx="3529947" cy="2555010"/>
          </a:xfrm>
          <a:prstGeom prst="rect">
            <a:avLst/>
          </a:prstGeom>
        </p:spPr>
      </p:pic>
      <p:cxnSp>
        <p:nvCxnSpPr>
          <p:cNvPr id="17" name="Straight Arrow Connector 16">
            <a:extLst>
              <a:ext uri="{FF2B5EF4-FFF2-40B4-BE49-F238E27FC236}">
                <a16:creationId xmlns:a16="http://schemas.microsoft.com/office/drawing/2014/main" id="{93622B22-6D8C-159B-5B4F-3EB958A35B49}"/>
              </a:ext>
            </a:extLst>
          </p:cNvPr>
          <p:cNvCxnSpPr>
            <a:cxnSpLocks/>
          </p:cNvCxnSpPr>
          <p:nvPr/>
        </p:nvCxnSpPr>
        <p:spPr>
          <a:xfrm>
            <a:off x="5062194" y="4340218"/>
            <a:ext cx="2056337" cy="380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8BF584F-CFF4-32F0-B1E7-709FC31F79BB}"/>
              </a:ext>
            </a:extLst>
          </p:cNvPr>
          <p:cNvCxnSpPr>
            <a:cxnSpLocks/>
          </p:cNvCxnSpPr>
          <p:nvPr/>
        </p:nvCxnSpPr>
        <p:spPr>
          <a:xfrm flipV="1">
            <a:off x="4992458" y="5064610"/>
            <a:ext cx="2126073" cy="839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C88E96F-C204-F712-967C-8B26B7252F96}"/>
              </a:ext>
            </a:extLst>
          </p:cNvPr>
          <p:cNvCxnSpPr>
            <a:cxnSpLocks/>
            <a:endCxn id="6" idx="1"/>
          </p:cNvCxnSpPr>
          <p:nvPr/>
        </p:nvCxnSpPr>
        <p:spPr>
          <a:xfrm flipV="1">
            <a:off x="5015966" y="4860027"/>
            <a:ext cx="2102565" cy="44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029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C6FA-E3CF-ECF6-7140-F46D0504497F}"/>
              </a:ext>
            </a:extLst>
          </p:cNvPr>
          <p:cNvSpPr>
            <a:spLocks noGrp="1"/>
          </p:cNvSpPr>
          <p:nvPr>
            <p:ph type="title"/>
          </p:nvPr>
        </p:nvSpPr>
        <p:spPr/>
        <p:txBody>
          <a:bodyPr/>
          <a:lstStyle/>
          <a:p>
            <a:r>
              <a:rPr lang="en-IN" dirty="0"/>
              <a:t>Bellman Equation</a:t>
            </a:r>
          </a:p>
        </p:txBody>
      </p:sp>
      <p:sp>
        <p:nvSpPr>
          <p:cNvPr id="3" name="Content Placeholder 2">
            <a:extLst>
              <a:ext uri="{FF2B5EF4-FFF2-40B4-BE49-F238E27FC236}">
                <a16:creationId xmlns:a16="http://schemas.microsoft.com/office/drawing/2014/main" id="{BB6760F0-54F9-08E5-D54E-C435FAAEC810}"/>
              </a:ext>
            </a:extLst>
          </p:cNvPr>
          <p:cNvSpPr>
            <a:spLocks noGrp="1"/>
          </p:cNvSpPr>
          <p:nvPr>
            <p:ph idx="1"/>
          </p:nvPr>
        </p:nvSpPr>
        <p:spPr/>
        <p:txBody>
          <a:bodyPr/>
          <a:lstStyle/>
          <a:p>
            <a:r>
              <a:rPr lang="en-IN" dirty="0"/>
              <a:t>The Bellman equation for Q-values is given by:</a:t>
            </a:r>
          </a:p>
          <a:p>
            <a:endParaRPr lang="en-IN" dirty="0"/>
          </a:p>
          <a:p>
            <a:endParaRPr lang="en-IN" dirty="0"/>
          </a:p>
          <a:p>
            <a:r>
              <a:rPr lang="en-IN" dirty="0"/>
              <a:t>The update equation is derived by using the Bellman equation:</a:t>
            </a:r>
          </a:p>
          <a:p>
            <a:endParaRPr lang="en-IN" dirty="0"/>
          </a:p>
          <a:p>
            <a:endParaRPr lang="en-IN" dirty="0"/>
          </a:p>
          <a:p>
            <a:r>
              <a:rPr lang="en-IN" dirty="0"/>
              <a:t>Ideally, Q(</a:t>
            </a:r>
            <a:r>
              <a:rPr lang="en-IN" dirty="0" err="1"/>
              <a:t>s,a</a:t>
            </a:r>
            <a:r>
              <a:rPr lang="en-IN" dirty="0"/>
              <a:t>) = reward(</a:t>
            </a:r>
            <a:r>
              <a:rPr lang="en-IN" dirty="0" err="1"/>
              <a:t>s,a</a:t>
            </a:r>
            <a:r>
              <a:rPr lang="en-IN" dirty="0"/>
              <a:t>) + Q(</a:t>
            </a:r>
            <a:r>
              <a:rPr lang="en-IN" dirty="0" err="1"/>
              <a:t>s’,a</a:t>
            </a:r>
            <a:r>
              <a:rPr lang="en-IN" dirty="0"/>
              <a:t>’). The equation uses the error in prediction to update the corresponding Q-values for state s and action a in the Q-table.</a:t>
            </a:r>
          </a:p>
        </p:txBody>
      </p:sp>
      <p:sp>
        <p:nvSpPr>
          <p:cNvPr id="4" name="Slide Number Placeholder 3">
            <a:extLst>
              <a:ext uri="{FF2B5EF4-FFF2-40B4-BE49-F238E27FC236}">
                <a16:creationId xmlns:a16="http://schemas.microsoft.com/office/drawing/2014/main" id="{3719ABB5-F095-CB82-F6BC-1D67F9E6D65E}"/>
              </a:ext>
            </a:extLst>
          </p:cNvPr>
          <p:cNvSpPr>
            <a:spLocks noGrp="1"/>
          </p:cNvSpPr>
          <p:nvPr>
            <p:ph type="sldNum" sz="quarter" idx="12"/>
          </p:nvPr>
        </p:nvSpPr>
        <p:spPr/>
        <p:txBody>
          <a:bodyPr/>
          <a:lstStyle/>
          <a:p>
            <a:fld id="{4CE482DC-2269-4F26-9D2A-7E44B1A4CD85}" type="slidenum">
              <a:rPr lang="en-US" smtClean="0"/>
              <a:t>11</a:t>
            </a:fld>
            <a:endParaRPr lang="en-US" dirty="0"/>
          </a:p>
        </p:txBody>
      </p:sp>
      <p:pic>
        <p:nvPicPr>
          <p:cNvPr id="6" name="Picture 5">
            <a:extLst>
              <a:ext uri="{FF2B5EF4-FFF2-40B4-BE49-F238E27FC236}">
                <a16:creationId xmlns:a16="http://schemas.microsoft.com/office/drawing/2014/main" id="{A338DB0E-9D9A-714F-163A-667572957326}"/>
              </a:ext>
            </a:extLst>
          </p:cNvPr>
          <p:cNvPicPr>
            <a:picLocks noChangeAspect="1"/>
          </p:cNvPicPr>
          <p:nvPr/>
        </p:nvPicPr>
        <p:blipFill>
          <a:blip r:embed="rId2"/>
          <a:stretch>
            <a:fillRect/>
          </a:stretch>
        </p:blipFill>
        <p:spPr>
          <a:xfrm>
            <a:off x="1249869" y="2412184"/>
            <a:ext cx="3753374" cy="657317"/>
          </a:xfrm>
          <a:prstGeom prst="rect">
            <a:avLst/>
          </a:prstGeom>
        </p:spPr>
      </p:pic>
      <p:pic>
        <p:nvPicPr>
          <p:cNvPr id="8" name="Picture 7">
            <a:extLst>
              <a:ext uri="{FF2B5EF4-FFF2-40B4-BE49-F238E27FC236}">
                <a16:creationId xmlns:a16="http://schemas.microsoft.com/office/drawing/2014/main" id="{A5AFE073-0F2A-E191-4DB8-719714B31E4C}"/>
              </a:ext>
            </a:extLst>
          </p:cNvPr>
          <p:cNvPicPr>
            <a:picLocks noChangeAspect="1"/>
          </p:cNvPicPr>
          <p:nvPr/>
        </p:nvPicPr>
        <p:blipFill>
          <a:blip r:embed="rId3"/>
          <a:stretch>
            <a:fillRect/>
          </a:stretch>
        </p:blipFill>
        <p:spPr>
          <a:xfrm>
            <a:off x="1249869" y="3757863"/>
            <a:ext cx="6382641" cy="666843"/>
          </a:xfrm>
          <a:prstGeom prst="rect">
            <a:avLst/>
          </a:prstGeom>
        </p:spPr>
      </p:pic>
    </p:spTree>
    <p:extLst>
      <p:ext uri="{BB962C8B-B14F-4D97-AF65-F5344CB8AC3E}">
        <p14:creationId xmlns:p14="http://schemas.microsoft.com/office/powerpoint/2010/main" val="38037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2A8C-2537-1B59-55D6-168910B34AF8}"/>
              </a:ext>
            </a:extLst>
          </p:cNvPr>
          <p:cNvSpPr>
            <a:spLocks noGrp="1"/>
          </p:cNvSpPr>
          <p:nvPr>
            <p:ph type="title"/>
          </p:nvPr>
        </p:nvSpPr>
        <p:spPr/>
        <p:txBody>
          <a:bodyPr/>
          <a:lstStyle/>
          <a:p>
            <a:r>
              <a:rPr lang="en-IN" dirty="0"/>
              <a:t>Q-learning Vs Deep Q-learning</a:t>
            </a:r>
          </a:p>
        </p:txBody>
      </p:sp>
      <p:sp>
        <p:nvSpPr>
          <p:cNvPr id="3" name="Content Placeholder 2">
            <a:extLst>
              <a:ext uri="{FF2B5EF4-FFF2-40B4-BE49-F238E27FC236}">
                <a16:creationId xmlns:a16="http://schemas.microsoft.com/office/drawing/2014/main" id="{D6070F68-053F-6725-0179-9CA3579330F1}"/>
              </a:ext>
            </a:extLst>
          </p:cNvPr>
          <p:cNvSpPr>
            <a:spLocks noGrp="1"/>
          </p:cNvSpPr>
          <p:nvPr>
            <p:ph idx="1"/>
          </p:nvPr>
        </p:nvSpPr>
        <p:spPr/>
        <p:txBody>
          <a:bodyPr/>
          <a:lstStyle/>
          <a:p>
            <a:pPr>
              <a:buFont typeface="Wingdings" panose="05000000000000000000" pitchFamily="2" charset="2"/>
              <a:buChar char="Ø"/>
            </a:pPr>
            <a:r>
              <a:rPr lang="en-IN" dirty="0"/>
              <a:t> In Q-learning the state space and the action space need to be discrete. However as the complexity of the environment increases, we have large continuous state spaces. If we discretize this space, then we get very large Q-tables. </a:t>
            </a:r>
          </a:p>
          <a:p>
            <a:pPr>
              <a:buFont typeface="Wingdings" panose="05000000000000000000" pitchFamily="2" charset="2"/>
              <a:buChar char="Ø"/>
            </a:pPr>
            <a:r>
              <a:rPr lang="en-IN" dirty="0"/>
              <a:t> Hence we make use of neural networks. The neural networks can take in continuous values for the state and output the q-values for the actions.</a:t>
            </a:r>
          </a:p>
        </p:txBody>
      </p:sp>
      <p:sp>
        <p:nvSpPr>
          <p:cNvPr id="4" name="Slide Number Placeholder 3">
            <a:extLst>
              <a:ext uri="{FF2B5EF4-FFF2-40B4-BE49-F238E27FC236}">
                <a16:creationId xmlns:a16="http://schemas.microsoft.com/office/drawing/2014/main" id="{04D24150-3C90-907E-1569-1BD35B8A8CF1}"/>
              </a:ext>
            </a:extLst>
          </p:cNvPr>
          <p:cNvSpPr>
            <a:spLocks noGrp="1"/>
          </p:cNvSpPr>
          <p:nvPr>
            <p:ph type="sldNum" sz="quarter" idx="12"/>
          </p:nvPr>
        </p:nvSpPr>
        <p:spPr/>
        <p:txBody>
          <a:bodyPr/>
          <a:lstStyle/>
          <a:p>
            <a:fld id="{4CE482DC-2269-4F26-9D2A-7E44B1A4CD85}" type="slidenum">
              <a:rPr lang="en-US" smtClean="0"/>
              <a:t>12</a:t>
            </a:fld>
            <a:endParaRPr lang="en-US" dirty="0"/>
          </a:p>
        </p:txBody>
      </p:sp>
      <p:pic>
        <p:nvPicPr>
          <p:cNvPr id="2050" name="Picture 2" descr="Deep Q-Learning | An Introduction To Deep Reinforcement Learning">
            <a:extLst>
              <a:ext uri="{FF2B5EF4-FFF2-40B4-BE49-F238E27FC236}">
                <a16:creationId xmlns:a16="http://schemas.microsoft.com/office/drawing/2014/main" id="{88ABEAEF-D1F1-6B7E-1464-396680C32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332" y="3609418"/>
            <a:ext cx="3816757" cy="250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6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6335-04D2-B2FA-0A0C-1CC47DD15D7C}"/>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3614782A-1B0F-B51E-10B6-FD0F69C22386}"/>
              </a:ext>
            </a:extLst>
          </p:cNvPr>
          <p:cNvSpPr>
            <a:spLocks noGrp="1"/>
          </p:cNvSpPr>
          <p:nvPr>
            <p:ph idx="1"/>
          </p:nvPr>
        </p:nvSpPr>
        <p:spPr/>
        <p:txBody>
          <a:bodyPr/>
          <a:lstStyle/>
          <a:p>
            <a:r>
              <a:rPr lang="en-IN" dirty="0"/>
              <a:t>Description of the Environment (refer to </a:t>
            </a:r>
            <a:r>
              <a:rPr lang="en-IN" dirty="0" err="1"/>
              <a:t>openai</a:t>
            </a:r>
            <a:r>
              <a:rPr lang="en-IN" dirty="0"/>
              <a:t> gymnasium documentation for the cart-pole-v1 environment):</a:t>
            </a:r>
          </a:p>
          <a:p>
            <a:pPr algn="l">
              <a:buFont typeface="Arial" panose="020B0604020202020204" pitchFamily="34" charset="0"/>
              <a:buChar char="•"/>
            </a:pPr>
            <a:r>
              <a:rPr lang="en-IN" dirty="0"/>
              <a:t> Action Space: Discrete space with 2 values – </a:t>
            </a:r>
            <a:r>
              <a:rPr lang="en-GB" b="0" i="0" dirty="0">
                <a:effectLst/>
                <a:latin typeface="-apple-system"/>
              </a:rPr>
              <a:t>0- Push cart to the left and 1- Push cart to the right</a:t>
            </a:r>
          </a:p>
          <a:p>
            <a:pPr>
              <a:buFont typeface="Arial" panose="020B0604020202020204" pitchFamily="34" charset="0"/>
              <a:buChar char="•"/>
            </a:pPr>
            <a:r>
              <a:rPr lang="en-IN" dirty="0"/>
              <a:t> Observation Space/State: the observation space is an </a:t>
            </a:r>
            <a:r>
              <a:rPr lang="en-IN" dirty="0" err="1"/>
              <a:t>ndarray</a:t>
            </a:r>
            <a:r>
              <a:rPr lang="en-IN" dirty="0"/>
              <a:t> of shape (4,) with values corresponding to following positions and velocities.</a:t>
            </a:r>
          </a:p>
        </p:txBody>
      </p:sp>
      <p:sp>
        <p:nvSpPr>
          <p:cNvPr id="4" name="Slide Number Placeholder 3">
            <a:extLst>
              <a:ext uri="{FF2B5EF4-FFF2-40B4-BE49-F238E27FC236}">
                <a16:creationId xmlns:a16="http://schemas.microsoft.com/office/drawing/2014/main" id="{8159B4F8-44A3-6729-451D-F767E121F018}"/>
              </a:ext>
            </a:extLst>
          </p:cNvPr>
          <p:cNvSpPr>
            <a:spLocks noGrp="1"/>
          </p:cNvSpPr>
          <p:nvPr>
            <p:ph type="sldNum" sz="quarter" idx="12"/>
          </p:nvPr>
        </p:nvSpPr>
        <p:spPr/>
        <p:txBody>
          <a:bodyPr/>
          <a:lstStyle/>
          <a:p>
            <a:fld id="{4CE482DC-2269-4F26-9D2A-7E44B1A4CD85}" type="slidenum">
              <a:rPr lang="en-US" smtClean="0"/>
              <a:t>13</a:t>
            </a:fld>
            <a:endParaRPr lang="en-US" dirty="0"/>
          </a:p>
        </p:txBody>
      </p:sp>
      <p:pic>
        <p:nvPicPr>
          <p:cNvPr id="9" name="Picture 8">
            <a:extLst>
              <a:ext uri="{FF2B5EF4-FFF2-40B4-BE49-F238E27FC236}">
                <a16:creationId xmlns:a16="http://schemas.microsoft.com/office/drawing/2014/main" id="{46B55615-49AE-C8F2-2B30-3079ABF75EA1}"/>
              </a:ext>
            </a:extLst>
          </p:cNvPr>
          <p:cNvPicPr>
            <a:picLocks noChangeAspect="1"/>
          </p:cNvPicPr>
          <p:nvPr/>
        </p:nvPicPr>
        <p:blipFill>
          <a:blip r:embed="rId2"/>
          <a:stretch>
            <a:fillRect/>
          </a:stretch>
        </p:blipFill>
        <p:spPr>
          <a:xfrm>
            <a:off x="3036380" y="3887617"/>
            <a:ext cx="5953956" cy="1981477"/>
          </a:xfrm>
          <a:prstGeom prst="rect">
            <a:avLst/>
          </a:prstGeom>
        </p:spPr>
      </p:pic>
    </p:spTree>
    <p:extLst>
      <p:ext uri="{BB962C8B-B14F-4D97-AF65-F5344CB8AC3E}">
        <p14:creationId xmlns:p14="http://schemas.microsoft.com/office/powerpoint/2010/main" val="268825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5E05-122E-ABFD-3B78-79421BA5BB4D}"/>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719FE7A6-66EC-D70E-9746-BAEA68E00668}"/>
              </a:ext>
            </a:extLst>
          </p:cNvPr>
          <p:cNvSpPr>
            <a:spLocks noGrp="1"/>
          </p:cNvSpPr>
          <p:nvPr>
            <p:ph idx="1"/>
          </p:nvPr>
        </p:nvSpPr>
        <p:spPr>
          <a:xfrm>
            <a:off x="1097280" y="1977709"/>
            <a:ext cx="10058400" cy="4023360"/>
          </a:xfrm>
        </p:spPr>
        <p:txBody>
          <a:bodyPr/>
          <a:lstStyle/>
          <a:p>
            <a:pPr>
              <a:buFont typeface="Arial" panose="020B0604020202020204" pitchFamily="34" charset="0"/>
              <a:buChar char="•"/>
            </a:pPr>
            <a:r>
              <a:rPr lang="en-IN" dirty="0"/>
              <a:t> Reward: We need to maximize the time for which the cart can balance the pole. Hence a reward of +1 is given for every step taken, including the termination step.</a:t>
            </a:r>
          </a:p>
          <a:p>
            <a:pPr>
              <a:buFont typeface="Arial" panose="020B0604020202020204" pitchFamily="34" charset="0"/>
              <a:buChar char="•"/>
            </a:pPr>
            <a:r>
              <a:rPr lang="en-IN" dirty="0"/>
              <a:t> Starting State: </a:t>
            </a:r>
            <a:r>
              <a:rPr lang="en-GB" b="0" i="0" dirty="0">
                <a:effectLst/>
                <a:latin typeface="-apple-system"/>
              </a:rPr>
              <a:t>All observations are assigned a uniformly random value in (-0.05,0.05).</a:t>
            </a:r>
          </a:p>
          <a:p>
            <a:pPr algn="l">
              <a:buFont typeface="Arial" panose="020B0604020202020204" pitchFamily="34" charset="0"/>
              <a:buChar char="•"/>
            </a:pPr>
            <a:r>
              <a:rPr lang="en-GB" dirty="0">
                <a:latin typeface="-apple-system"/>
              </a:rPr>
              <a:t> Termination Condition: </a:t>
            </a:r>
            <a:r>
              <a:rPr lang="en-GB" b="0" i="0" dirty="0">
                <a:effectLst/>
                <a:latin typeface="-apple-system"/>
              </a:rPr>
              <a:t>The episode ends if any one of the following occurs:</a:t>
            </a:r>
          </a:p>
          <a:p>
            <a:pPr algn="l">
              <a:buFont typeface="+mj-lt"/>
              <a:buAutoNum type="arabicPeriod"/>
            </a:pPr>
            <a:r>
              <a:rPr lang="en-GB" b="0" i="0" dirty="0">
                <a:effectLst/>
                <a:latin typeface="-apple-system"/>
              </a:rPr>
              <a:t> Termination: Pole Angle is greater than ±12°</a:t>
            </a:r>
          </a:p>
          <a:p>
            <a:pPr algn="l">
              <a:buFont typeface="+mj-lt"/>
              <a:buAutoNum type="arabicPeriod"/>
            </a:pPr>
            <a:r>
              <a:rPr lang="en-GB" b="0" i="0" dirty="0">
                <a:effectLst/>
                <a:latin typeface="-apple-system"/>
              </a:rPr>
              <a:t> Termination: Cart Position is greater than ±2.4 (</a:t>
            </a:r>
            <a:r>
              <a:rPr lang="en-GB" b="0" i="0" dirty="0" err="1">
                <a:effectLst/>
                <a:latin typeface="-apple-system"/>
              </a:rPr>
              <a:t>center</a:t>
            </a:r>
            <a:r>
              <a:rPr lang="en-GB" b="0" i="0" dirty="0">
                <a:effectLst/>
                <a:latin typeface="-apple-system"/>
              </a:rPr>
              <a:t> of the cart reaches the edge of the display)</a:t>
            </a:r>
          </a:p>
          <a:p>
            <a:pPr algn="l">
              <a:buFont typeface="+mj-lt"/>
              <a:buAutoNum type="arabicPeriod"/>
            </a:pPr>
            <a:r>
              <a:rPr lang="en-GB" b="0" i="0" dirty="0">
                <a:effectLst/>
                <a:latin typeface="-apple-system"/>
              </a:rPr>
              <a:t> Truncation: Episode length is greater than 500</a:t>
            </a:r>
            <a:endParaRPr lang="en-IN" dirty="0"/>
          </a:p>
        </p:txBody>
      </p:sp>
      <p:sp>
        <p:nvSpPr>
          <p:cNvPr id="4" name="Slide Number Placeholder 3">
            <a:extLst>
              <a:ext uri="{FF2B5EF4-FFF2-40B4-BE49-F238E27FC236}">
                <a16:creationId xmlns:a16="http://schemas.microsoft.com/office/drawing/2014/main" id="{AF5483E9-72AB-023D-FFEC-3D03E82CD497}"/>
              </a:ext>
            </a:extLst>
          </p:cNvPr>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88619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7C1E-4D5D-8B2F-97F4-4C0C254FCE09}"/>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C22BADDC-F16F-3892-3219-234B1AE365D6}"/>
              </a:ext>
            </a:extLst>
          </p:cNvPr>
          <p:cNvSpPr>
            <a:spLocks noGrp="1"/>
          </p:cNvSpPr>
          <p:nvPr>
            <p:ph idx="1"/>
          </p:nvPr>
        </p:nvSpPr>
        <p:spPr/>
        <p:txBody>
          <a:bodyPr/>
          <a:lstStyle/>
          <a:p>
            <a:r>
              <a:rPr lang="en-IN" dirty="0"/>
              <a:t> We create 2 networks: Q- network and a target-network. Below is the architecture:</a:t>
            </a:r>
          </a:p>
          <a:p>
            <a:endParaRPr lang="en-IN" dirty="0"/>
          </a:p>
          <a:p>
            <a:endParaRPr lang="en-IN" dirty="0"/>
          </a:p>
          <a:p>
            <a:endParaRPr lang="en-IN" dirty="0"/>
          </a:p>
          <a:p>
            <a:endParaRPr lang="en-IN" dirty="0"/>
          </a:p>
          <a:p>
            <a:pPr marL="0" indent="0">
              <a:buNone/>
            </a:pPr>
            <a:r>
              <a:rPr lang="en-IN" dirty="0"/>
              <a:t>Initially, we initialize both the networks with same weights and then update the Q network every iteration and soft update the target with parameter tau.</a:t>
            </a:r>
          </a:p>
          <a:p>
            <a:pPr marL="0" indent="0">
              <a:buNone/>
            </a:pPr>
            <a:endParaRPr lang="en-IN" dirty="0"/>
          </a:p>
        </p:txBody>
      </p:sp>
      <p:sp>
        <p:nvSpPr>
          <p:cNvPr id="4" name="Slide Number Placeholder 3">
            <a:extLst>
              <a:ext uri="{FF2B5EF4-FFF2-40B4-BE49-F238E27FC236}">
                <a16:creationId xmlns:a16="http://schemas.microsoft.com/office/drawing/2014/main" id="{E3A14973-AFAD-0EEA-5CBC-041360C12196}"/>
              </a:ext>
            </a:extLst>
          </p:cNvPr>
          <p:cNvSpPr>
            <a:spLocks noGrp="1"/>
          </p:cNvSpPr>
          <p:nvPr>
            <p:ph type="sldNum" sz="quarter" idx="12"/>
          </p:nvPr>
        </p:nvSpPr>
        <p:spPr/>
        <p:txBody>
          <a:bodyPr/>
          <a:lstStyle/>
          <a:p>
            <a:fld id="{4CE482DC-2269-4F26-9D2A-7E44B1A4CD85}" type="slidenum">
              <a:rPr lang="en-US" smtClean="0"/>
              <a:t>15</a:t>
            </a:fld>
            <a:endParaRPr lang="en-US" dirty="0"/>
          </a:p>
        </p:txBody>
      </p:sp>
      <p:pic>
        <p:nvPicPr>
          <p:cNvPr id="8" name="Picture 7">
            <a:extLst>
              <a:ext uri="{FF2B5EF4-FFF2-40B4-BE49-F238E27FC236}">
                <a16:creationId xmlns:a16="http://schemas.microsoft.com/office/drawing/2014/main" id="{46E76F87-4A27-E355-E0C6-B6D3EDACF234}"/>
              </a:ext>
            </a:extLst>
          </p:cNvPr>
          <p:cNvPicPr>
            <a:picLocks noChangeAspect="1"/>
          </p:cNvPicPr>
          <p:nvPr/>
        </p:nvPicPr>
        <p:blipFill>
          <a:blip r:embed="rId2"/>
          <a:stretch>
            <a:fillRect/>
          </a:stretch>
        </p:blipFill>
        <p:spPr>
          <a:xfrm>
            <a:off x="3798875" y="2393317"/>
            <a:ext cx="3934374" cy="1562318"/>
          </a:xfrm>
          <a:prstGeom prst="rect">
            <a:avLst/>
          </a:prstGeom>
        </p:spPr>
      </p:pic>
      <p:pic>
        <p:nvPicPr>
          <p:cNvPr id="10" name="Picture 9">
            <a:extLst>
              <a:ext uri="{FF2B5EF4-FFF2-40B4-BE49-F238E27FC236}">
                <a16:creationId xmlns:a16="http://schemas.microsoft.com/office/drawing/2014/main" id="{54DBDB93-54D0-422C-E7B1-B351BC5D64E2}"/>
              </a:ext>
            </a:extLst>
          </p:cNvPr>
          <p:cNvPicPr>
            <a:picLocks noChangeAspect="1"/>
          </p:cNvPicPr>
          <p:nvPr/>
        </p:nvPicPr>
        <p:blipFill>
          <a:blip r:embed="rId3"/>
          <a:stretch>
            <a:fillRect/>
          </a:stretch>
        </p:blipFill>
        <p:spPr>
          <a:xfrm>
            <a:off x="1758050" y="4954566"/>
            <a:ext cx="8430802" cy="914528"/>
          </a:xfrm>
          <a:prstGeom prst="rect">
            <a:avLst/>
          </a:prstGeom>
        </p:spPr>
      </p:pic>
    </p:spTree>
    <p:extLst>
      <p:ext uri="{BB962C8B-B14F-4D97-AF65-F5344CB8AC3E}">
        <p14:creationId xmlns:p14="http://schemas.microsoft.com/office/powerpoint/2010/main" val="1734245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7D70-929F-502C-6D96-F9142B847271}"/>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A2C9353B-A81D-1A9E-0241-02C936DD15D1}"/>
              </a:ext>
            </a:extLst>
          </p:cNvPr>
          <p:cNvSpPr>
            <a:spLocks noGrp="1"/>
          </p:cNvSpPr>
          <p:nvPr>
            <p:ph idx="1"/>
          </p:nvPr>
        </p:nvSpPr>
        <p:spPr/>
        <p:txBody>
          <a:bodyPr/>
          <a:lstStyle/>
          <a:p>
            <a:r>
              <a:rPr lang="en-IN" dirty="0"/>
              <a:t>Buffer Memory: This is a list which stores the past experiences of the agent, </a:t>
            </a:r>
            <a:r>
              <a:rPr lang="en-IN" dirty="0" err="1"/>
              <a:t>ie</a:t>
            </a:r>
            <a:r>
              <a:rPr lang="en-IN" dirty="0"/>
              <a:t>, state, action, reward and the next state. It can store at most 10000 values. If it is filled, we replace the oldest memories with the new ones. We train out neural networks on a batch (batch size of 64) of these memories sampled randomly.</a:t>
            </a:r>
          </a:p>
        </p:txBody>
      </p:sp>
      <p:sp>
        <p:nvSpPr>
          <p:cNvPr id="4" name="Slide Number Placeholder 3">
            <a:extLst>
              <a:ext uri="{FF2B5EF4-FFF2-40B4-BE49-F238E27FC236}">
                <a16:creationId xmlns:a16="http://schemas.microsoft.com/office/drawing/2014/main" id="{DE673773-EE76-F914-83AF-B925C58C2E9C}"/>
              </a:ext>
            </a:extLst>
          </p:cNvPr>
          <p:cNvSpPr>
            <a:spLocks noGrp="1"/>
          </p:cNvSpPr>
          <p:nvPr>
            <p:ph type="sldNum" sz="quarter" idx="12"/>
          </p:nvPr>
        </p:nvSpPr>
        <p:spPr/>
        <p:txBody>
          <a:bodyPr/>
          <a:lstStyle/>
          <a:p>
            <a:fld id="{4CE482DC-2269-4F26-9D2A-7E44B1A4CD85}" type="slidenum">
              <a:rPr lang="en-US" smtClean="0"/>
              <a:t>16</a:t>
            </a:fld>
            <a:endParaRPr lang="en-US" dirty="0"/>
          </a:p>
        </p:txBody>
      </p:sp>
      <p:pic>
        <p:nvPicPr>
          <p:cNvPr id="6" name="Picture 5">
            <a:extLst>
              <a:ext uri="{FF2B5EF4-FFF2-40B4-BE49-F238E27FC236}">
                <a16:creationId xmlns:a16="http://schemas.microsoft.com/office/drawing/2014/main" id="{7F4AA2B2-50AF-9C7D-F207-AB1148385454}"/>
              </a:ext>
            </a:extLst>
          </p:cNvPr>
          <p:cNvPicPr>
            <a:picLocks noChangeAspect="1"/>
          </p:cNvPicPr>
          <p:nvPr/>
        </p:nvPicPr>
        <p:blipFill>
          <a:blip r:embed="rId2"/>
          <a:stretch>
            <a:fillRect/>
          </a:stretch>
        </p:blipFill>
        <p:spPr>
          <a:xfrm>
            <a:off x="2459767" y="3175629"/>
            <a:ext cx="6516697" cy="1782870"/>
          </a:xfrm>
          <a:prstGeom prst="rect">
            <a:avLst/>
          </a:prstGeom>
        </p:spPr>
      </p:pic>
      <p:pic>
        <p:nvPicPr>
          <p:cNvPr id="8" name="Picture 7">
            <a:extLst>
              <a:ext uri="{FF2B5EF4-FFF2-40B4-BE49-F238E27FC236}">
                <a16:creationId xmlns:a16="http://schemas.microsoft.com/office/drawing/2014/main" id="{E3003D33-8DAD-96FD-FA3F-DB6060E044E2}"/>
              </a:ext>
            </a:extLst>
          </p:cNvPr>
          <p:cNvPicPr>
            <a:picLocks noChangeAspect="1"/>
          </p:cNvPicPr>
          <p:nvPr/>
        </p:nvPicPr>
        <p:blipFill>
          <a:blip r:embed="rId3"/>
          <a:stretch>
            <a:fillRect/>
          </a:stretch>
        </p:blipFill>
        <p:spPr>
          <a:xfrm>
            <a:off x="2459767" y="5141538"/>
            <a:ext cx="6516697" cy="727556"/>
          </a:xfrm>
          <a:prstGeom prst="rect">
            <a:avLst/>
          </a:prstGeom>
        </p:spPr>
      </p:pic>
    </p:spTree>
    <p:extLst>
      <p:ext uri="{BB962C8B-B14F-4D97-AF65-F5344CB8AC3E}">
        <p14:creationId xmlns:p14="http://schemas.microsoft.com/office/powerpoint/2010/main" val="11817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1DF9-E9C7-EC1F-BCE9-64DD94BC6CA7}"/>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B6D4F3DF-DC7F-83E4-EB1C-125F6070F780}"/>
              </a:ext>
            </a:extLst>
          </p:cNvPr>
          <p:cNvSpPr>
            <a:spLocks noGrp="1"/>
          </p:cNvSpPr>
          <p:nvPr>
            <p:ph idx="1"/>
          </p:nvPr>
        </p:nvSpPr>
        <p:spPr/>
        <p:txBody>
          <a:bodyPr/>
          <a:lstStyle/>
          <a:p>
            <a:r>
              <a:rPr lang="en-IN" dirty="0"/>
              <a:t>Exploration vs exploitation strategy: In any state the logic behind choosing an action is to choose the action corresponding to largest value outputted from the Q-network with input as state parameters. This is known as exploitation. In random cases, we choose a random action. This is known as exploration. This may lead to discovery of better paths quickly. With every iteration, we keep decreasing this exploration constant epsilon so that the agent takes best actions in later stages of training.</a:t>
            </a:r>
          </a:p>
        </p:txBody>
      </p:sp>
      <p:sp>
        <p:nvSpPr>
          <p:cNvPr id="4" name="Slide Number Placeholder 3">
            <a:extLst>
              <a:ext uri="{FF2B5EF4-FFF2-40B4-BE49-F238E27FC236}">
                <a16:creationId xmlns:a16="http://schemas.microsoft.com/office/drawing/2014/main" id="{72CAA30E-D41C-237A-E7E4-452E5BDF2F9E}"/>
              </a:ext>
            </a:extLst>
          </p:cNvPr>
          <p:cNvSpPr>
            <a:spLocks noGrp="1"/>
          </p:cNvSpPr>
          <p:nvPr>
            <p:ph type="sldNum" sz="quarter" idx="12"/>
          </p:nvPr>
        </p:nvSpPr>
        <p:spPr/>
        <p:txBody>
          <a:bodyPr/>
          <a:lstStyle/>
          <a:p>
            <a:fld id="{4CE482DC-2269-4F26-9D2A-7E44B1A4CD85}" type="slidenum">
              <a:rPr lang="en-US" smtClean="0"/>
              <a:t>17</a:t>
            </a:fld>
            <a:endParaRPr lang="en-US" dirty="0"/>
          </a:p>
        </p:txBody>
      </p:sp>
      <p:pic>
        <p:nvPicPr>
          <p:cNvPr id="6" name="Picture 5">
            <a:extLst>
              <a:ext uri="{FF2B5EF4-FFF2-40B4-BE49-F238E27FC236}">
                <a16:creationId xmlns:a16="http://schemas.microsoft.com/office/drawing/2014/main" id="{47642BE2-2BF0-4319-AAFD-E93C7D4E5690}"/>
              </a:ext>
            </a:extLst>
          </p:cNvPr>
          <p:cNvPicPr>
            <a:picLocks noChangeAspect="1"/>
          </p:cNvPicPr>
          <p:nvPr/>
        </p:nvPicPr>
        <p:blipFill>
          <a:blip r:embed="rId2"/>
          <a:stretch>
            <a:fillRect/>
          </a:stretch>
        </p:blipFill>
        <p:spPr>
          <a:xfrm>
            <a:off x="2490284" y="3857414"/>
            <a:ext cx="7211431" cy="2067213"/>
          </a:xfrm>
          <a:prstGeom prst="rect">
            <a:avLst/>
          </a:prstGeom>
        </p:spPr>
      </p:pic>
    </p:spTree>
    <p:extLst>
      <p:ext uri="{BB962C8B-B14F-4D97-AF65-F5344CB8AC3E}">
        <p14:creationId xmlns:p14="http://schemas.microsoft.com/office/powerpoint/2010/main" val="319154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5B10-7CC3-D849-2D49-7AA2DA135417}"/>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98F25578-02CB-AD94-1BEB-48B07A950B8D}"/>
              </a:ext>
            </a:extLst>
          </p:cNvPr>
          <p:cNvSpPr>
            <a:spLocks noGrp="1"/>
          </p:cNvSpPr>
          <p:nvPr>
            <p:ph idx="1"/>
          </p:nvPr>
        </p:nvSpPr>
        <p:spPr/>
        <p:txBody>
          <a:bodyPr/>
          <a:lstStyle/>
          <a:p>
            <a:r>
              <a:rPr lang="en-IN" dirty="0"/>
              <a:t>We define our parameters as follows:</a:t>
            </a:r>
          </a:p>
        </p:txBody>
      </p:sp>
      <p:sp>
        <p:nvSpPr>
          <p:cNvPr id="4" name="Slide Number Placeholder 3">
            <a:extLst>
              <a:ext uri="{FF2B5EF4-FFF2-40B4-BE49-F238E27FC236}">
                <a16:creationId xmlns:a16="http://schemas.microsoft.com/office/drawing/2014/main" id="{9877AB25-15D3-90A1-48BD-82EA10D7DBA0}"/>
              </a:ext>
            </a:extLst>
          </p:cNvPr>
          <p:cNvSpPr>
            <a:spLocks noGrp="1"/>
          </p:cNvSpPr>
          <p:nvPr>
            <p:ph type="sldNum" sz="quarter" idx="12"/>
          </p:nvPr>
        </p:nvSpPr>
        <p:spPr/>
        <p:txBody>
          <a:bodyPr/>
          <a:lstStyle/>
          <a:p>
            <a:fld id="{4CE482DC-2269-4F26-9D2A-7E44B1A4CD85}" type="slidenum">
              <a:rPr lang="en-US" smtClean="0"/>
              <a:t>18</a:t>
            </a:fld>
            <a:endParaRPr lang="en-US" dirty="0"/>
          </a:p>
        </p:txBody>
      </p:sp>
      <p:pic>
        <p:nvPicPr>
          <p:cNvPr id="6" name="Picture 5">
            <a:extLst>
              <a:ext uri="{FF2B5EF4-FFF2-40B4-BE49-F238E27FC236}">
                <a16:creationId xmlns:a16="http://schemas.microsoft.com/office/drawing/2014/main" id="{3304EBC9-645F-375D-9722-CD48C46F7BE2}"/>
              </a:ext>
            </a:extLst>
          </p:cNvPr>
          <p:cNvPicPr>
            <a:picLocks noChangeAspect="1"/>
          </p:cNvPicPr>
          <p:nvPr/>
        </p:nvPicPr>
        <p:blipFill>
          <a:blip r:embed="rId2"/>
          <a:stretch>
            <a:fillRect/>
          </a:stretch>
        </p:blipFill>
        <p:spPr>
          <a:xfrm>
            <a:off x="1237584" y="2485893"/>
            <a:ext cx="3221937" cy="2434899"/>
          </a:xfrm>
          <a:prstGeom prst="rect">
            <a:avLst/>
          </a:prstGeom>
        </p:spPr>
      </p:pic>
      <p:pic>
        <p:nvPicPr>
          <p:cNvPr id="8" name="Picture 7">
            <a:extLst>
              <a:ext uri="{FF2B5EF4-FFF2-40B4-BE49-F238E27FC236}">
                <a16:creationId xmlns:a16="http://schemas.microsoft.com/office/drawing/2014/main" id="{CF9D9A15-C748-4084-3F87-6C741EB0C4A1}"/>
              </a:ext>
            </a:extLst>
          </p:cNvPr>
          <p:cNvPicPr>
            <a:picLocks noChangeAspect="1"/>
          </p:cNvPicPr>
          <p:nvPr/>
        </p:nvPicPr>
        <p:blipFill>
          <a:blip r:embed="rId3"/>
          <a:stretch>
            <a:fillRect/>
          </a:stretch>
        </p:blipFill>
        <p:spPr>
          <a:xfrm>
            <a:off x="1237584" y="5118755"/>
            <a:ext cx="8021808" cy="750339"/>
          </a:xfrm>
          <a:prstGeom prst="rect">
            <a:avLst/>
          </a:prstGeom>
        </p:spPr>
      </p:pic>
    </p:spTree>
    <p:extLst>
      <p:ext uri="{BB962C8B-B14F-4D97-AF65-F5344CB8AC3E}">
        <p14:creationId xmlns:p14="http://schemas.microsoft.com/office/powerpoint/2010/main" val="177683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EF64-96E1-8778-1BF3-EC8AF84948C7}"/>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5DB2463A-EAFC-496F-8E76-4CB31E53F51A}"/>
              </a:ext>
            </a:extLst>
          </p:cNvPr>
          <p:cNvSpPr>
            <a:spLocks noGrp="1"/>
          </p:cNvSpPr>
          <p:nvPr>
            <p:ph idx="1"/>
          </p:nvPr>
        </p:nvSpPr>
        <p:spPr/>
        <p:txBody>
          <a:bodyPr/>
          <a:lstStyle/>
          <a:p>
            <a:r>
              <a:rPr lang="en-IN" dirty="0"/>
              <a:t>Update Logic:</a:t>
            </a:r>
          </a:p>
          <a:p>
            <a:r>
              <a:rPr lang="en-IN" dirty="0"/>
              <a:t>We use a batch of memories from past experiences to train out model. We input state parameters to out Q model and get the corresponding Q values for that state.</a:t>
            </a:r>
          </a:p>
          <a:p>
            <a:r>
              <a:rPr lang="en-IN" dirty="0"/>
              <a:t>Then we input the new state parameters into out target model to get Q(</a:t>
            </a:r>
            <a:r>
              <a:rPr lang="en-IN" dirty="0" err="1"/>
              <a:t>s’,a</a:t>
            </a:r>
            <a:r>
              <a:rPr lang="en-IN" dirty="0"/>
              <a:t>’). Then we use the Bellman’s equation. Out Loss function is Mean squared error.</a:t>
            </a:r>
          </a:p>
          <a:p>
            <a:endParaRPr lang="en-IN" dirty="0"/>
          </a:p>
        </p:txBody>
      </p:sp>
      <p:sp>
        <p:nvSpPr>
          <p:cNvPr id="4" name="Slide Number Placeholder 3">
            <a:extLst>
              <a:ext uri="{FF2B5EF4-FFF2-40B4-BE49-F238E27FC236}">
                <a16:creationId xmlns:a16="http://schemas.microsoft.com/office/drawing/2014/main" id="{2A5FD406-6DEB-8AED-8BEF-4BDB5B2EA9F3}"/>
              </a:ext>
            </a:extLst>
          </p:cNvPr>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41184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C6A2-F799-3158-8DF0-5F3FD1FD394D}"/>
              </a:ext>
            </a:extLst>
          </p:cNvPr>
          <p:cNvSpPr>
            <a:spLocks noGrp="1"/>
          </p:cNvSpPr>
          <p:nvPr>
            <p:ph type="title"/>
          </p:nvPr>
        </p:nvSpPr>
        <p:spPr/>
        <p:txBody>
          <a:bodyPr/>
          <a:lstStyle/>
          <a:p>
            <a:r>
              <a:rPr lang="en-IN" dirty="0"/>
              <a:t>Link to </a:t>
            </a:r>
            <a:r>
              <a:rPr lang="en-IN" dirty="0" err="1"/>
              <a:t>Github</a:t>
            </a:r>
            <a:r>
              <a:rPr lang="en-IN" dirty="0"/>
              <a:t> Repository</a:t>
            </a:r>
          </a:p>
        </p:txBody>
      </p:sp>
      <p:sp>
        <p:nvSpPr>
          <p:cNvPr id="4" name="Slide Number Placeholder 3">
            <a:extLst>
              <a:ext uri="{FF2B5EF4-FFF2-40B4-BE49-F238E27FC236}">
                <a16:creationId xmlns:a16="http://schemas.microsoft.com/office/drawing/2014/main" id="{578499B0-3F4B-6B13-B940-A12C84DF4F5B}"/>
              </a:ext>
            </a:extLst>
          </p:cNvPr>
          <p:cNvSpPr>
            <a:spLocks noGrp="1"/>
          </p:cNvSpPr>
          <p:nvPr>
            <p:ph type="sldNum" sz="quarter" idx="12"/>
          </p:nvPr>
        </p:nvSpPr>
        <p:spPr/>
        <p:txBody>
          <a:bodyPr/>
          <a:lstStyle/>
          <a:p>
            <a:fld id="{4CE482DC-2269-4F26-9D2A-7E44B1A4CD85}" type="slidenum">
              <a:rPr lang="en-US" smtClean="0"/>
              <a:t>2</a:t>
            </a:fld>
            <a:endParaRPr lang="en-US" dirty="0"/>
          </a:p>
        </p:txBody>
      </p:sp>
      <p:pic>
        <p:nvPicPr>
          <p:cNvPr id="1026" name="Picture 2" descr="GitHub">
            <a:extLst>
              <a:ext uri="{FF2B5EF4-FFF2-40B4-BE49-F238E27FC236}">
                <a16:creationId xmlns:a16="http://schemas.microsoft.com/office/drawing/2014/main" id="{E71C0D9A-83E1-87EE-B128-37B8DADAC6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6559" y="2362200"/>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7892F1-B4FC-0F5B-2631-04E53DB936BD}"/>
              </a:ext>
            </a:extLst>
          </p:cNvPr>
          <p:cNvSpPr txBox="1"/>
          <p:nvPr/>
        </p:nvSpPr>
        <p:spPr>
          <a:xfrm>
            <a:off x="4056667" y="4747282"/>
            <a:ext cx="4078666" cy="954107"/>
          </a:xfrm>
          <a:prstGeom prst="rect">
            <a:avLst/>
          </a:prstGeom>
          <a:noFill/>
        </p:spPr>
        <p:txBody>
          <a:bodyPr wrap="square" rtlCol="0">
            <a:spAutoFit/>
          </a:bodyPr>
          <a:lstStyle/>
          <a:p>
            <a:r>
              <a:rPr lang="en-IN" sz="2800" dirty="0"/>
              <a:t>Link to </a:t>
            </a:r>
            <a:r>
              <a:rPr lang="en-IN" sz="2800" dirty="0" err="1"/>
              <a:t>Github</a:t>
            </a:r>
            <a:r>
              <a:rPr lang="en-IN" sz="2800" dirty="0"/>
              <a:t> Repository: </a:t>
            </a:r>
            <a:r>
              <a:rPr lang="en-IN" sz="2800" dirty="0">
                <a:solidFill>
                  <a:srgbClr val="7030A0"/>
                </a:solidFill>
                <a:hlinkClick r:id="rId3">
                  <a:extLst>
                    <a:ext uri="{A12FA001-AC4F-418D-AE19-62706E023703}">
                      <ahyp:hlinkClr xmlns:ahyp="http://schemas.microsoft.com/office/drawing/2018/hyperlinkcolor" val="tx"/>
                    </a:ext>
                  </a:extLst>
                </a:hlinkClick>
              </a:rPr>
              <a:t>Jain-</a:t>
            </a:r>
            <a:r>
              <a:rPr lang="en-IN" sz="2800" dirty="0" err="1">
                <a:solidFill>
                  <a:srgbClr val="7030A0"/>
                </a:solidFill>
                <a:hlinkClick r:id="rId3">
                  <a:extLst>
                    <a:ext uri="{A12FA001-AC4F-418D-AE19-62706E023703}">
                      <ahyp:hlinkClr xmlns:ahyp="http://schemas.microsoft.com/office/drawing/2018/hyperlinkcolor" val="tx"/>
                    </a:ext>
                  </a:extLst>
                </a:hlinkClick>
              </a:rPr>
              <a:t>Laksh</a:t>
            </a:r>
            <a:r>
              <a:rPr lang="en-IN" sz="2800" dirty="0">
                <a:solidFill>
                  <a:srgbClr val="7030A0"/>
                </a:solidFill>
                <a:hlinkClick r:id="rId3">
                  <a:extLst>
                    <a:ext uri="{A12FA001-AC4F-418D-AE19-62706E023703}">
                      <ahyp:hlinkClr xmlns:ahyp="http://schemas.microsoft.com/office/drawing/2018/hyperlinkcolor" val="tx"/>
                    </a:ext>
                  </a:extLst>
                </a:hlinkClick>
              </a:rPr>
              <a:t>/DQN-</a:t>
            </a:r>
            <a:r>
              <a:rPr lang="en-IN" sz="2800" dirty="0" err="1">
                <a:solidFill>
                  <a:srgbClr val="7030A0"/>
                </a:solidFill>
                <a:hlinkClick r:id="rId3">
                  <a:extLst>
                    <a:ext uri="{A12FA001-AC4F-418D-AE19-62706E023703}">
                      <ahyp:hlinkClr xmlns:ahyp="http://schemas.microsoft.com/office/drawing/2018/hyperlinkcolor" val="tx"/>
                    </a:ext>
                  </a:extLst>
                </a:hlinkClick>
              </a:rPr>
              <a:t>CartPole</a:t>
            </a:r>
            <a:endParaRPr lang="en-IN" sz="2800" dirty="0">
              <a:solidFill>
                <a:srgbClr val="7030A0"/>
              </a:solidFill>
            </a:endParaRPr>
          </a:p>
        </p:txBody>
      </p:sp>
    </p:spTree>
    <p:extLst>
      <p:ext uri="{BB962C8B-B14F-4D97-AF65-F5344CB8AC3E}">
        <p14:creationId xmlns:p14="http://schemas.microsoft.com/office/powerpoint/2010/main" val="150792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4EC3-A87F-4E6E-EEC7-EA2614090B2A}"/>
              </a:ext>
            </a:extLst>
          </p:cNvPr>
          <p:cNvSpPr>
            <a:spLocks noGrp="1"/>
          </p:cNvSpPr>
          <p:nvPr>
            <p:ph type="title"/>
          </p:nvPr>
        </p:nvSpPr>
        <p:spPr/>
        <p:txBody>
          <a:bodyPr/>
          <a:lstStyle/>
          <a:p>
            <a:r>
              <a:rPr lang="en-IN" dirty="0"/>
              <a:t>Results</a:t>
            </a:r>
          </a:p>
        </p:txBody>
      </p:sp>
      <p:pic>
        <p:nvPicPr>
          <p:cNvPr id="5" name="train-video-episode-0">
            <a:hlinkClick r:id="" action="ppaction://media"/>
            <a:extLst>
              <a:ext uri="{FF2B5EF4-FFF2-40B4-BE49-F238E27FC236}">
                <a16:creationId xmlns:a16="http://schemas.microsoft.com/office/drawing/2014/main" id="{A232A820-24E3-59B2-4721-49F7A04CED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1356530" y="2354822"/>
            <a:ext cx="3328594" cy="2219063"/>
          </a:xfrm>
        </p:spPr>
      </p:pic>
      <p:sp>
        <p:nvSpPr>
          <p:cNvPr id="4" name="Slide Number Placeholder 3">
            <a:extLst>
              <a:ext uri="{FF2B5EF4-FFF2-40B4-BE49-F238E27FC236}">
                <a16:creationId xmlns:a16="http://schemas.microsoft.com/office/drawing/2014/main" id="{2D4033FB-9AB9-65BA-CB03-1E54A91EB346}"/>
              </a:ext>
            </a:extLst>
          </p:cNvPr>
          <p:cNvSpPr>
            <a:spLocks noGrp="1"/>
          </p:cNvSpPr>
          <p:nvPr>
            <p:ph type="sldNum" sz="quarter" idx="12"/>
          </p:nvPr>
        </p:nvSpPr>
        <p:spPr/>
        <p:txBody>
          <a:bodyPr/>
          <a:lstStyle/>
          <a:p>
            <a:fld id="{4CE482DC-2269-4F26-9D2A-7E44B1A4CD85}" type="slidenum">
              <a:rPr lang="en-US" smtClean="0"/>
              <a:t>20</a:t>
            </a:fld>
            <a:endParaRPr lang="en-US" dirty="0"/>
          </a:p>
        </p:txBody>
      </p:sp>
      <p:pic>
        <p:nvPicPr>
          <p:cNvPr id="6" name="train-video-episode-1000">
            <a:hlinkClick r:id="" action="ppaction://media"/>
            <a:extLst>
              <a:ext uri="{FF2B5EF4-FFF2-40B4-BE49-F238E27FC236}">
                <a16:creationId xmlns:a16="http://schemas.microsoft.com/office/drawing/2014/main" id="{D83237F6-0CAD-9E73-6741-6C9DC75DF1F8}"/>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644965" y="2061118"/>
            <a:ext cx="3769151" cy="2512767"/>
          </a:xfrm>
          <a:prstGeom prst="rect">
            <a:avLst/>
          </a:prstGeom>
        </p:spPr>
      </p:pic>
      <p:sp>
        <p:nvSpPr>
          <p:cNvPr id="7" name="TextBox 6">
            <a:extLst>
              <a:ext uri="{FF2B5EF4-FFF2-40B4-BE49-F238E27FC236}">
                <a16:creationId xmlns:a16="http://schemas.microsoft.com/office/drawing/2014/main" id="{686F6680-4A24-ABFF-179E-94543BFE29E0}"/>
              </a:ext>
            </a:extLst>
          </p:cNvPr>
          <p:cNvSpPr txBox="1"/>
          <p:nvPr/>
        </p:nvSpPr>
        <p:spPr>
          <a:xfrm>
            <a:off x="1753386" y="4732256"/>
            <a:ext cx="2714919" cy="369332"/>
          </a:xfrm>
          <a:prstGeom prst="rect">
            <a:avLst/>
          </a:prstGeom>
          <a:noFill/>
        </p:spPr>
        <p:txBody>
          <a:bodyPr wrap="square" rtlCol="0">
            <a:spAutoFit/>
          </a:bodyPr>
          <a:lstStyle/>
          <a:p>
            <a:r>
              <a:rPr lang="en-IN" dirty="0"/>
              <a:t>Before Training- episode 0</a:t>
            </a:r>
          </a:p>
        </p:txBody>
      </p:sp>
      <p:sp>
        <p:nvSpPr>
          <p:cNvPr id="8" name="TextBox 7">
            <a:extLst>
              <a:ext uri="{FF2B5EF4-FFF2-40B4-BE49-F238E27FC236}">
                <a16:creationId xmlns:a16="http://schemas.microsoft.com/office/drawing/2014/main" id="{4FEBA216-1B37-CD74-F401-3A9F582595F0}"/>
              </a:ext>
            </a:extLst>
          </p:cNvPr>
          <p:cNvSpPr txBox="1"/>
          <p:nvPr/>
        </p:nvSpPr>
        <p:spPr>
          <a:xfrm>
            <a:off x="7382759" y="4699990"/>
            <a:ext cx="3031357" cy="369332"/>
          </a:xfrm>
          <a:prstGeom prst="rect">
            <a:avLst/>
          </a:prstGeom>
          <a:noFill/>
        </p:spPr>
        <p:txBody>
          <a:bodyPr wrap="square" rtlCol="0">
            <a:spAutoFit/>
          </a:bodyPr>
          <a:lstStyle/>
          <a:p>
            <a:r>
              <a:rPr lang="en-IN" dirty="0"/>
              <a:t>After Training- episode 1200</a:t>
            </a:r>
          </a:p>
        </p:txBody>
      </p:sp>
    </p:spTree>
    <p:extLst>
      <p:ext uri="{BB962C8B-B14F-4D97-AF65-F5344CB8AC3E}">
        <p14:creationId xmlns:p14="http://schemas.microsoft.com/office/powerpoint/2010/main" val="22911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6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6"/>
                </p:tgtEl>
              </p:cMediaNode>
            </p:video>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546B-D6D3-4CFE-2CF4-ECA3AA9368A0}"/>
              </a:ext>
            </a:extLst>
          </p:cNvPr>
          <p:cNvSpPr>
            <a:spLocks noGrp="1"/>
          </p:cNvSpPr>
          <p:nvPr>
            <p:ph type="title"/>
          </p:nvPr>
        </p:nvSpPr>
        <p:spPr/>
        <p:txBody>
          <a:bodyPr/>
          <a:lstStyle/>
          <a:p>
            <a:r>
              <a:rPr lang="en-IN" dirty="0"/>
              <a:t>Results</a:t>
            </a:r>
          </a:p>
        </p:txBody>
      </p:sp>
      <p:pic>
        <p:nvPicPr>
          <p:cNvPr id="6" name="Content Placeholder 5">
            <a:extLst>
              <a:ext uri="{FF2B5EF4-FFF2-40B4-BE49-F238E27FC236}">
                <a16:creationId xmlns:a16="http://schemas.microsoft.com/office/drawing/2014/main" id="{931B071D-0983-D16B-DCD2-F47874A36C91}"/>
              </a:ext>
            </a:extLst>
          </p:cNvPr>
          <p:cNvPicPr>
            <a:picLocks noGrp="1" noChangeAspect="1"/>
          </p:cNvPicPr>
          <p:nvPr>
            <p:ph idx="1"/>
          </p:nvPr>
        </p:nvPicPr>
        <p:blipFill>
          <a:blip r:embed="rId2"/>
          <a:stretch>
            <a:fillRect/>
          </a:stretch>
        </p:blipFill>
        <p:spPr>
          <a:xfrm>
            <a:off x="848714" y="1744430"/>
            <a:ext cx="5277766" cy="3958324"/>
          </a:xfrm>
        </p:spPr>
      </p:pic>
      <p:sp>
        <p:nvSpPr>
          <p:cNvPr id="4" name="Slide Number Placeholder 3">
            <a:extLst>
              <a:ext uri="{FF2B5EF4-FFF2-40B4-BE49-F238E27FC236}">
                <a16:creationId xmlns:a16="http://schemas.microsoft.com/office/drawing/2014/main" id="{1EDBDB2C-479E-6DED-3B76-8EA5A62AB76B}"/>
              </a:ext>
            </a:extLst>
          </p:cNvPr>
          <p:cNvSpPr>
            <a:spLocks noGrp="1"/>
          </p:cNvSpPr>
          <p:nvPr>
            <p:ph type="sldNum" sz="quarter" idx="12"/>
          </p:nvPr>
        </p:nvSpPr>
        <p:spPr/>
        <p:txBody>
          <a:bodyPr/>
          <a:lstStyle/>
          <a:p>
            <a:fld id="{4CE482DC-2269-4F26-9D2A-7E44B1A4CD85}" type="slidenum">
              <a:rPr lang="en-US" smtClean="0"/>
              <a:t>21</a:t>
            </a:fld>
            <a:endParaRPr lang="en-US" dirty="0"/>
          </a:p>
        </p:txBody>
      </p:sp>
      <p:pic>
        <p:nvPicPr>
          <p:cNvPr id="8" name="Picture 7">
            <a:extLst>
              <a:ext uri="{FF2B5EF4-FFF2-40B4-BE49-F238E27FC236}">
                <a16:creationId xmlns:a16="http://schemas.microsoft.com/office/drawing/2014/main" id="{5391373C-8012-052E-707E-5EA61ACCAFF1}"/>
              </a:ext>
            </a:extLst>
          </p:cNvPr>
          <p:cNvPicPr>
            <a:picLocks noChangeAspect="1"/>
          </p:cNvPicPr>
          <p:nvPr/>
        </p:nvPicPr>
        <p:blipFill>
          <a:blip r:embed="rId3"/>
          <a:stretch>
            <a:fillRect/>
          </a:stretch>
        </p:blipFill>
        <p:spPr>
          <a:xfrm>
            <a:off x="6096000" y="1744430"/>
            <a:ext cx="5268339" cy="3951254"/>
          </a:xfrm>
          <a:prstGeom prst="rect">
            <a:avLst/>
          </a:prstGeom>
        </p:spPr>
      </p:pic>
      <p:sp>
        <p:nvSpPr>
          <p:cNvPr id="9" name="TextBox 8">
            <a:extLst>
              <a:ext uri="{FF2B5EF4-FFF2-40B4-BE49-F238E27FC236}">
                <a16:creationId xmlns:a16="http://schemas.microsoft.com/office/drawing/2014/main" id="{17277760-7EC4-7065-3AB4-4C9AD5D1DD4B}"/>
              </a:ext>
            </a:extLst>
          </p:cNvPr>
          <p:cNvSpPr txBox="1"/>
          <p:nvPr/>
        </p:nvSpPr>
        <p:spPr>
          <a:xfrm>
            <a:off x="1008668" y="5715472"/>
            <a:ext cx="9690754" cy="369332"/>
          </a:xfrm>
          <a:prstGeom prst="rect">
            <a:avLst/>
          </a:prstGeom>
          <a:noFill/>
        </p:spPr>
        <p:txBody>
          <a:bodyPr wrap="square" rtlCol="0">
            <a:spAutoFit/>
          </a:bodyPr>
          <a:lstStyle/>
          <a:p>
            <a:r>
              <a:rPr lang="en-IN" dirty="0"/>
              <a:t>We observe that the reward maximizes with episode and then converges.</a:t>
            </a:r>
          </a:p>
        </p:txBody>
      </p:sp>
    </p:spTree>
    <p:extLst>
      <p:ext uri="{BB962C8B-B14F-4D97-AF65-F5344CB8AC3E}">
        <p14:creationId xmlns:p14="http://schemas.microsoft.com/office/powerpoint/2010/main" val="207198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1827-58F4-7F5A-4A47-273B845AA983}"/>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9ECFA4CF-E288-DF0B-1FCC-A70FEAEEAC37}"/>
              </a:ext>
            </a:extLst>
          </p:cNvPr>
          <p:cNvSpPr>
            <a:spLocks noGrp="1"/>
          </p:cNvSpPr>
          <p:nvPr>
            <p:ph idx="1"/>
          </p:nvPr>
        </p:nvSpPr>
        <p:spPr/>
        <p:txBody>
          <a:bodyPr/>
          <a:lstStyle/>
          <a:p>
            <a:pPr>
              <a:buFont typeface="Wingdings" panose="05000000000000000000" pitchFamily="2" charset="2"/>
              <a:buChar char="Ø"/>
            </a:pPr>
            <a:r>
              <a:rPr lang="en-IN" dirty="0"/>
              <a:t> Deep Q learning can not account for a continuous action space</a:t>
            </a:r>
          </a:p>
          <a:p>
            <a:pPr>
              <a:buFont typeface="Wingdings" panose="05000000000000000000" pitchFamily="2" charset="2"/>
              <a:buChar char="Ø"/>
            </a:pPr>
            <a:r>
              <a:rPr lang="en-IN" dirty="0"/>
              <a:t> Requires more compute power</a:t>
            </a:r>
          </a:p>
          <a:p>
            <a:pPr marL="0" indent="0">
              <a:buNone/>
            </a:pPr>
            <a:endParaRPr lang="en-IN" dirty="0"/>
          </a:p>
        </p:txBody>
      </p:sp>
      <p:sp>
        <p:nvSpPr>
          <p:cNvPr id="4" name="Slide Number Placeholder 3">
            <a:extLst>
              <a:ext uri="{FF2B5EF4-FFF2-40B4-BE49-F238E27FC236}">
                <a16:creationId xmlns:a16="http://schemas.microsoft.com/office/drawing/2014/main" id="{C267CF4F-451A-45A2-C577-509F950C8EF1}"/>
              </a:ext>
            </a:extLst>
          </p:cNvPr>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107587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546C-CF42-ED91-20D6-1D9C0004A1AA}"/>
              </a:ext>
            </a:extLst>
          </p:cNvPr>
          <p:cNvSpPr>
            <a:spLocks noGrp="1"/>
          </p:cNvSpPr>
          <p:nvPr>
            <p:ph type="title"/>
          </p:nvPr>
        </p:nvSpPr>
        <p:spPr/>
        <p:txBody>
          <a:bodyPr/>
          <a:lstStyle/>
          <a:p>
            <a:r>
              <a:rPr lang="en-IN" i="1" dirty="0"/>
              <a:t>Learning Outcomes</a:t>
            </a:r>
          </a:p>
        </p:txBody>
      </p:sp>
      <p:sp>
        <p:nvSpPr>
          <p:cNvPr id="3" name="Content Placeholder 2">
            <a:extLst>
              <a:ext uri="{FF2B5EF4-FFF2-40B4-BE49-F238E27FC236}">
                <a16:creationId xmlns:a16="http://schemas.microsoft.com/office/drawing/2014/main" id="{6C443B53-E11A-303C-25E3-3CE6F22F4A76}"/>
              </a:ext>
            </a:extLst>
          </p:cNvPr>
          <p:cNvSpPr>
            <a:spLocks noGrp="1"/>
          </p:cNvSpPr>
          <p:nvPr>
            <p:ph idx="1"/>
          </p:nvPr>
        </p:nvSpPr>
        <p:spPr/>
        <p:txBody>
          <a:bodyPr/>
          <a:lstStyle/>
          <a:p>
            <a:pPr algn="just">
              <a:lnSpc>
                <a:spcPct val="100000"/>
              </a:lnSpc>
            </a:pPr>
            <a:r>
              <a:rPr lang="en-GB" dirty="0"/>
              <a:t>I learnt how to implement </a:t>
            </a:r>
            <a:r>
              <a:rPr lang="en-GB" b="1" dirty="0"/>
              <a:t>Deep Q-learning</a:t>
            </a:r>
            <a:r>
              <a:rPr lang="en-GB" dirty="0"/>
              <a:t> from scratch, to train an agent to do a task, leveraging deep neural networks along with reinforcement learning. I used virtual environments provided by </a:t>
            </a:r>
            <a:r>
              <a:rPr lang="en-GB" b="1" dirty="0"/>
              <a:t>OpenAI Gymnasium</a:t>
            </a:r>
            <a:r>
              <a:rPr lang="en-GB" dirty="0"/>
              <a:t> to train and test RL agents. I implemented the DQN in </a:t>
            </a:r>
            <a:r>
              <a:rPr lang="en-GB" b="1" dirty="0" err="1"/>
              <a:t>Pytorch</a:t>
            </a:r>
            <a:r>
              <a:rPr lang="en-GB" dirty="0"/>
              <a:t> to train an agent to balance a pole on a cart. This involved understanding basic RL terminologies such as ‘state’, ‘action’ and ‘reward’, </a:t>
            </a:r>
            <a:r>
              <a:rPr lang="en-GB" b="1" dirty="0"/>
              <a:t>Markov Decision Processes</a:t>
            </a:r>
            <a:r>
              <a:rPr lang="en-GB" dirty="0"/>
              <a:t> (MDPs), </a:t>
            </a:r>
            <a:r>
              <a:rPr lang="en-GB" b="1" dirty="0"/>
              <a:t>Q-learning</a:t>
            </a:r>
            <a:r>
              <a:rPr lang="en-GB" dirty="0"/>
              <a:t> and the Deep Q-learning algorithm. I implemented two neural networks: a Q-network and a target network, leveraging a soft update rule for </a:t>
            </a:r>
            <a:r>
              <a:rPr lang="en-GB" b="1" dirty="0"/>
              <a:t>stable learning</a:t>
            </a:r>
            <a:r>
              <a:rPr lang="en-GB" dirty="0"/>
              <a:t>. Additionally, I used the </a:t>
            </a:r>
            <a:r>
              <a:rPr lang="en-GB" b="1" dirty="0"/>
              <a:t>exploration vs. exploitation</a:t>
            </a:r>
            <a:r>
              <a:rPr lang="en-GB" dirty="0"/>
              <a:t> trade-off/strategy to optimize the agent’s decision-making process. </a:t>
            </a:r>
          </a:p>
          <a:p>
            <a:pPr algn="just">
              <a:lnSpc>
                <a:spcPct val="100000"/>
              </a:lnSpc>
            </a:pPr>
            <a:r>
              <a:rPr lang="en-GB" dirty="0"/>
              <a:t>This hands-on experience enhanced my grasp of reinforcement learning concepts and different algorithms and their practical application.  </a:t>
            </a:r>
            <a:endParaRPr lang="en-IN" dirty="0"/>
          </a:p>
        </p:txBody>
      </p:sp>
      <p:sp>
        <p:nvSpPr>
          <p:cNvPr id="4" name="Slide Number Placeholder 3">
            <a:extLst>
              <a:ext uri="{FF2B5EF4-FFF2-40B4-BE49-F238E27FC236}">
                <a16:creationId xmlns:a16="http://schemas.microsoft.com/office/drawing/2014/main" id="{61CCC641-4441-B988-991A-8A1D94365EB6}"/>
              </a:ext>
            </a:extLst>
          </p:cNvPr>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360713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A26D-C07F-9732-A3AB-0BAFE66F0399}"/>
              </a:ext>
            </a:extLst>
          </p:cNvPr>
          <p:cNvSpPr>
            <a:spLocks noGrp="1"/>
          </p:cNvSpPr>
          <p:nvPr>
            <p:ph type="title"/>
          </p:nvPr>
        </p:nvSpPr>
        <p:spPr/>
        <p:txBody>
          <a:bodyPr/>
          <a:lstStyle/>
          <a:p>
            <a:r>
              <a:rPr lang="en-IN" dirty="0"/>
              <a:t>Bibliography/Resources Used</a:t>
            </a:r>
          </a:p>
        </p:txBody>
      </p:sp>
      <p:sp>
        <p:nvSpPr>
          <p:cNvPr id="3" name="Content Placeholder 2">
            <a:extLst>
              <a:ext uri="{FF2B5EF4-FFF2-40B4-BE49-F238E27FC236}">
                <a16:creationId xmlns:a16="http://schemas.microsoft.com/office/drawing/2014/main" id="{B9F0350F-5D63-55CD-6F22-B0678F3928BE}"/>
              </a:ext>
            </a:extLst>
          </p:cNvPr>
          <p:cNvSpPr>
            <a:spLocks noGrp="1"/>
          </p:cNvSpPr>
          <p:nvPr>
            <p:ph idx="1"/>
          </p:nvPr>
        </p:nvSpPr>
        <p:spPr>
          <a:xfrm>
            <a:off x="1097280" y="1902295"/>
            <a:ext cx="10224312" cy="4023360"/>
          </a:xfrm>
        </p:spPr>
        <p:txBody>
          <a:bodyPr>
            <a:normAutofit/>
          </a:bodyPr>
          <a:lstStyle/>
          <a:p>
            <a:pPr marL="0" indent="0">
              <a:buNone/>
            </a:pPr>
            <a:r>
              <a:rPr lang="en-IN" b="1" dirty="0"/>
              <a:t>1] Reinforcement learning using Q-learning, Q-values and Q-table:</a:t>
            </a:r>
          </a:p>
          <a:p>
            <a:pPr>
              <a:buFont typeface="Arial" panose="020B0604020202020204" pitchFamily="34" charset="0"/>
              <a:buChar char="•"/>
            </a:pPr>
            <a:r>
              <a:rPr lang="en-IN" dirty="0"/>
              <a:t> Lecture on Introduction to RL and Q-learning, </a:t>
            </a:r>
            <a:r>
              <a:rPr lang="en-IN" i="1" dirty="0"/>
              <a:t>by Prof. </a:t>
            </a:r>
            <a:r>
              <a:rPr lang="en-IN" i="1" dirty="0" err="1"/>
              <a:t>Nipun</a:t>
            </a:r>
            <a:r>
              <a:rPr lang="en-IN" i="1" dirty="0"/>
              <a:t> Batra </a:t>
            </a:r>
            <a:r>
              <a:rPr lang="en-IN" dirty="0"/>
              <a:t>(</a:t>
            </a:r>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link</a:t>
            </a:r>
            <a:r>
              <a:rPr lang="en-IN" dirty="0"/>
              <a:t>)</a:t>
            </a:r>
          </a:p>
          <a:p>
            <a:pPr>
              <a:buFont typeface="Arial" panose="020B0604020202020204" pitchFamily="34" charset="0"/>
              <a:buChar char="•"/>
            </a:pPr>
            <a:r>
              <a:rPr lang="en-IN" b="1" i="0" dirty="0">
                <a:solidFill>
                  <a:srgbClr val="383838"/>
                </a:solidFill>
                <a:effectLst/>
                <a:latin typeface="Lato" panose="020F0502020204030204" pitchFamily="34" charset="0"/>
              </a:rPr>
              <a:t> </a:t>
            </a:r>
            <a:r>
              <a:rPr lang="en-IN" i="0" dirty="0">
                <a:solidFill>
                  <a:srgbClr val="383838"/>
                </a:solidFill>
                <a:effectLst/>
                <a:latin typeface="Calibri" panose="020F0502020204030204" pitchFamily="34" charset="0"/>
                <a:ea typeface="Calibri" panose="020F0502020204030204" pitchFamily="34" charset="0"/>
                <a:cs typeface="Calibri" panose="020F0502020204030204" pitchFamily="34" charset="0"/>
              </a:rPr>
              <a:t>UCL Course on RL</a:t>
            </a:r>
            <a:r>
              <a:rPr lang="en-IN" i="0" dirty="0">
                <a:solidFill>
                  <a:srgbClr val="383838"/>
                </a:solidFill>
                <a:effectLst/>
                <a:latin typeface="+mj-lt"/>
              </a:rPr>
              <a:t>, </a:t>
            </a:r>
            <a:r>
              <a:rPr lang="en-IN" i="1" dirty="0">
                <a:solidFill>
                  <a:srgbClr val="383838"/>
                </a:solidFill>
                <a:latin typeface="Lato" panose="020F0502020204030204" pitchFamily="34" charset="0"/>
              </a:rPr>
              <a:t>s</a:t>
            </a:r>
            <a:r>
              <a:rPr lang="en-IN" i="1" dirty="0"/>
              <a:t>lides by David Silver </a:t>
            </a:r>
            <a:r>
              <a:rPr lang="en-IN" dirty="0"/>
              <a:t>(</a:t>
            </a:r>
            <a:r>
              <a:rPr lang="en-IN" dirty="0">
                <a:solidFill>
                  <a:schemeClr val="accent1">
                    <a:lumMod val="75000"/>
                  </a:schemeClr>
                </a:solidFill>
                <a:hlinkClick r:id="rId3">
                  <a:extLst>
                    <a:ext uri="{A12FA001-AC4F-418D-AE19-62706E023703}">
                      <ahyp:hlinkClr xmlns:ahyp="http://schemas.microsoft.com/office/drawing/2018/hyperlinkcolor" val="tx"/>
                    </a:ext>
                  </a:extLst>
                </a:hlinkClick>
              </a:rPr>
              <a:t>website</a:t>
            </a:r>
            <a:r>
              <a:rPr lang="en-IN" dirty="0"/>
              <a:t>)</a:t>
            </a:r>
          </a:p>
          <a:p>
            <a:pPr>
              <a:buFont typeface="Arial" panose="020B0604020202020204" pitchFamily="34" charset="0"/>
              <a:buChar char="•"/>
            </a:pPr>
            <a:r>
              <a:rPr lang="en-IN" dirty="0"/>
              <a:t> </a:t>
            </a:r>
            <a:r>
              <a:rPr lang="en-IN" dirty="0" err="1"/>
              <a:t>Youtube</a:t>
            </a:r>
            <a:r>
              <a:rPr lang="en-IN" dirty="0"/>
              <a:t> Playlist on Reinforcement Learning- Developing Intelligent Agents, </a:t>
            </a:r>
            <a:r>
              <a:rPr lang="en-IN" i="1" dirty="0"/>
              <a:t>by </a:t>
            </a:r>
            <a:r>
              <a:rPr lang="en-IN" i="1" dirty="0" err="1"/>
              <a:t>deeplizard</a:t>
            </a:r>
            <a:r>
              <a:rPr lang="en-IN" i="1" dirty="0"/>
              <a:t> </a:t>
            </a:r>
            <a:r>
              <a:rPr lang="en-IN" dirty="0"/>
              <a:t>(</a:t>
            </a:r>
            <a:r>
              <a:rPr lang="en-IN" dirty="0">
                <a:solidFill>
                  <a:schemeClr val="accent1">
                    <a:lumMod val="75000"/>
                  </a:schemeClr>
                </a:solidFill>
                <a:hlinkClick r:id="rId4">
                  <a:extLst>
                    <a:ext uri="{A12FA001-AC4F-418D-AE19-62706E023703}">
                      <ahyp:hlinkClr xmlns:ahyp="http://schemas.microsoft.com/office/drawing/2018/hyperlinkcolor" val="tx"/>
                    </a:ext>
                  </a:extLst>
                </a:hlinkClick>
              </a:rPr>
              <a:t>playlist</a:t>
            </a:r>
            <a:r>
              <a:rPr lang="en-IN" dirty="0">
                <a:solidFill>
                  <a:schemeClr val="tx1"/>
                </a:solidFill>
              </a:rPr>
              <a:t>)</a:t>
            </a:r>
            <a:endParaRPr lang="en-IN" i="1" dirty="0">
              <a:solidFill>
                <a:schemeClr val="tx1"/>
              </a:solidFill>
            </a:endParaRPr>
          </a:p>
          <a:p>
            <a:pPr marL="0" indent="0">
              <a:buNone/>
            </a:pPr>
            <a:r>
              <a:rPr lang="en-IN" b="1" dirty="0">
                <a:solidFill>
                  <a:srgbClr val="404040"/>
                </a:solidFill>
              </a:rPr>
              <a:t>2] Deep Q-learning:</a:t>
            </a:r>
          </a:p>
          <a:p>
            <a:pPr>
              <a:buFont typeface="Arial" panose="020B0604020202020204" pitchFamily="34" charset="0"/>
              <a:buChar char="•"/>
            </a:pPr>
            <a:r>
              <a:rPr lang="en-IN" dirty="0">
                <a:solidFill>
                  <a:schemeClr val="tx1"/>
                </a:solidFill>
              </a:rPr>
              <a:t> </a:t>
            </a:r>
            <a:r>
              <a:rPr lang="en-IN" dirty="0">
                <a:solidFill>
                  <a:srgbClr val="404040"/>
                </a:solidFill>
              </a:rPr>
              <a:t>Slides on Deep Reinforcement Learning, provided by Alexander Amini, MIT Introduction to Deep Learning </a:t>
            </a:r>
            <a:r>
              <a:rPr lang="en-IN" dirty="0">
                <a:solidFill>
                  <a:schemeClr val="tx1"/>
                </a:solidFill>
              </a:rPr>
              <a:t>(</a:t>
            </a:r>
            <a:r>
              <a:rPr lang="en-IN" dirty="0">
                <a:solidFill>
                  <a:schemeClr val="accent1">
                    <a:lumMod val="75000"/>
                  </a:schemeClr>
                </a:solidFill>
                <a:hlinkClick r:id="rId5">
                  <a:extLst>
                    <a:ext uri="{A12FA001-AC4F-418D-AE19-62706E023703}">
                      <ahyp:hlinkClr xmlns:ahyp="http://schemas.microsoft.com/office/drawing/2018/hyperlinkcolor" val="tx"/>
                    </a:ext>
                  </a:extLst>
                </a:hlinkClick>
              </a:rPr>
              <a:t>slides</a:t>
            </a:r>
            <a:r>
              <a:rPr lang="en-IN" dirty="0">
                <a:solidFill>
                  <a:schemeClr val="tx1"/>
                </a:solidFill>
              </a:rPr>
              <a:t>)</a:t>
            </a:r>
          </a:p>
          <a:p>
            <a:pPr>
              <a:buFont typeface="Arial" panose="020B0604020202020204" pitchFamily="34" charset="0"/>
              <a:buChar char="•"/>
            </a:pPr>
            <a:r>
              <a:rPr lang="en-IN" dirty="0">
                <a:solidFill>
                  <a:schemeClr val="tx1"/>
                </a:solidFill>
              </a:rPr>
              <a:t> </a:t>
            </a:r>
            <a:r>
              <a:rPr lang="en-IN" i="0" dirty="0">
                <a:solidFill>
                  <a:srgbClr val="404040"/>
                </a:solidFill>
                <a:effectLst/>
                <a:latin typeface="FreightSans"/>
              </a:rPr>
              <a:t>Reinforcement Learning (DQN) Tutorial</a:t>
            </a:r>
            <a:r>
              <a:rPr lang="en-IN" b="1" i="0" dirty="0">
                <a:solidFill>
                  <a:srgbClr val="404040"/>
                </a:solidFill>
                <a:effectLst/>
                <a:latin typeface="FreightSans"/>
              </a:rPr>
              <a:t>, </a:t>
            </a:r>
            <a:r>
              <a:rPr lang="en-IN" i="1" dirty="0">
                <a:solidFill>
                  <a:srgbClr val="404040"/>
                </a:solidFill>
                <a:effectLst/>
                <a:latin typeface="FreightSans"/>
              </a:rPr>
              <a:t>by </a:t>
            </a:r>
            <a:r>
              <a:rPr lang="en-IN" i="1" dirty="0" err="1">
                <a:solidFill>
                  <a:srgbClr val="404040"/>
                </a:solidFill>
                <a:effectLst/>
                <a:latin typeface="FreightSans"/>
              </a:rPr>
              <a:t>PyTorch</a:t>
            </a:r>
            <a:r>
              <a:rPr lang="en-IN" i="1" dirty="0">
                <a:solidFill>
                  <a:srgbClr val="404040"/>
                </a:solidFill>
                <a:effectLst/>
                <a:latin typeface="FreightSans"/>
              </a:rPr>
              <a:t> </a:t>
            </a:r>
            <a:r>
              <a:rPr lang="en-IN" dirty="0">
                <a:solidFill>
                  <a:srgbClr val="212529"/>
                </a:solidFill>
                <a:effectLst/>
                <a:latin typeface="FreightSans"/>
              </a:rPr>
              <a:t>(</a:t>
            </a:r>
            <a:r>
              <a:rPr lang="en-IN" dirty="0">
                <a:solidFill>
                  <a:schemeClr val="accent1">
                    <a:lumMod val="75000"/>
                  </a:schemeClr>
                </a:solidFill>
                <a:effectLst/>
                <a:latin typeface="FreightSans"/>
                <a:hlinkClick r:id="rId6">
                  <a:extLst>
                    <a:ext uri="{A12FA001-AC4F-418D-AE19-62706E023703}">
                      <ahyp:hlinkClr xmlns:ahyp="http://schemas.microsoft.com/office/drawing/2018/hyperlinkcolor" val="tx"/>
                    </a:ext>
                  </a:extLst>
                </a:hlinkClick>
              </a:rPr>
              <a:t>documentation</a:t>
            </a:r>
            <a:r>
              <a:rPr lang="en-IN" dirty="0">
                <a:solidFill>
                  <a:srgbClr val="212529"/>
                </a:solidFill>
                <a:effectLst/>
                <a:latin typeface="FreightSans"/>
              </a:rPr>
              <a:t>)</a:t>
            </a:r>
          </a:p>
          <a:p>
            <a:pPr>
              <a:buFont typeface="Arial" panose="020B0604020202020204" pitchFamily="34" charset="0"/>
              <a:buChar char="•"/>
            </a:pPr>
            <a:r>
              <a:rPr lang="en-IN" dirty="0"/>
              <a:t>Deep Q-Networks Explained!, </a:t>
            </a:r>
            <a:r>
              <a:rPr lang="en-IN" i="1" dirty="0" err="1"/>
              <a:t>youtube</a:t>
            </a:r>
            <a:r>
              <a:rPr lang="en-IN" i="1" dirty="0"/>
              <a:t> video by </a:t>
            </a:r>
            <a:r>
              <a:rPr lang="en-IN" i="1" dirty="0" err="1"/>
              <a:t>CodeEmporium</a:t>
            </a:r>
            <a:r>
              <a:rPr lang="en-IN" dirty="0"/>
              <a:t> (</a:t>
            </a:r>
            <a:r>
              <a:rPr lang="en-IN" dirty="0">
                <a:solidFill>
                  <a:schemeClr val="accent1">
                    <a:lumMod val="75000"/>
                  </a:schemeClr>
                </a:solidFill>
                <a:hlinkClick r:id="rId7">
                  <a:extLst>
                    <a:ext uri="{A12FA001-AC4F-418D-AE19-62706E023703}">
                      <ahyp:hlinkClr xmlns:ahyp="http://schemas.microsoft.com/office/drawing/2018/hyperlinkcolor" val="tx"/>
                    </a:ext>
                  </a:extLst>
                </a:hlinkClick>
              </a:rPr>
              <a:t>video</a:t>
            </a:r>
            <a:r>
              <a:rPr lang="en-IN" dirty="0"/>
              <a:t>) </a:t>
            </a:r>
          </a:p>
          <a:p>
            <a:pPr>
              <a:buFont typeface="Arial" panose="020B0604020202020204" pitchFamily="34" charset="0"/>
              <a:buChar char="•"/>
            </a:pPr>
            <a:endParaRPr lang="en-IN" b="1" i="0" dirty="0">
              <a:solidFill>
                <a:srgbClr val="212529"/>
              </a:solidFill>
              <a:effectLst/>
              <a:latin typeface="FreightSans"/>
            </a:endParaRPr>
          </a:p>
          <a:p>
            <a:pPr>
              <a:buFont typeface="Arial" panose="020B0604020202020204" pitchFamily="34" charset="0"/>
              <a:buChar char="•"/>
            </a:pPr>
            <a:endParaRPr lang="en-IN" dirty="0">
              <a:solidFill>
                <a:schemeClr val="tx1"/>
              </a:solidFill>
            </a:endParaRPr>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30F7CB36-142F-324A-CBAA-E5C54B6B97C0}"/>
              </a:ext>
            </a:extLst>
          </p:cNvPr>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397032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66F4-E4E3-15F5-D11C-2E7B8123BE17}"/>
              </a:ext>
            </a:extLst>
          </p:cNvPr>
          <p:cNvSpPr>
            <a:spLocks noGrp="1"/>
          </p:cNvSpPr>
          <p:nvPr>
            <p:ph type="title"/>
          </p:nvPr>
        </p:nvSpPr>
        <p:spPr/>
        <p:txBody>
          <a:bodyPr/>
          <a:lstStyle/>
          <a:p>
            <a:r>
              <a:rPr lang="en-IN" dirty="0"/>
              <a:t>Bibliography/Resources Used</a:t>
            </a:r>
          </a:p>
        </p:txBody>
      </p:sp>
      <p:sp>
        <p:nvSpPr>
          <p:cNvPr id="3" name="Content Placeholder 2">
            <a:extLst>
              <a:ext uri="{FF2B5EF4-FFF2-40B4-BE49-F238E27FC236}">
                <a16:creationId xmlns:a16="http://schemas.microsoft.com/office/drawing/2014/main" id="{6D6EF5B2-4A74-2DD8-E7A7-5B8196D330E3}"/>
              </a:ext>
            </a:extLst>
          </p:cNvPr>
          <p:cNvSpPr>
            <a:spLocks noGrp="1"/>
          </p:cNvSpPr>
          <p:nvPr>
            <p:ph idx="1"/>
          </p:nvPr>
        </p:nvSpPr>
        <p:spPr>
          <a:xfrm>
            <a:off x="1097280" y="1845733"/>
            <a:ext cx="10058400" cy="4413665"/>
          </a:xfrm>
        </p:spPr>
        <p:txBody>
          <a:bodyPr>
            <a:normAutofit fontScale="92500"/>
          </a:bodyPr>
          <a:lstStyle/>
          <a:p>
            <a:pPr marL="0" indent="0">
              <a:buNone/>
            </a:pPr>
            <a:r>
              <a:rPr lang="en-IN" b="1" dirty="0"/>
              <a:t>3] Documentations Referred:</a:t>
            </a:r>
          </a:p>
          <a:p>
            <a:pPr>
              <a:buFont typeface="Arial" panose="020B0604020202020204" pitchFamily="34" charset="0"/>
              <a:buChar char="•"/>
            </a:pPr>
            <a:r>
              <a:rPr lang="en-IN" dirty="0"/>
              <a:t> </a:t>
            </a:r>
            <a:r>
              <a:rPr lang="en-IN" dirty="0" err="1"/>
              <a:t>PyTorch</a:t>
            </a:r>
            <a:r>
              <a:rPr lang="en-IN" dirty="0"/>
              <a:t> (</a:t>
            </a:r>
            <a:r>
              <a:rPr lang="en-IN" dirty="0">
                <a:hlinkClick r:id="rId2"/>
              </a:rPr>
              <a:t>documentation</a:t>
            </a:r>
            <a:r>
              <a:rPr lang="en-IN" dirty="0"/>
              <a:t>)</a:t>
            </a:r>
          </a:p>
          <a:p>
            <a:pPr>
              <a:buFont typeface="Arial" panose="020B0604020202020204" pitchFamily="34" charset="0"/>
              <a:buChar char="•"/>
            </a:pPr>
            <a:r>
              <a:rPr lang="en-IN" dirty="0"/>
              <a:t> OpenAI Gymnasium (</a:t>
            </a:r>
            <a:r>
              <a:rPr lang="en-IN" dirty="0">
                <a:hlinkClick r:id="rId3"/>
              </a:rPr>
              <a:t>documentation</a:t>
            </a:r>
            <a:r>
              <a:rPr lang="en-IN" dirty="0"/>
              <a:t>)</a:t>
            </a:r>
          </a:p>
          <a:p>
            <a:pPr>
              <a:buFont typeface="Arial" panose="020B0604020202020204" pitchFamily="34" charset="0"/>
              <a:buChar char="•"/>
            </a:pPr>
            <a:r>
              <a:rPr lang="en-IN" dirty="0"/>
              <a:t> Cart Pole virtual environment by OpenAI Gymnasium (</a:t>
            </a:r>
            <a:r>
              <a:rPr lang="en-IN" dirty="0">
                <a:hlinkClick r:id="rId4"/>
              </a:rPr>
              <a:t>documentation</a:t>
            </a:r>
            <a:r>
              <a:rPr lang="en-IN" dirty="0"/>
              <a:t>)</a:t>
            </a:r>
          </a:p>
          <a:p>
            <a:pPr marL="0" indent="0">
              <a:lnSpc>
                <a:spcPct val="110000"/>
              </a:lnSpc>
              <a:buNone/>
            </a:pPr>
            <a:r>
              <a:rPr lang="en-IN" b="1" dirty="0"/>
              <a:t>4] ChatGPT: </a:t>
            </a:r>
            <a:r>
              <a:rPr lang="en-IN" dirty="0"/>
              <a:t>Used </a:t>
            </a:r>
            <a:r>
              <a:rPr lang="en-IN" dirty="0" err="1"/>
              <a:t>Chatgpt</a:t>
            </a:r>
            <a:r>
              <a:rPr lang="en-IN" dirty="0"/>
              <a:t> to learn/clarify concepts/doubts of Reinforcement Learning, debugging and setting up virtual environment, installing required dependencies and setting up OpenAI Gymnasium.</a:t>
            </a:r>
          </a:p>
          <a:p>
            <a:pPr marL="0" indent="0">
              <a:lnSpc>
                <a:spcPct val="110000"/>
              </a:lnSpc>
              <a:buNone/>
            </a:pPr>
            <a:r>
              <a:rPr lang="en-IN" b="1" dirty="0"/>
              <a:t>5] Time Invested: </a:t>
            </a:r>
            <a:r>
              <a:rPr lang="en-IN" dirty="0"/>
              <a:t>Exploring several different project ideas(~1hr), watch and re-watch lecture by prof. </a:t>
            </a:r>
            <a:r>
              <a:rPr lang="en-IN" dirty="0" err="1"/>
              <a:t>Nipun</a:t>
            </a:r>
            <a:r>
              <a:rPr lang="en-IN" dirty="0"/>
              <a:t> Batra(~1.5hr), watch complete playlist by </a:t>
            </a:r>
            <a:r>
              <a:rPr lang="en-IN" dirty="0" err="1"/>
              <a:t>deeplizard</a:t>
            </a:r>
            <a:r>
              <a:rPr lang="en-IN" dirty="0"/>
              <a:t>(~5x15 = 1.25hr), go through slides(~30min x 2 = 1hr), understand DQN implementation from </a:t>
            </a:r>
            <a:r>
              <a:rPr lang="en-IN" dirty="0" err="1"/>
              <a:t>youtube</a:t>
            </a:r>
            <a:r>
              <a:rPr lang="en-IN" dirty="0"/>
              <a:t> videos and documentation(~30min), set up </a:t>
            </a:r>
            <a:r>
              <a:rPr lang="en-IN" dirty="0" err="1"/>
              <a:t>openai</a:t>
            </a:r>
            <a:r>
              <a:rPr lang="en-IN" dirty="0"/>
              <a:t> gymnasium virtual environment(~30min), coding and training the agent(~2hr) and slides preparation(~2hr). Hence a total aggregate time of </a:t>
            </a:r>
            <a:r>
              <a:rPr lang="en-IN" b="1" dirty="0"/>
              <a:t>~9-10 hrs.</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0D65207B-BFC9-7F93-4443-11300C8A94CE}"/>
              </a:ext>
            </a:extLst>
          </p:cNvPr>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289655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A534-C242-893C-2BCC-561EBCFCC019}"/>
              </a:ext>
            </a:extLst>
          </p:cNvPr>
          <p:cNvSpPr>
            <a:spLocks noGrp="1"/>
          </p:cNvSpPr>
          <p:nvPr>
            <p:ph type="title"/>
          </p:nvPr>
        </p:nvSpPr>
        <p:spPr/>
        <p:txBody>
          <a:bodyPr/>
          <a:lstStyle/>
          <a:p>
            <a:r>
              <a:rPr lang="en-IN" dirty="0"/>
              <a:t>Objective of Project</a:t>
            </a:r>
          </a:p>
        </p:txBody>
      </p:sp>
      <p:sp>
        <p:nvSpPr>
          <p:cNvPr id="3" name="Content Placeholder 2">
            <a:extLst>
              <a:ext uri="{FF2B5EF4-FFF2-40B4-BE49-F238E27FC236}">
                <a16:creationId xmlns:a16="http://schemas.microsoft.com/office/drawing/2014/main" id="{DB79DF3E-AC22-FD97-514A-6662EC4AA060}"/>
              </a:ext>
            </a:extLst>
          </p:cNvPr>
          <p:cNvSpPr>
            <a:spLocks noGrp="1"/>
          </p:cNvSpPr>
          <p:nvPr>
            <p:ph idx="1"/>
          </p:nvPr>
        </p:nvSpPr>
        <p:spPr/>
        <p:txBody>
          <a:bodyPr/>
          <a:lstStyle/>
          <a:p>
            <a:r>
              <a:rPr lang="en-IN" dirty="0"/>
              <a:t>The objective of this project is to understand and implement a Deep Q-Learning Model to train an agent to be able to balance a pole on a cart using reinforcement learning and neural networks. We also want to tune hyper-parameters for efficiency and use advanced techniques in DQN such as using 2 different neural networks simultaneously and exploration vs exploitation trade-off to increase stability.</a:t>
            </a:r>
          </a:p>
        </p:txBody>
      </p:sp>
      <p:sp>
        <p:nvSpPr>
          <p:cNvPr id="4" name="Slide Number Placeholder 3">
            <a:extLst>
              <a:ext uri="{FF2B5EF4-FFF2-40B4-BE49-F238E27FC236}">
                <a16:creationId xmlns:a16="http://schemas.microsoft.com/office/drawing/2014/main" id="{30511375-9421-33E5-10DC-128E94FA4630}"/>
              </a:ext>
            </a:extLst>
          </p:cNvPr>
          <p:cNvSpPr>
            <a:spLocks noGrp="1"/>
          </p:cNvSpPr>
          <p:nvPr>
            <p:ph type="sldNum" sz="quarter" idx="12"/>
          </p:nvPr>
        </p:nvSpPr>
        <p:spPr/>
        <p:txBody>
          <a:bodyPr/>
          <a:lstStyle/>
          <a:p>
            <a:fld id="{4CE482DC-2269-4F26-9D2A-7E44B1A4CD85}" type="slidenum">
              <a:rPr lang="en-US" smtClean="0"/>
              <a:t>6</a:t>
            </a:fld>
            <a:endParaRPr lang="en-US" dirty="0"/>
          </a:p>
        </p:txBody>
      </p:sp>
      <p:pic>
        <p:nvPicPr>
          <p:cNvPr id="5" name="train-video-episode-500">
            <a:hlinkClick r:id="" action="ppaction://media"/>
            <a:extLst>
              <a:ext uri="{FF2B5EF4-FFF2-40B4-BE49-F238E27FC236}">
                <a16:creationId xmlns:a16="http://schemas.microsoft.com/office/drawing/2014/main" id="{C1B3F76D-2C02-E5C0-16BC-F449FA8BBB5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0223" y="3261675"/>
            <a:ext cx="4455476" cy="2970317"/>
          </a:xfrm>
          <a:prstGeom prst="rect">
            <a:avLst/>
          </a:prstGeom>
        </p:spPr>
      </p:pic>
    </p:spTree>
    <p:extLst>
      <p:ext uri="{BB962C8B-B14F-4D97-AF65-F5344CB8AC3E}">
        <p14:creationId xmlns:p14="http://schemas.microsoft.com/office/powerpoint/2010/main" val="38106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09270F-8095-8500-903B-C02D10D67EC7}"/>
              </a:ext>
            </a:extLst>
          </p:cNvPr>
          <p:cNvPicPr>
            <a:picLocks noChangeAspect="1"/>
          </p:cNvPicPr>
          <p:nvPr/>
        </p:nvPicPr>
        <p:blipFill>
          <a:blip r:embed="rId2"/>
          <a:stretch>
            <a:fillRect/>
          </a:stretch>
        </p:blipFill>
        <p:spPr>
          <a:xfrm>
            <a:off x="2090391" y="2830224"/>
            <a:ext cx="7068536" cy="3334215"/>
          </a:xfrm>
          <a:prstGeom prst="rect">
            <a:avLst/>
          </a:prstGeom>
        </p:spPr>
      </p:pic>
      <p:sp>
        <p:nvSpPr>
          <p:cNvPr id="2" name="Title 1">
            <a:extLst>
              <a:ext uri="{FF2B5EF4-FFF2-40B4-BE49-F238E27FC236}">
                <a16:creationId xmlns:a16="http://schemas.microsoft.com/office/drawing/2014/main" id="{561B8872-4466-062C-739F-E8FE4777C22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223B346-3D5A-6333-ED9E-8E0279EEB2DA}"/>
              </a:ext>
            </a:extLst>
          </p:cNvPr>
          <p:cNvSpPr>
            <a:spLocks noGrp="1"/>
          </p:cNvSpPr>
          <p:nvPr>
            <p:ph idx="1"/>
          </p:nvPr>
        </p:nvSpPr>
        <p:spPr/>
        <p:txBody>
          <a:bodyPr/>
          <a:lstStyle/>
          <a:p>
            <a:pPr marL="0" indent="0">
              <a:buNone/>
            </a:pPr>
            <a:r>
              <a:rPr lang="en-IN" dirty="0"/>
              <a:t>Reinforcement Learning: RL is a self-supervised algorithm which trains an agent to perform a particular task by maximising rewards. The agent takes an action such that the predicted reward is maximum. The state changes from state s to s+1. The agent is given some reward. Based on the reward predicted and reward given, the agent learns.</a:t>
            </a:r>
          </a:p>
          <a:p>
            <a:pPr marL="0" indent="0">
              <a:buNone/>
            </a:pPr>
            <a:endParaRPr lang="en-IN" dirty="0"/>
          </a:p>
        </p:txBody>
      </p:sp>
      <p:sp>
        <p:nvSpPr>
          <p:cNvPr id="4" name="Slide Number Placeholder 3">
            <a:extLst>
              <a:ext uri="{FF2B5EF4-FFF2-40B4-BE49-F238E27FC236}">
                <a16:creationId xmlns:a16="http://schemas.microsoft.com/office/drawing/2014/main" id="{2AB1B9A8-071B-E6E2-DD14-A35DA53F8736}"/>
              </a:ext>
            </a:extLst>
          </p:cNvPr>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394336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16A4-0137-BE2E-DAF1-FF1FCF1B5159}"/>
              </a:ext>
            </a:extLst>
          </p:cNvPr>
          <p:cNvSpPr>
            <a:spLocks noGrp="1"/>
          </p:cNvSpPr>
          <p:nvPr>
            <p:ph type="title"/>
          </p:nvPr>
        </p:nvSpPr>
        <p:spPr/>
        <p:txBody>
          <a:bodyPr/>
          <a:lstStyle/>
          <a:p>
            <a:r>
              <a:rPr lang="en-IN" dirty="0"/>
              <a:t>Understanding Terminologies</a:t>
            </a:r>
          </a:p>
        </p:txBody>
      </p:sp>
      <p:sp>
        <p:nvSpPr>
          <p:cNvPr id="3" name="Content Placeholder 2">
            <a:extLst>
              <a:ext uri="{FF2B5EF4-FFF2-40B4-BE49-F238E27FC236}">
                <a16:creationId xmlns:a16="http://schemas.microsoft.com/office/drawing/2014/main" id="{372971FC-972C-8635-0233-6C9F8281347D}"/>
              </a:ext>
            </a:extLst>
          </p:cNvPr>
          <p:cNvSpPr>
            <a:spLocks noGrp="1"/>
          </p:cNvSpPr>
          <p:nvPr>
            <p:ph idx="1"/>
          </p:nvPr>
        </p:nvSpPr>
        <p:spPr/>
        <p:txBody>
          <a:bodyPr/>
          <a:lstStyle/>
          <a:p>
            <a:pPr marL="457200" indent="-457200">
              <a:buFont typeface="+mj-lt"/>
              <a:buAutoNum type="arabicPeriod"/>
            </a:pPr>
            <a:r>
              <a:rPr lang="en-IN" dirty="0"/>
              <a:t>State: The state of the agent is defined by a set of parameters which explains the situation. For example, in a 4x4 square maze, each state can be defined by coordinates of the box. In Cart and Pole environment, a state is defined by the position of cart, its velocity, angle of pole and its angular velocity. A state can be continuous or discrete.</a:t>
            </a:r>
          </a:p>
          <a:p>
            <a:pPr marL="457200" indent="-457200">
              <a:buFont typeface="+mj-lt"/>
              <a:buAutoNum type="arabicPeriod"/>
            </a:pPr>
            <a:r>
              <a:rPr lang="en-IN" dirty="0"/>
              <a:t>Action: Any action that the agent can take in a given state. For example, in case of a square maze, the agent can move in 4 directions denoted by 0,1,2 and 3. In Cart and Pole environment, the agent has only 2 actions, </a:t>
            </a:r>
            <a:r>
              <a:rPr lang="en-IN" dirty="0" err="1"/>
              <a:t>ie</a:t>
            </a:r>
            <a:r>
              <a:rPr lang="en-IN" dirty="0"/>
              <a:t>, move left or move right(0 or 1).</a:t>
            </a:r>
          </a:p>
          <a:p>
            <a:pPr marL="457200" indent="-457200">
              <a:buFont typeface="+mj-lt"/>
              <a:buAutoNum type="arabicPeriod"/>
            </a:pPr>
            <a:r>
              <a:rPr lang="en-IN" dirty="0"/>
              <a:t>Reward: A reward is a real valued function, which returns the reward for every state. In our case, we want the agent to balance the pole for maximum time. Hence, it is rewarded +1 for every time step until termination.</a:t>
            </a:r>
          </a:p>
        </p:txBody>
      </p:sp>
      <p:sp>
        <p:nvSpPr>
          <p:cNvPr id="4" name="Slide Number Placeholder 3">
            <a:extLst>
              <a:ext uri="{FF2B5EF4-FFF2-40B4-BE49-F238E27FC236}">
                <a16:creationId xmlns:a16="http://schemas.microsoft.com/office/drawing/2014/main" id="{20DC79A6-60AD-5767-5834-2CD2D8F6E670}"/>
              </a:ext>
            </a:extLst>
          </p:cNvPr>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13879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66BC-A30D-EAC0-36C5-0E6FA9B0DE48}"/>
              </a:ext>
            </a:extLst>
          </p:cNvPr>
          <p:cNvSpPr>
            <a:spLocks noGrp="1"/>
          </p:cNvSpPr>
          <p:nvPr>
            <p:ph type="title"/>
          </p:nvPr>
        </p:nvSpPr>
        <p:spPr/>
        <p:txBody>
          <a:bodyPr/>
          <a:lstStyle/>
          <a:p>
            <a:r>
              <a:rPr lang="en-IN" dirty="0"/>
              <a:t>Markov Decision Process</a:t>
            </a:r>
          </a:p>
        </p:txBody>
      </p:sp>
      <p:sp>
        <p:nvSpPr>
          <p:cNvPr id="3" name="Content Placeholder 2">
            <a:extLst>
              <a:ext uri="{FF2B5EF4-FFF2-40B4-BE49-F238E27FC236}">
                <a16:creationId xmlns:a16="http://schemas.microsoft.com/office/drawing/2014/main" id="{C8F7E556-B45D-D1E6-284C-65D992160DA9}"/>
              </a:ext>
            </a:extLst>
          </p:cNvPr>
          <p:cNvSpPr>
            <a:spLocks noGrp="1"/>
          </p:cNvSpPr>
          <p:nvPr>
            <p:ph idx="1"/>
          </p:nvPr>
        </p:nvSpPr>
        <p:spPr/>
        <p:txBody>
          <a:bodyPr/>
          <a:lstStyle/>
          <a:p>
            <a:r>
              <a:rPr lang="en-IN" dirty="0"/>
              <a:t>The reward given to the agent depends only on its previous actions. This </a:t>
            </a:r>
            <a:r>
              <a:rPr lang="en-IN" dirty="0" err="1"/>
              <a:t>sequencial</a:t>
            </a:r>
            <a:r>
              <a:rPr lang="en-IN" dirty="0"/>
              <a:t> decision making is formulated by the Markov Decision Process(MDP).</a:t>
            </a:r>
          </a:p>
          <a:p>
            <a:r>
              <a:rPr lang="en-IN" dirty="0"/>
              <a:t>For every state, the agent has a predicted reward-value for every action. We want to maximize R(t).</a:t>
            </a:r>
          </a:p>
          <a:p>
            <a:endParaRPr lang="en-IN" dirty="0"/>
          </a:p>
          <a:p>
            <a:pPr marL="0" indent="0">
              <a:buNone/>
            </a:pPr>
            <a:endParaRPr lang="en-IN" dirty="0"/>
          </a:p>
          <a:p>
            <a:r>
              <a:rPr lang="en-IN" dirty="0"/>
              <a:t>Since we want the agent to prioritize the immediate reward, we have a discounting factor </a:t>
            </a:r>
            <a:r>
              <a:rPr lang="en-IN" i="1" dirty="0"/>
              <a:t>gamma</a:t>
            </a:r>
            <a:r>
              <a:rPr lang="en-IN" dirty="0"/>
              <a:t>.</a:t>
            </a:r>
          </a:p>
        </p:txBody>
      </p:sp>
      <p:sp>
        <p:nvSpPr>
          <p:cNvPr id="4" name="Slide Number Placeholder 3">
            <a:extLst>
              <a:ext uri="{FF2B5EF4-FFF2-40B4-BE49-F238E27FC236}">
                <a16:creationId xmlns:a16="http://schemas.microsoft.com/office/drawing/2014/main" id="{DF405260-A4AA-178B-8847-6C67E91D71A9}"/>
              </a:ext>
            </a:extLst>
          </p:cNvPr>
          <p:cNvSpPr>
            <a:spLocks noGrp="1"/>
          </p:cNvSpPr>
          <p:nvPr>
            <p:ph type="sldNum" sz="quarter" idx="12"/>
          </p:nvPr>
        </p:nvSpPr>
        <p:spPr/>
        <p:txBody>
          <a:bodyPr/>
          <a:lstStyle/>
          <a:p>
            <a:fld id="{4CE482DC-2269-4F26-9D2A-7E44B1A4CD85}" type="slidenum">
              <a:rPr lang="en-US" smtClean="0"/>
              <a:t>9</a:t>
            </a:fld>
            <a:endParaRPr lang="en-US" dirty="0"/>
          </a:p>
        </p:txBody>
      </p:sp>
      <p:pic>
        <p:nvPicPr>
          <p:cNvPr id="6" name="Picture 5">
            <a:extLst>
              <a:ext uri="{FF2B5EF4-FFF2-40B4-BE49-F238E27FC236}">
                <a16:creationId xmlns:a16="http://schemas.microsoft.com/office/drawing/2014/main" id="{ACAC1E0C-5A8B-9959-FBBC-0CEEF9944473}"/>
              </a:ext>
            </a:extLst>
          </p:cNvPr>
          <p:cNvPicPr>
            <a:picLocks noChangeAspect="1"/>
          </p:cNvPicPr>
          <p:nvPr/>
        </p:nvPicPr>
        <p:blipFill>
          <a:blip r:embed="rId2"/>
          <a:stretch>
            <a:fillRect/>
          </a:stretch>
        </p:blipFill>
        <p:spPr>
          <a:xfrm>
            <a:off x="4190734" y="3335315"/>
            <a:ext cx="3810532" cy="790685"/>
          </a:xfrm>
          <a:prstGeom prst="rect">
            <a:avLst/>
          </a:prstGeom>
        </p:spPr>
      </p:pic>
      <p:pic>
        <p:nvPicPr>
          <p:cNvPr id="8" name="Picture 7">
            <a:extLst>
              <a:ext uri="{FF2B5EF4-FFF2-40B4-BE49-F238E27FC236}">
                <a16:creationId xmlns:a16="http://schemas.microsoft.com/office/drawing/2014/main" id="{6241D698-453C-C43A-3259-72F49E93FC8D}"/>
              </a:ext>
            </a:extLst>
          </p:cNvPr>
          <p:cNvPicPr>
            <a:picLocks noChangeAspect="1"/>
          </p:cNvPicPr>
          <p:nvPr/>
        </p:nvPicPr>
        <p:blipFill>
          <a:blip r:embed="rId3"/>
          <a:stretch>
            <a:fillRect/>
          </a:stretch>
        </p:blipFill>
        <p:spPr>
          <a:xfrm>
            <a:off x="3806819" y="4954596"/>
            <a:ext cx="4639322" cy="1209844"/>
          </a:xfrm>
          <a:prstGeom prst="rect">
            <a:avLst/>
          </a:prstGeom>
        </p:spPr>
      </p:pic>
    </p:spTree>
    <p:extLst>
      <p:ext uri="{BB962C8B-B14F-4D97-AF65-F5344CB8AC3E}">
        <p14:creationId xmlns:p14="http://schemas.microsoft.com/office/powerpoint/2010/main" val="40992612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TotalTime>
  <Words>1565</Words>
  <Application>Microsoft Office PowerPoint</Application>
  <PresentationFormat>Widescreen</PresentationFormat>
  <Paragraphs>114</Paragraphs>
  <Slides>22</Slides>
  <Notes>0</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FreightSans</vt:lpstr>
      <vt:lpstr>Lato</vt:lpstr>
      <vt:lpstr>Wingdings</vt:lpstr>
      <vt:lpstr>Retrospect</vt:lpstr>
      <vt:lpstr>DEEP REINFORCEMENT LEARNING</vt:lpstr>
      <vt:lpstr>Link to Github Repository</vt:lpstr>
      <vt:lpstr>Learning Outcomes</vt:lpstr>
      <vt:lpstr>Bibliography/Resources Used</vt:lpstr>
      <vt:lpstr>Bibliography/Resources Used</vt:lpstr>
      <vt:lpstr>Objective of Project</vt:lpstr>
      <vt:lpstr>Introduction</vt:lpstr>
      <vt:lpstr>Understanding Terminologies</vt:lpstr>
      <vt:lpstr>Markov Decision Process</vt:lpstr>
      <vt:lpstr>Q-learning and Q-function</vt:lpstr>
      <vt:lpstr>Bellman Equation</vt:lpstr>
      <vt:lpstr>Q-learning Vs Deep Q-learning</vt:lpstr>
      <vt:lpstr>Implementation Details</vt:lpstr>
      <vt:lpstr>Implementation Details</vt:lpstr>
      <vt:lpstr>Implementation Details</vt:lpstr>
      <vt:lpstr>Implementation Details</vt:lpstr>
      <vt:lpstr>Implementation Details</vt:lpstr>
      <vt:lpstr>Implementation Details</vt:lpstr>
      <vt:lpstr>Implementation Details</vt:lpstr>
      <vt:lpstr>Results</vt:lpstr>
      <vt:lpstr>Results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 JAIN</dc:creator>
  <cp:lastModifiedBy>LAKSH JAIN</cp:lastModifiedBy>
  <cp:revision>2</cp:revision>
  <dcterms:created xsi:type="dcterms:W3CDTF">2024-11-27T09:52:20Z</dcterms:created>
  <dcterms:modified xsi:type="dcterms:W3CDTF">2024-11-27T15:25:46Z</dcterms:modified>
</cp:coreProperties>
</file>