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5330635dd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35330635dd5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33b9432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g3533b94323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33b94323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3533b943238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34355c54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3534355c54e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34355c5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3534355c54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 rot="10800000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mall Use Shield_GoldOnTrans.eps"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01027" y="238127"/>
            <a:ext cx="748239" cy="7482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-lineWordmark_GoldOnCard_NoBG.eps" id="8" name="Google Shape;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97700" y="6462029"/>
            <a:ext cx="1822126" cy="1548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Viterbi_GoldOnCard_NoBG.eps" id="9" name="Google Shape;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2" y="6138309"/>
            <a:ext cx="1741688" cy="4700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"/>
          <p:cNvSpPr/>
          <p:nvPr/>
        </p:nvSpPr>
        <p:spPr>
          <a:xfrm flipH="1" rot="10800000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mall Use Shield_GoldOnTrans.eps" id="14" name="Google Shape;14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01027" y="238127"/>
            <a:ext cx="748239" cy="7482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-lineWordmark_GoldOnCard_NoBG.eps"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97700" y="6462029"/>
            <a:ext cx="1822126" cy="1548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Viterbi_GoldOnCard_NoBG.eps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2" y="6138309"/>
            <a:ext cx="1741688" cy="4700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7350" y="1338793"/>
            <a:ext cx="9129299" cy="220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2"/>
                </a:solidFill>
              </a:rPr>
              <a:t>Single qubit error mitigation by simulating Non-Markovian dynamics</a:t>
            </a:r>
            <a:endParaRPr b="1" sz="3200">
              <a:solidFill>
                <a:schemeClr val="lt2"/>
              </a:solidFill>
            </a:endParaRPr>
          </a:p>
        </p:txBody>
      </p:sp>
      <p:sp>
        <p:nvSpPr>
          <p:cNvPr id="23" name="Google Shape;23;p5"/>
          <p:cNvSpPr txBox="1"/>
          <p:nvPr/>
        </p:nvSpPr>
        <p:spPr>
          <a:xfrm>
            <a:off x="7349" y="3390899"/>
            <a:ext cx="9129299" cy="749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i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King Lin &amp; Naman Jain</a:t>
            </a:r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4812450" y="5196625"/>
            <a:ext cx="43392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FFFFFF"/>
                </a:solidFill>
              </a:rPr>
              <a:t>Mirko Rossini, Dominik Maile, Joachim Ankerhold and Brecht I. C Donvil, “Single Qubit Error Mitigation by Simulating Non-Markovian Dynamics”, Phys. Rev. Lett. 131, 110603 – Published 15 September, 2023</a:t>
            </a:r>
            <a:endParaRPr i="1"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/>
        </p:nvSpPr>
        <p:spPr>
          <a:xfrm>
            <a:off x="7350" y="268800"/>
            <a:ext cx="82680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990000"/>
                </a:solidFill>
              </a:rPr>
              <a:t>General Dynamical Map</a:t>
            </a:r>
            <a:endParaRPr/>
          </a:p>
        </p:txBody>
      </p:sp>
      <p:sp>
        <p:nvSpPr>
          <p:cNvPr id="30" name="Google Shape;30;p6"/>
          <p:cNvSpPr txBox="1"/>
          <p:nvPr/>
        </p:nvSpPr>
        <p:spPr>
          <a:xfrm>
            <a:off x="228600" y="1378525"/>
            <a:ext cx="8764200" cy="3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-US">
                <a:latin typeface="Old Standard TT"/>
                <a:ea typeface="Old Standard TT"/>
                <a:cs typeface="Old Standard TT"/>
                <a:sym typeface="Old Standard TT"/>
              </a:rPr>
              <a:t>General Dynamical Map [1] are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○"/>
            </a:pPr>
            <a:r>
              <a:rPr lang="en-US">
                <a:latin typeface="Old Standard TT"/>
                <a:ea typeface="Old Standard TT"/>
                <a:cs typeface="Old Standard TT"/>
                <a:sym typeface="Old Standard TT"/>
              </a:rPr>
              <a:t>Linear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○"/>
            </a:pPr>
            <a:r>
              <a:rPr lang="en-US">
                <a:latin typeface="Old Standard TT"/>
                <a:ea typeface="Old Standard TT"/>
                <a:cs typeface="Old Standard TT"/>
                <a:sym typeface="Old Standard TT"/>
              </a:rPr>
              <a:t>Trace preserving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○"/>
            </a:pPr>
            <a:r>
              <a:rPr lang="en-US">
                <a:latin typeface="Old Standard TT"/>
                <a:ea typeface="Old Standard TT"/>
                <a:cs typeface="Old Standard TT"/>
                <a:sym typeface="Old Standard TT"/>
              </a:rPr>
              <a:t>Hermiticity preserving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○"/>
            </a:pPr>
            <a:r>
              <a:rPr b="1" lang="en-US">
                <a:latin typeface="Old Standard TT"/>
                <a:ea typeface="Old Standard TT"/>
                <a:cs typeface="Old Standard TT"/>
                <a:sym typeface="Old Standard TT"/>
              </a:rPr>
              <a:t>Not </a:t>
            </a:r>
            <a:r>
              <a:rPr b="1" lang="en-US">
                <a:latin typeface="Old Standard TT"/>
                <a:ea typeface="Old Standard TT"/>
                <a:cs typeface="Old Standard TT"/>
                <a:sym typeface="Old Standard TT"/>
              </a:rPr>
              <a:t>necessarily</a:t>
            </a:r>
            <a:r>
              <a:rPr b="1" lang="en-US">
                <a:latin typeface="Old Standard TT"/>
                <a:ea typeface="Old Standard TT"/>
                <a:cs typeface="Old Standard TT"/>
                <a:sym typeface="Old Standard TT"/>
              </a:rPr>
              <a:t> CP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-US">
                <a:latin typeface="Old Standard TT"/>
                <a:ea typeface="Old Standard TT"/>
                <a:cs typeface="Old Standard TT"/>
                <a:sym typeface="Old Standard TT"/>
              </a:rPr>
              <a:t>Arise from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○"/>
            </a:pPr>
            <a:r>
              <a:rPr lang="en-US">
                <a:latin typeface="Old Standard TT"/>
                <a:ea typeface="Old Standard TT"/>
                <a:cs typeface="Old Standard TT"/>
                <a:sym typeface="Old Standard TT"/>
              </a:rPr>
              <a:t>Intermediate steps in Non-Markovian dynamics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○"/>
            </a:pPr>
            <a:r>
              <a:rPr lang="en-US">
                <a:latin typeface="Old Standard TT"/>
                <a:ea typeface="Old Standard TT"/>
                <a:cs typeface="Old Standard TT"/>
                <a:sym typeface="Old Standard TT"/>
              </a:rPr>
              <a:t>Correlated system-bath initial states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○"/>
            </a:pPr>
            <a:r>
              <a:rPr lang="en-US">
                <a:latin typeface="Old Standard TT"/>
                <a:ea typeface="Old Standard TT"/>
                <a:cs typeface="Old Standard TT"/>
                <a:sym typeface="Old Standard TT"/>
              </a:rPr>
              <a:t>As </a:t>
            </a:r>
            <a:r>
              <a:rPr i="1" lang="en-US">
                <a:latin typeface="Old Standard TT"/>
                <a:ea typeface="Old Standard TT"/>
                <a:cs typeface="Old Standard TT"/>
                <a:sym typeface="Old Standard TT"/>
              </a:rPr>
              <a:t>time reversed evolution</a:t>
            </a:r>
            <a:endParaRPr i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" name="Google Shape;31;p6"/>
          <p:cNvSpPr txBox="1"/>
          <p:nvPr/>
        </p:nvSpPr>
        <p:spPr>
          <a:xfrm>
            <a:off x="371825" y="5283025"/>
            <a:ext cx="82680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[1]</a:t>
            </a:r>
            <a:r>
              <a:rPr i="1" lang="en-US" sz="1000"/>
              <a:t> E. C. G. Sudarshan, P. M. Mathews and Jayaseetha Rau, “Stochastic Dynamics of Quantum-Mechanical Systems”, Phys. Rev. 121, 920 – </a:t>
            </a:r>
            <a:r>
              <a:rPr i="1" lang="en-US" sz="1000"/>
              <a:t>Published </a:t>
            </a:r>
            <a:r>
              <a:rPr i="1" lang="en-US" sz="1000"/>
              <a:t>1 February, 1961</a:t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>
            <a:off x="7350" y="268800"/>
            <a:ext cx="82680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State recovery </a:t>
            </a:r>
            <a:endParaRPr b="1" sz="3200">
              <a:solidFill>
                <a:srgbClr val="990000"/>
              </a:solidFill>
            </a:endParaRPr>
          </a:p>
        </p:txBody>
      </p:sp>
      <p:sp>
        <p:nvSpPr>
          <p:cNvPr id="37" name="Google Shape;37;p7"/>
          <p:cNvSpPr txBox="1"/>
          <p:nvPr/>
        </p:nvSpPr>
        <p:spPr>
          <a:xfrm>
            <a:off x="226950" y="2681375"/>
            <a:ext cx="82680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-US">
                <a:latin typeface="Old Standard TT"/>
                <a:ea typeface="Old Standard TT"/>
                <a:cs typeface="Old Standard TT"/>
                <a:sym typeface="Old Standard TT"/>
              </a:rPr>
              <a:t>The time </a:t>
            </a:r>
            <a:r>
              <a:rPr lang="en-US">
                <a:latin typeface="Old Standard TT"/>
                <a:ea typeface="Old Standard TT"/>
                <a:cs typeface="Old Standard TT"/>
                <a:sym typeface="Old Standard TT"/>
              </a:rPr>
              <a:t>reversed</a:t>
            </a:r>
            <a:r>
              <a:rPr lang="en-US">
                <a:latin typeface="Old Standard TT"/>
                <a:ea typeface="Old Standard TT"/>
                <a:cs typeface="Old Standard TT"/>
                <a:sym typeface="Old Standard TT"/>
              </a:rPr>
              <a:t> evolution is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-US">
                <a:latin typeface="Old Standard TT"/>
                <a:ea typeface="Old Standard TT"/>
                <a:cs typeface="Old Standard TT"/>
                <a:sym typeface="Old Standard TT"/>
              </a:rPr>
              <a:t>Evolving a state for a time t with and then for a time s ≤ t with its time reversed evolution results in the state obtained by just evolving with (6) for a time t </a:t>
            </a:r>
            <a:r>
              <a:rPr lang="en-US">
                <a:latin typeface="Old Standard TT"/>
                <a:ea typeface="Old Standard TT"/>
                <a:cs typeface="Old Standard TT"/>
                <a:sym typeface="Old Standard TT"/>
              </a:rPr>
              <a:t>−</a:t>
            </a:r>
            <a:r>
              <a:rPr lang="en-US">
                <a:latin typeface="Old Standard TT"/>
                <a:ea typeface="Old Standard TT"/>
                <a:cs typeface="Old Standard TT"/>
                <a:sym typeface="Old Standard TT"/>
              </a:rPr>
              <a:t> 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8" name="Google Shape;38;p7" title="Screenshot 2025-04-30 at 8.25.5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438" y="1866650"/>
            <a:ext cx="4069024" cy="6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7"/>
          <p:cNvPicPr preferRelativeResize="0"/>
          <p:nvPr/>
        </p:nvPicPr>
        <p:blipFill rotWithShape="1">
          <a:blip r:embed="rId4">
            <a:alphaModFix/>
          </a:blip>
          <a:srcRect b="7510" l="0" r="0" t="0"/>
          <a:stretch/>
        </p:blipFill>
        <p:spPr>
          <a:xfrm>
            <a:off x="3152375" y="2628300"/>
            <a:ext cx="1410625" cy="3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3350" y="3962200"/>
            <a:ext cx="3794975" cy="1063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/>
          <p:nvPr/>
        </p:nvSpPr>
        <p:spPr>
          <a:xfrm>
            <a:off x="226950" y="1396225"/>
            <a:ext cx="79989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-US">
                <a:latin typeface="Old Standard TT"/>
                <a:ea typeface="Old Standard TT"/>
                <a:cs typeface="Old Standard TT"/>
                <a:sym typeface="Old Standard TT"/>
              </a:rPr>
              <a:t>Consider the evolution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7350" y="268800"/>
            <a:ext cx="82680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990000"/>
                </a:solidFill>
              </a:rPr>
              <a:t>General Dynamical Map</a:t>
            </a:r>
            <a:endParaRPr/>
          </a:p>
        </p:txBody>
      </p:sp>
      <p:sp>
        <p:nvSpPr>
          <p:cNvPr id="47" name="Google Shape;47;p8"/>
          <p:cNvSpPr txBox="1"/>
          <p:nvPr/>
        </p:nvSpPr>
        <p:spPr>
          <a:xfrm>
            <a:off x="228600" y="1378525"/>
            <a:ext cx="5720400" cy="3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-US">
                <a:latin typeface="Old Standard TT"/>
                <a:ea typeface="Old Standard TT"/>
                <a:cs typeface="Old Standard TT"/>
                <a:sym typeface="Old Standard TT"/>
              </a:rPr>
              <a:t>General Dynamical Map </a:t>
            </a:r>
            <a:r>
              <a:rPr b="1" lang="en-US">
                <a:latin typeface="Old Standard TT"/>
                <a:ea typeface="Old Standard TT"/>
                <a:cs typeface="Old Standard TT"/>
                <a:sym typeface="Old Standard TT"/>
              </a:rPr>
              <a:t>as weighted sum of CPTP map: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-US">
                <a:latin typeface="Old Standard TT"/>
                <a:ea typeface="Old Standard TT"/>
                <a:cs typeface="Old Standard TT"/>
                <a:sym typeface="Old Standard TT"/>
              </a:rPr>
              <a:t>CPTP map expressed as the sum of two extremal CP maps [1, 2]: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48" name="Google Shape;48;p8" title="Screenshot 2025-04-30 at 8.12.1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699" y="1783525"/>
            <a:ext cx="2462875" cy="5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8" title="Screenshot 2025-04-30 at 8.13.32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5963" y="2793325"/>
            <a:ext cx="2535220" cy="7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8" title="Screenshot 2025-04-30 at 8.19.15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075" y="3561550"/>
            <a:ext cx="3540500" cy="8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 txBox="1"/>
          <p:nvPr/>
        </p:nvSpPr>
        <p:spPr>
          <a:xfrm>
            <a:off x="371825" y="4627825"/>
            <a:ext cx="8268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[1] </a:t>
            </a:r>
            <a:r>
              <a:rPr i="1" lang="en-US" sz="1000"/>
              <a:t>Mary Beth Ruskai, Stanislaw Szarek and Elisabeth Werner, “An analysis of completely-positive trace-preserving maps on M_2”, Linear Algebra and its Applications, Vol. 347, Issues 1–3, 15 May 2002, Pages 159-187</a:t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[2] </a:t>
            </a:r>
            <a:r>
              <a:rPr i="1" lang="en-US" sz="1000"/>
              <a:t>C. King and M. B. Ruskai, "Minimal entropy of states emerging from noisy quantum channels," in IEEE Transactions on Information Theory, vol. 47, no. 1, pp. 192-209, Jan. 2001, doi: 10.1109/18.904522.</a:t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[3] </a:t>
            </a:r>
            <a:r>
              <a:rPr i="1" lang="en-US" sz="1000"/>
              <a:t>Dong-Sheng Wang, Dominic W. Berry, Marcos C. de Oliveira and Barry C. Sanders, “Solovay-Kitaev Decomposition Strategy for Single-Qubit Channels”, Phys. Rev. Lett. 111, 130504 – Published 25 September, 2013</a:t>
            </a:r>
            <a:endParaRPr i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</p:txBody>
      </p:sp>
      <p:pic>
        <p:nvPicPr>
          <p:cNvPr id="52" name="Google Shape;52;p8" title="Screenshot 2025-04-30 at 8.30.36 PM.png"/>
          <p:cNvPicPr preferRelativeResize="0"/>
          <p:nvPr/>
        </p:nvPicPr>
        <p:blipFill rotWithShape="1">
          <a:blip r:embed="rId6">
            <a:alphaModFix/>
          </a:blip>
          <a:srcRect b="0" l="0" r="724" t="12656"/>
          <a:stretch/>
        </p:blipFill>
        <p:spPr>
          <a:xfrm>
            <a:off x="4895350" y="3542725"/>
            <a:ext cx="4248651" cy="8967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/>
        </p:nvSpPr>
        <p:spPr>
          <a:xfrm>
            <a:off x="6144000" y="2481888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Old Standard TT"/>
                <a:ea typeface="Old Standard TT"/>
                <a:cs typeface="Old Standard TT"/>
                <a:sym typeface="Old Standard TT"/>
              </a:rPr>
              <a:t>A simple circuit shown in to realise the action of the Λj using just one ancillary qubit and CNOT gates [3]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/>
        </p:nvSpPr>
        <p:spPr>
          <a:xfrm>
            <a:off x="7350" y="268800"/>
            <a:ext cx="82680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Protocol</a:t>
            </a:r>
            <a:endParaRPr b="1" sz="3200">
              <a:solidFill>
                <a:srgbClr val="990000"/>
              </a:solidFill>
            </a:endParaRPr>
          </a:p>
        </p:txBody>
      </p:sp>
      <p:sp>
        <p:nvSpPr>
          <p:cNvPr id="59" name="Google Shape;59;p9"/>
          <p:cNvSpPr txBox="1"/>
          <p:nvPr/>
        </p:nvSpPr>
        <p:spPr>
          <a:xfrm>
            <a:off x="235950" y="2286000"/>
            <a:ext cx="4513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-US">
                <a:latin typeface="Old Standard TT"/>
                <a:ea typeface="Old Standard TT"/>
                <a:cs typeface="Old Standard TT"/>
                <a:sym typeface="Old Standard TT"/>
              </a:rPr>
              <a:t>Dissipation: 𝛤</a:t>
            </a:r>
            <a:r>
              <a:rPr baseline="-25000" lang="en-US">
                <a:latin typeface="Old Standard TT"/>
                <a:ea typeface="Old Standard TT"/>
                <a:cs typeface="Old Standard TT"/>
                <a:sym typeface="Old Standard TT"/>
              </a:rPr>
              <a:t>k,t</a:t>
            </a:r>
            <a:r>
              <a:rPr lang="en-US">
                <a:latin typeface="Old Standard TT"/>
                <a:ea typeface="Old Standard TT"/>
                <a:cs typeface="Old Standard TT"/>
                <a:sym typeface="Old Standard TT"/>
              </a:rPr>
              <a:t> are positive definite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n-US">
                <a:latin typeface="Old Standard TT"/>
                <a:ea typeface="Old Standard TT"/>
                <a:cs typeface="Old Standard TT"/>
                <a:sym typeface="Old Standard TT"/>
              </a:rPr>
              <a:t>Recovery: 𝛤</a:t>
            </a:r>
            <a:r>
              <a:rPr baseline="-25000" lang="en-US">
                <a:latin typeface="Old Standard TT"/>
                <a:ea typeface="Old Standard TT"/>
                <a:cs typeface="Old Standard TT"/>
                <a:sym typeface="Old Standard TT"/>
              </a:rPr>
              <a:t>k,t</a:t>
            </a:r>
            <a:r>
              <a:rPr lang="en-US">
                <a:latin typeface="Old Standard TT"/>
                <a:ea typeface="Old Standard TT"/>
                <a:cs typeface="Old Standard TT"/>
                <a:sym typeface="Old Standard TT"/>
              </a:rPr>
              <a:t> are not necessarily positive definite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0" name="Google Shape;60;p9" title="Screenshot 2025-04-30 at 8.21.1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825" y="1747463"/>
            <a:ext cx="4125951" cy="318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 title="Screenshot 2025-04-30 at 8.25.51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5013" y="1417150"/>
            <a:ext cx="4069024" cy="6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/>
        </p:nvSpPr>
        <p:spPr>
          <a:xfrm>
            <a:off x="5176075" y="4821425"/>
            <a:ext cx="3806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ld Standard TT"/>
                <a:ea typeface="Old Standard TT"/>
                <a:cs typeface="Old Standard TT"/>
                <a:sym typeface="Old Standard TT"/>
              </a:rPr>
              <a:t>A </a:t>
            </a:r>
            <a:r>
              <a:rPr lang="en-US">
                <a:latin typeface="Old Standard TT"/>
                <a:ea typeface="Old Standard TT"/>
                <a:cs typeface="Old Standard TT"/>
                <a:sym typeface="Old Standard TT"/>
              </a:rPr>
              <a:t>qubit weakly coupled to a thermal bath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3" name="Google Shape;63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450" y="3156625"/>
            <a:ext cx="4552024" cy="2245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/>
        </p:nvSpPr>
        <p:spPr>
          <a:xfrm>
            <a:off x="296975" y="2875300"/>
            <a:ext cx="82680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Extra slides</a:t>
            </a:r>
            <a:endParaRPr b="1" sz="32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/>
        </p:nvSpPr>
        <p:spPr>
          <a:xfrm>
            <a:off x="7350" y="268800"/>
            <a:ext cx="82680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Example GD evolution</a:t>
            </a:r>
            <a:endParaRPr b="1" sz="3200">
              <a:solidFill>
                <a:srgbClr val="990000"/>
              </a:solidFill>
            </a:endParaRPr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50" y="1321200"/>
            <a:ext cx="4169725" cy="32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0" y="1321200"/>
            <a:ext cx="4322937" cy="32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 title="Screenshot 2025-04-30 at 8.25.51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7488" y="4672375"/>
            <a:ext cx="4069024" cy="6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