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Lst>
  <p:sldSz cy="6858000" cx="9144000"/>
  <p:notesSz cx="6858000" cy="9144000"/>
  <p:embeddedFontLst>
    <p:embeddedFont>
      <p:font typeface="Tahoma"/>
      <p:regular r:id="rId91"/>
      <p:bold r:id="rId9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8680A5D-E24C-4C12-AF2D-80E7BD0E9168}">
  <a:tblStyle styleId="{F8680A5D-E24C-4C12-AF2D-80E7BD0E9168}"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9D87407C-9450-481B-8696-C4F78A3E002E}" styleName="Table_1">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EFF3E9"/>
          </a:solidFill>
        </a:fill>
      </a:tcStyle>
    </a:wholeTbl>
    <a:band1H>
      <a:tcTxStyle/>
      <a:tcStyle>
        <a:fill>
          <a:solidFill>
            <a:srgbClr val="DEE7D0"/>
          </a:solidFill>
        </a:fill>
      </a:tcStyle>
    </a:band1H>
    <a:band2H>
      <a:tcTxStyle/>
    </a:band2H>
    <a:band1V>
      <a:tcTxStyle/>
      <a:tcStyle>
        <a:fill>
          <a:solidFill>
            <a:srgbClr val="DEE7D0"/>
          </a:solidFill>
        </a:fill>
      </a:tcStyle>
    </a:band1V>
    <a:band2V>
      <a:tcTxStyle/>
    </a:band2V>
    <a:lastCol>
      <a:tcTxStyle b="on" i="off"/>
    </a:lastCol>
    <a:firstCol>
      <a:tcTxStyle b="on" i="off"/>
    </a:firstCol>
    <a:lastRow>
      <a:tcTxStyle b="on" i="off"/>
      <a:tcStyle>
        <a:tcBdr>
          <a:top>
            <a:ln cap="flat" cmpd="sng" w="50800">
              <a:solidFill>
                <a:schemeClr val="dk1"/>
              </a:solidFill>
              <a:prstDash val="solid"/>
              <a:round/>
              <a:headEnd len="sm" w="sm" type="none"/>
              <a:tailEnd len="sm" w="sm" type="none"/>
            </a:ln>
          </a:top>
        </a:tcBdr>
        <a:fill>
          <a:solidFill>
            <a:srgbClr val="EFF3E9"/>
          </a:solidFill>
        </a:fill>
      </a:tcStyle>
    </a:lastRow>
    <a:seCell>
      <a:tcTxStyle/>
    </a:seCell>
    <a:swCell>
      <a:tcTxStyle/>
    </a:swCell>
    <a:firstRow>
      <a:tcTxStyle b="on" i="off">
        <a:font>
          <a:latin typeface="Calibri"/>
          <a:ea typeface="Calibri"/>
          <a:cs typeface="Calibri"/>
        </a:font>
        <a:schemeClr val="lt1"/>
      </a:tcTxStyle>
      <a:tcStyle>
        <a:fill>
          <a:solidFill>
            <a:schemeClr val="accent4"/>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slide" Target="slides/slide80.xml"/><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88" Type="http://schemas.openxmlformats.org/officeDocument/2006/relationships/slide" Target="slides/slide82.xml"/><Relationship Id="rId43" Type="http://schemas.openxmlformats.org/officeDocument/2006/relationships/slide" Target="slides/slide37.xml"/><Relationship Id="rId87" Type="http://schemas.openxmlformats.org/officeDocument/2006/relationships/slide" Target="slides/slide81.xml"/><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font" Target="fonts/Tahoma-regular.fntdata"/><Relationship Id="rId90" Type="http://schemas.openxmlformats.org/officeDocument/2006/relationships/slide" Target="slides/slide84.xml"/><Relationship Id="rId92" Type="http://schemas.openxmlformats.org/officeDocument/2006/relationships/font" Target="fonts/Tahoma-bold.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4" name="Google Shape;514;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0" name="Google Shape;520;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1" name="Google Shape;551;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7" name="Google Shape;557;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3" name="Google Shape;563;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5" name="Google Shape;575;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1" name="Google Shape;581;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7" name="Google Shape;587;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3" name="Google Shape;593;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9" name="Google Shape;599;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localhost:8080/your"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localhost:8080/your" TargetMode="External"/><Relationship Id="rId4" Type="http://schemas.openxmlformats.org/officeDocument/2006/relationships/hyperlink" Target="http://localhost:8080/your"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1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12.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14.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5400"/>
              <a:buFont typeface="Calibri"/>
              <a:buNone/>
            </a:pPr>
            <a:r>
              <a:rPr b="1" lang="en-US" sz="5400"/>
              <a:t>6.Servlet(16 Marks)</a:t>
            </a:r>
            <a:endParaRPr b="1" sz="5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3. HTTP Request and Response</a:t>
            </a:r>
            <a:endParaRPr/>
          </a:p>
        </p:txBody>
      </p:sp>
      <p:sp>
        <p:nvSpPr>
          <p:cNvPr id="146" name="Google Shape;146;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55600" marR="729615" rtl="0" algn="l">
              <a:spcBef>
                <a:spcPts val="0"/>
              </a:spcBef>
              <a:spcAft>
                <a:spcPts val="0"/>
              </a:spcAft>
              <a:buClr>
                <a:srgbClr val="3333CC"/>
              </a:buClr>
              <a:buSzPct val="60416"/>
              <a:buFont typeface="Noto Sans Symbols"/>
              <a:buChar char="■"/>
            </a:pPr>
            <a:r>
              <a:rPr lang="en-US">
                <a:latin typeface="Cambria"/>
                <a:ea typeface="Cambria"/>
                <a:cs typeface="Cambria"/>
                <a:sym typeface="Cambria"/>
              </a:rPr>
              <a:t>The browser sends an HTTP request to the Java web  server.</a:t>
            </a:r>
            <a:endParaRPr>
              <a:latin typeface="Cambria"/>
              <a:ea typeface="Cambria"/>
              <a:cs typeface="Cambria"/>
              <a:sym typeface="Cambria"/>
            </a:endParaRPr>
          </a:p>
          <a:p>
            <a:pPr indent="-342900" lvl="0" marL="355600" marR="218440" rtl="0" algn="l">
              <a:spcBef>
                <a:spcPts val="580"/>
              </a:spcBef>
              <a:spcAft>
                <a:spcPts val="0"/>
              </a:spcAft>
              <a:buClr>
                <a:srgbClr val="3333CC"/>
              </a:buClr>
              <a:buSzPct val="60416"/>
              <a:buFont typeface="Noto Sans Symbols"/>
              <a:buChar char="■"/>
            </a:pPr>
            <a:r>
              <a:rPr lang="en-US">
                <a:latin typeface="Cambria"/>
                <a:ea typeface="Cambria"/>
                <a:cs typeface="Cambria"/>
                <a:sym typeface="Cambria"/>
              </a:rPr>
              <a:t>The web server checks if the request is for a servlet. If it is, the servlet container is passed the request.</a:t>
            </a:r>
            <a:endParaRPr>
              <a:latin typeface="Cambria"/>
              <a:ea typeface="Cambria"/>
              <a:cs typeface="Cambria"/>
              <a:sym typeface="Cambria"/>
            </a:endParaRPr>
          </a:p>
          <a:p>
            <a:pPr indent="-342900" lvl="0" marL="355600" marR="284480" rtl="0" algn="l">
              <a:spcBef>
                <a:spcPts val="575"/>
              </a:spcBef>
              <a:spcAft>
                <a:spcPts val="0"/>
              </a:spcAft>
              <a:buClr>
                <a:srgbClr val="3333CC"/>
              </a:buClr>
              <a:buSzPct val="60416"/>
              <a:buFont typeface="Noto Sans Symbols"/>
              <a:buChar char="■"/>
            </a:pPr>
            <a:r>
              <a:rPr lang="en-US">
                <a:latin typeface="Cambria"/>
                <a:ea typeface="Cambria"/>
                <a:cs typeface="Cambria"/>
                <a:sym typeface="Cambria"/>
              </a:rPr>
              <a:t>The servlet container will then find out which servlet the  request is for, and activate that servlet.</a:t>
            </a:r>
            <a:endParaRPr>
              <a:latin typeface="Cambria"/>
              <a:ea typeface="Cambria"/>
              <a:cs typeface="Cambria"/>
              <a:sym typeface="Cambria"/>
            </a:endParaRPr>
          </a:p>
          <a:p>
            <a:pPr indent="-342900" lvl="0" marL="355600" marR="3393440" rtl="0" algn="l">
              <a:spcBef>
                <a:spcPts val="575"/>
              </a:spcBef>
              <a:spcAft>
                <a:spcPts val="0"/>
              </a:spcAft>
              <a:buClr>
                <a:srgbClr val="3333CC"/>
              </a:buClr>
              <a:buSzPct val="60416"/>
              <a:buFont typeface="Noto Sans Symbols"/>
              <a:buChar char="■"/>
            </a:pPr>
            <a:r>
              <a:rPr lang="en-US">
                <a:latin typeface="Cambria"/>
                <a:ea typeface="Cambria"/>
                <a:cs typeface="Cambria"/>
                <a:sym typeface="Cambria"/>
              </a:rPr>
              <a:t>The servlet is activated by calling the </a:t>
            </a:r>
            <a:r>
              <a:rPr b="1" lang="en-US">
                <a:latin typeface="Cambria"/>
                <a:ea typeface="Cambria"/>
                <a:cs typeface="Cambria"/>
                <a:sym typeface="Cambria"/>
              </a:rPr>
              <a:t>Servlet.service()method.</a:t>
            </a:r>
            <a:endParaRPr b="1">
              <a:latin typeface="Cambria"/>
              <a:ea typeface="Cambria"/>
              <a:cs typeface="Cambria"/>
              <a:sym typeface="Cambria"/>
            </a:endParaRPr>
          </a:p>
          <a:p>
            <a:pPr indent="-342900" lvl="0" marL="355600" rtl="0" algn="l">
              <a:spcBef>
                <a:spcPts val="580"/>
              </a:spcBef>
              <a:spcAft>
                <a:spcPts val="0"/>
              </a:spcAft>
              <a:buClr>
                <a:srgbClr val="3333CC"/>
              </a:buClr>
              <a:buSzPct val="60416"/>
              <a:buFont typeface="Noto Sans Symbols"/>
              <a:buChar char="■"/>
            </a:pPr>
            <a:r>
              <a:rPr lang="en-US">
                <a:latin typeface="Cambria"/>
                <a:ea typeface="Cambria"/>
                <a:cs typeface="Cambria"/>
                <a:sym typeface="Cambria"/>
              </a:rPr>
              <a:t>Once the servlet has been activated the servlet processes the request,  and generates a response. The response is then sent back  to the browser.</a:t>
            </a:r>
            <a:endParaRPr>
              <a:latin typeface="Cambria"/>
              <a:ea typeface="Cambria"/>
              <a:cs typeface="Cambria"/>
              <a:sym typeface="Cambria"/>
            </a:endParaRPr>
          </a:p>
          <a:p>
            <a:pPr indent="-185420" lvl="0" marL="342900" rtl="0" algn="l">
              <a:spcBef>
                <a:spcPts val="496"/>
              </a:spcBef>
              <a:spcAft>
                <a:spcPts val="0"/>
              </a:spcAft>
              <a:buClr>
                <a:schemeClr val="dk1"/>
              </a:buClr>
              <a:buSzPct val="100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4. Servlet Containers</a:t>
            </a:r>
            <a:endParaRPr/>
          </a:p>
        </p:txBody>
      </p:sp>
      <p:sp>
        <p:nvSpPr>
          <p:cNvPr id="152" name="Google Shape;152;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55600" rtl="0" algn="l">
              <a:spcBef>
                <a:spcPts val="0"/>
              </a:spcBef>
              <a:spcAft>
                <a:spcPts val="0"/>
              </a:spcAft>
              <a:buClr>
                <a:srgbClr val="3333CC"/>
              </a:buClr>
              <a:buSzPct val="60416"/>
              <a:buFont typeface="Noto Sans Symbols"/>
              <a:buChar char="■"/>
            </a:pPr>
            <a:r>
              <a:rPr lang="en-US" sz="2400">
                <a:latin typeface="Tahoma"/>
                <a:ea typeface="Tahoma"/>
                <a:cs typeface="Tahoma"/>
                <a:sym typeface="Tahoma"/>
              </a:rPr>
              <a:t>Java servlet containers are usually running inside a Java web</a:t>
            </a:r>
            <a:endParaRPr sz="2400">
              <a:latin typeface="Tahoma"/>
              <a:ea typeface="Tahoma"/>
              <a:cs typeface="Tahoma"/>
              <a:sym typeface="Tahoma"/>
            </a:endParaRPr>
          </a:p>
          <a:p>
            <a:pPr indent="0" lvl="0" marL="12700" rtl="0" algn="l">
              <a:lnSpc>
                <a:spcPct val="100000"/>
              </a:lnSpc>
              <a:spcBef>
                <a:spcPts val="444"/>
              </a:spcBef>
              <a:spcAft>
                <a:spcPts val="0"/>
              </a:spcAft>
              <a:buClr>
                <a:schemeClr val="dk1"/>
              </a:buClr>
              <a:buSzPct val="100000"/>
              <a:buNone/>
            </a:pPr>
            <a:r>
              <a:rPr lang="en-US" sz="2400">
                <a:latin typeface="Tahoma"/>
                <a:ea typeface="Tahoma"/>
                <a:cs typeface="Tahoma"/>
                <a:sym typeface="Tahoma"/>
              </a:rPr>
              <a:t>	server.</a:t>
            </a:r>
            <a:endParaRPr sz="2400">
              <a:latin typeface="Tahoma"/>
              <a:ea typeface="Tahoma"/>
              <a:cs typeface="Tahoma"/>
              <a:sym typeface="Tahoma"/>
            </a:endParaRPr>
          </a:p>
          <a:p>
            <a:pPr indent="-342900" lvl="0" marL="355600" rtl="0" algn="l">
              <a:spcBef>
                <a:spcPts val="575"/>
              </a:spcBef>
              <a:spcAft>
                <a:spcPts val="0"/>
              </a:spcAft>
              <a:buClr>
                <a:srgbClr val="3333CC"/>
              </a:buClr>
              <a:buSzPct val="60416"/>
              <a:buFont typeface="Noto Sans Symbols"/>
              <a:buChar char="■"/>
            </a:pPr>
            <a:r>
              <a:rPr lang="en-US" sz="2400">
                <a:latin typeface="Tahoma"/>
                <a:ea typeface="Tahoma"/>
                <a:cs typeface="Tahoma"/>
                <a:sym typeface="Tahoma"/>
              </a:rPr>
              <a:t>Example: </a:t>
            </a:r>
            <a:r>
              <a:rPr b="1" lang="en-US" sz="2400">
                <a:latin typeface="Tahoma"/>
                <a:ea typeface="Tahoma"/>
                <a:cs typeface="Tahoma"/>
                <a:sym typeface="Tahoma"/>
              </a:rPr>
              <a:t>Tomcat, GlasssFish, Jboss etc.</a:t>
            </a:r>
            <a:endParaRPr b="1" sz="2400">
              <a:latin typeface="Tahoma"/>
              <a:ea typeface="Tahoma"/>
              <a:cs typeface="Tahoma"/>
              <a:sym typeface="Tahoma"/>
            </a:endParaRPr>
          </a:p>
          <a:p>
            <a:pPr indent="-342900" lvl="0" marL="355600" rtl="0" algn="l">
              <a:spcBef>
                <a:spcPts val="670"/>
              </a:spcBef>
              <a:spcAft>
                <a:spcPts val="0"/>
              </a:spcAft>
              <a:buClr>
                <a:srgbClr val="3333CC"/>
              </a:buClr>
              <a:buSzPct val="58928"/>
              <a:buFont typeface="Noto Sans Symbols"/>
              <a:buChar char="■"/>
            </a:pPr>
            <a:r>
              <a:rPr lang="en-US" sz="2800">
                <a:latin typeface="Tahoma"/>
                <a:ea typeface="Tahoma"/>
                <a:cs typeface="Tahoma"/>
                <a:sym typeface="Tahoma"/>
              </a:rPr>
              <a:t>Container:</a:t>
            </a:r>
            <a:endParaRPr sz="2800">
              <a:latin typeface="Tahoma"/>
              <a:ea typeface="Tahoma"/>
              <a:cs typeface="Tahoma"/>
              <a:sym typeface="Tahoma"/>
            </a:endParaRPr>
          </a:p>
          <a:p>
            <a:pPr indent="-286385" lvl="1" marL="756285" marR="1200785" rtl="0" algn="l">
              <a:lnSpc>
                <a:spcPct val="100000"/>
              </a:lnSpc>
              <a:spcBef>
                <a:spcPts val="580"/>
              </a:spcBef>
              <a:spcAft>
                <a:spcPts val="0"/>
              </a:spcAft>
              <a:buClr>
                <a:srgbClr val="FF0000"/>
              </a:buClr>
              <a:buSzPct val="54166"/>
              <a:buFont typeface="Noto Sans Symbols"/>
              <a:buChar char="■"/>
            </a:pPr>
            <a:r>
              <a:rPr lang="en-US" sz="2400">
                <a:latin typeface="Tahoma"/>
                <a:ea typeface="Tahoma"/>
                <a:cs typeface="Tahoma"/>
                <a:sym typeface="Tahoma"/>
              </a:rPr>
              <a:t>It provides runtime environment for JavaEE (j2ee)  applications.</a:t>
            </a:r>
            <a:endParaRPr/>
          </a:p>
          <a:p>
            <a:pPr indent="-286385" lvl="1" marL="756285" rtl="0" algn="l">
              <a:lnSpc>
                <a:spcPct val="100000"/>
              </a:lnSpc>
              <a:spcBef>
                <a:spcPts val="670"/>
              </a:spcBef>
              <a:spcAft>
                <a:spcPts val="0"/>
              </a:spcAft>
              <a:buClr>
                <a:srgbClr val="FF0000"/>
              </a:buClr>
              <a:buSzPct val="53570"/>
              <a:buFont typeface="Noto Sans Symbols"/>
              <a:buChar char="■"/>
            </a:pPr>
            <a:r>
              <a:rPr lang="en-US">
                <a:latin typeface="Tahoma"/>
                <a:ea typeface="Tahoma"/>
                <a:cs typeface="Tahoma"/>
                <a:sym typeface="Tahoma"/>
              </a:rPr>
              <a:t>It performs many operations that are given below:</a:t>
            </a:r>
            <a:endParaRPr>
              <a:latin typeface="Tahoma"/>
              <a:ea typeface="Tahoma"/>
              <a:cs typeface="Tahoma"/>
              <a:sym typeface="Tahoma"/>
            </a:endParaRPr>
          </a:p>
          <a:p>
            <a:pPr indent="-228600" lvl="2" marL="1155700" rtl="0" algn="l">
              <a:spcBef>
                <a:spcPts val="585"/>
              </a:spcBef>
              <a:spcAft>
                <a:spcPts val="0"/>
              </a:spcAft>
              <a:buClr>
                <a:srgbClr val="3333CC"/>
              </a:buClr>
              <a:buSzPct val="50000"/>
              <a:buFont typeface="Noto Sans Symbols"/>
              <a:buChar char="■"/>
            </a:pPr>
            <a:r>
              <a:rPr lang="en-US">
                <a:latin typeface="Tahoma"/>
                <a:ea typeface="Tahoma"/>
                <a:cs typeface="Tahoma"/>
                <a:sym typeface="Tahoma"/>
              </a:rPr>
              <a:t>Life Cycle Management</a:t>
            </a:r>
            <a:endParaRPr>
              <a:latin typeface="Tahoma"/>
              <a:ea typeface="Tahoma"/>
              <a:cs typeface="Tahoma"/>
              <a:sym typeface="Tahoma"/>
            </a:endParaRPr>
          </a:p>
          <a:p>
            <a:pPr indent="-228600" lvl="2" marL="1155700" rtl="0" algn="l">
              <a:spcBef>
                <a:spcPts val="575"/>
              </a:spcBef>
              <a:spcAft>
                <a:spcPts val="0"/>
              </a:spcAft>
              <a:buClr>
                <a:srgbClr val="3333CC"/>
              </a:buClr>
              <a:buSzPct val="50000"/>
              <a:buFont typeface="Noto Sans Symbols"/>
              <a:buChar char="■"/>
            </a:pPr>
            <a:r>
              <a:rPr lang="en-US">
                <a:latin typeface="Tahoma"/>
                <a:ea typeface="Tahoma"/>
                <a:cs typeface="Tahoma"/>
                <a:sym typeface="Tahoma"/>
              </a:rPr>
              <a:t>Multithreaded support</a:t>
            </a:r>
            <a:endParaRPr>
              <a:latin typeface="Tahoma"/>
              <a:ea typeface="Tahoma"/>
              <a:cs typeface="Tahoma"/>
              <a:sym typeface="Tahoma"/>
            </a:endParaRPr>
          </a:p>
          <a:p>
            <a:pPr indent="-228600" lvl="2" marL="1155700" rtl="0" algn="l">
              <a:spcBef>
                <a:spcPts val="575"/>
              </a:spcBef>
              <a:spcAft>
                <a:spcPts val="0"/>
              </a:spcAft>
              <a:buClr>
                <a:srgbClr val="3333CC"/>
              </a:buClr>
              <a:buSzPct val="50000"/>
              <a:buFont typeface="Noto Sans Symbols"/>
              <a:buChar char="■"/>
            </a:pPr>
            <a:r>
              <a:rPr lang="en-US">
                <a:latin typeface="Tahoma"/>
                <a:ea typeface="Tahoma"/>
                <a:cs typeface="Tahoma"/>
                <a:sym typeface="Tahoma"/>
              </a:rPr>
              <a:t>Security etc.</a:t>
            </a:r>
            <a:endParaRPr>
              <a:latin typeface="Tahoma"/>
              <a:ea typeface="Tahoma"/>
              <a:cs typeface="Tahoma"/>
              <a:sym typeface="Tahoma"/>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5. Server</a:t>
            </a:r>
            <a:endParaRPr b="1"/>
          </a:p>
        </p:txBody>
      </p:sp>
      <p:sp>
        <p:nvSpPr>
          <p:cNvPr id="158" name="Google Shape;158;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286385" lvl="1" marL="756285" rtl="0" algn="l">
              <a:lnSpc>
                <a:spcPct val="100000"/>
              </a:lnSpc>
              <a:spcBef>
                <a:spcPts val="0"/>
              </a:spcBef>
              <a:spcAft>
                <a:spcPts val="0"/>
              </a:spcAft>
              <a:buClr>
                <a:srgbClr val="FF0000"/>
              </a:buClr>
              <a:buSzPts val="1517"/>
              <a:buFont typeface="Noto Sans Symbols"/>
              <a:buChar char="■"/>
            </a:pPr>
            <a:r>
              <a:rPr lang="en-US">
                <a:latin typeface="Cambria"/>
                <a:ea typeface="Cambria"/>
                <a:cs typeface="Cambria"/>
                <a:sym typeface="Cambria"/>
              </a:rPr>
              <a:t>It is a running program or software that provides services.</a:t>
            </a:r>
            <a:endParaRPr>
              <a:latin typeface="Cambria"/>
              <a:ea typeface="Cambria"/>
              <a:cs typeface="Cambria"/>
              <a:sym typeface="Cambria"/>
            </a:endParaRPr>
          </a:p>
          <a:p>
            <a:pPr indent="-286385" lvl="1" marL="756285" rtl="0" algn="l">
              <a:lnSpc>
                <a:spcPct val="100000"/>
              </a:lnSpc>
              <a:spcBef>
                <a:spcPts val="575"/>
              </a:spcBef>
              <a:spcAft>
                <a:spcPts val="0"/>
              </a:spcAft>
              <a:buClr>
                <a:srgbClr val="FF0000"/>
              </a:buClr>
              <a:buSzPts val="1517"/>
              <a:buFont typeface="Noto Sans Symbols"/>
              <a:buChar char="■"/>
            </a:pPr>
            <a:r>
              <a:rPr lang="en-US">
                <a:latin typeface="Cambria"/>
                <a:ea typeface="Cambria"/>
                <a:cs typeface="Cambria"/>
                <a:sym typeface="Cambria"/>
              </a:rPr>
              <a:t>Two types</a:t>
            </a:r>
            <a:endParaRPr>
              <a:latin typeface="Cambria"/>
              <a:ea typeface="Cambria"/>
              <a:cs typeface="Cambria"/>
              <a:sym typeface="Cambria"/>
            </a:endParaRPr>
          </a:p>
          <a:p>
            <a:pPr indent="-228600" lvl="2" marL="1155700" rtl="0" algn="l">
              <a:spcBef>
                <a:spcPts val="484"/>
              </a:spcBef>
              <a:spcAft>
                <a:spcPts val="0"/>
              </a:spcAft>
              <a:buClr>
                <a:srgbClr val="3333CC"/>
              </a:buClr>
              <a:buSzPts val="1200"/>
              <a:buFont typeface="Noto Sans Symbols"/>
              <a:buChar char="■"/>
            </a:pPr>
            <a:r>
              <a:rPr lang="en-US">
                <a:latin typeface="Cambria"/>
                <a:ea typeface="Cambria"/>
                <a:cs typeface="Cambria"/>
                <a:sym typeface="Cambria"/>
              </a:rPr>
              <a:t>Web Server:</a:t>
            </a:r>
            <a:endParaRPr>
              <a:latin typeface="Cambria"/>
              <a:ea typeface="Cambria"/>
              <a:cs typeface="Cambria"/>
              <a:sym typeface="Cambria"/>
            </a:endParaRPr>
          </a:p>
          <a:p>
            <a:pPr indent="-228600" lvl="3" marL="1612900" marR="5080" rtl="0" algn="l">
              <a:spcBef>
                <a:spcPts val="390"/>
              </a:spcBef>
              <a:spcAft>
                <a:spcPts val="0"/>
              </a:spcAft>
              <a:buClr>
                <a:srgbClr val="FFCF00"/>
              </a:buClr>
              <a:buSzPts val="1063"/>
              <a:buFont typeface="Noto Sans Symbols"/>
              <a:buChar char="■"/>
            </a:pPr>
            <a:r>
              <a:rPr lang="en-US">
                <a:latin typeface="Cambria"/>
                <a:ea typeface="Cambria"/>
                <a:cs typeface="Cambria"/>
                <a:sym typeface="Cambria"/>
              </a:rPr>
              <a:t>Web server contains only web or servlet container. It can be used for servlet,  jsp, struts, jsf etc. It can't be used for EJB.</a:t>
            </a:r>
            <a:endParaRPr>
              <a:latin typeface="Cambria"/>
              <a:ea typeface="Cambria"/>
              <a:cs typeface="Cambria"/>
              <a:sym typeface="Cambria"/>
            </a:endParaRPr>
          </a:p>
          <a:p>
            <a:pPr indent="-228600" lvl="3" marL="1612900" rtl="0" algn="l">
              <a:spcBef>
                <a:spcPts val="384"/>
              </a:spcBef>
              <a:spcAft>
                <a:spcPts val="0"/>
              </a:spcAft>
              <a:buClr>
                <a:srgbClr val="FFCF00"/>
              </a:buClr>
              <a:buSzPts val="1063"/>
              <a:buFont typeface="Noto Sans Symbols"/>
              <a:buChar char="■"/>
            </a:pPr>
            <a:r>
              <a:rPr lang="en-US">
                <a:latin typeface="Cambria"/>
                <a:ea typeface="Cambria"/>
                <a:cs typeface="Cambria"/>
                <a:sym typeface="Cambria"/>
              </a:rPr>
              <a:t>Example of Web Servers are: Apache Tomcat and Resin.</a:t>
            </a:r>
            <a:endParaRPr>
              <a:latin typeface="Cambria"/>
              <a:ea typeface="Cambria"/>
              <a:cs typeface="Cambria"/>
              <a:sym typeface="Cambria"/>
            </a:endParaRPr>
          </a:p>
          <a:p>
            <a:pPr indent="-228600" lvl="2" marL="1155700" rtl="0" algn="l">
              <a:spcBef>
                <a:spcPts val="475"/>
              </a:spcBef>
              <a:spcAft>
                <a:spcPts val="0"/>
              </a:spcAft>
              <a:buClr>
                <a:srgbClr val="3333CC"/>
              </a:buClr>
              <a:buSzPts val="1200"/>
              <a:buFont typeface="Noto Sans Symbols"/>
              <a:buChar char="■"/>
            </a:pPr>
            <a:r>
              <a:rPr lang="en-US">
                <a:latin typeface="Cambria"/>
                <a:ea typeface="Cambria"/>
                <a:cs typeface="Cambria"/>
                <a:sym typeface="Cambria"/>
              </a:rPr>
              <a:t>Application Server:</a:t>
            </a:r>
            <a:endParaRPr>
              <a:latin typeface="Cambria"/>
              <a:ea typeface="Cambria"/>
              <a:cs typeface="Cambria"/>
              <a:sym typeface="Cambria"/>
            </a:endParaRPr>
          </a:p>
          <a:p>
            <a:pPr indent="-228600" lvl="3" marL="1612900" rtl="0" algn="l">
              <a:spcBef>
                <a:spcPts val="390"/>
              </a:spcBef>
              <a:spcAft>
                <a:spcPts val="0"/>
              </a:spcAft>
              <a:buClr>
                <a:srgbClr val="FFCF00"/>
              </a:buClr>
              <a:buSzPts val="1063"/>
              <a:buFont typeface="Noto Sans Symbols"/>
              <a:buChar char="■"/>
            </a:pPr>
            <a:r>
              <a:rPr lang="en-US">
                <a:latin typeface="Cambria"/>
                <a:ea typeface="Cambria"/>
                <a:cs typeface="Cambria"/>
                <a:sym typeface="Cambria"/>
              </a:rPr>
              <a:t>Application server contains Web and EJB containers. It can be used for  servlet, jsp, struts, jsf, ejb etc.</a:t>
            </a:r>
            <a:endParaRPr>
              <a:latin typeface="Cambria"/>
              <a:ea typeface="Cambria"/>
              <a:cs typeface="Cambria"/>
              <a:sym typeface="Cambria"/>
            </a:endParaRPr>
          </a:p>
          <a:p>
            <a:pPr indent="-228600" lvl="3" marL="1612900" rtl="0" algn="l">
              <a:spcBef>
                <a:spcPts val="385"/>
              </a:spcBef>
              <a:spcAft>
                <a:spcPts val="0"/>
              </a:spcAft>
              <a:buClr>
                <a:srgbClr val="FFCF00"/>
              </a:buClr>
              <a:buSzPts val="1063"/>
              <a:buFont typeface="Noto Sans Symbols"/>
              <a:buChar char="■"/>
            </a:pPr>
            <a:r>
              <a:rPr lang="en-US">
                <a:latin typeface="Cambria"/>
                <a:ea typeface="Cambria"/>
                <a:cs typeface="Cambria"/>
                <a:sym typeface="Cambria"/>
              </a:rPr>
              <a:t>Ex: </a:t>
            </a:r>
            <a:r>
              <a:rPr b="1" lang="en-US">
                <a:latin typeface="Cambria"/>
                <a:ea typeface="Cambria"/>
                <a:cs typeface="Cambria"/>
                <a:sym typeface="Cambria"/>
              </a:rPr>
              <a:t>Jboss</a:t>
            </a:r>
            <a:r>
              <a:rPr lang="en-US">
                <a:latin typeface="Cambria"/>
                <a:ea typeface="Cambria"/>
                <a:cs typeface="Cambria"/>
                <a:sym typeface="Cambria"/>
              </a:rPr>
              <a:t>, </a:t>
            </a:r>
            <a:r>
              <a:rPr b="1" lang="en-US">
                <a:latin typeface="Cambria"/>
                <a:ea typeface="Cambria"/>
                <a:cs typeface="Cambria"/>
                <a:sym typeface="Cambria"/>
              </a:rPr>
              <a:t>Glassfish, Weblogic, Websphere</a:t>
            </a:r>
            <a:endParaRPr>
              <a:latin typeface="Cambria"/>
              <a:ea typeface="Cambria"/>
              <a:cs typeface="Cambria"/>
              <a:sym typeface="Cambria"/>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6. Content Type</a:t>
            </a:r>
            <a:endParaRPr b="1"/>
          </a:p>
        </p:txBody>
      </p:sp>
      <p:sp>
        <p:nvSpPr>
          <p:cNvPr id="164" name="Google Shape;164;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55600" rtl="0" algn="l">
              <a:spcBef>
                <a:spcPts val="0"/>
              </a:spcBef>
              <a:spcAft>
                <a:spcPts val="0"/>
              </a:spcAft>
              <a:buClr>
                <a:srgbClr val="3333CC"/>
              </a:buClr>
              <a:buSzPts val="1650"/>
              <a:buFont typeface="Noto Sans Symbols"/>
              <a:buChar char="■"/>
            </a:pPr>
            <a:r>
              <a:rPr lang="en-US" sz="2800">
                <a:latin typeface="Tahoma"/>
                <a:ea typeface="Tahoma"/>
                <a:cs typeface="Tahoma"/>
                <a:sym typeface="Tahoma"/>
              </a:rPr>
              <a:t>Content Type:</a:t>
            </a:r>
            <a:endParaRPr sz="2800">
              <a:latin typeface="Tahoma"/>
              <a:ea typeface="Tahoma"/>
              <a:cs typeface="Tahoma"/>
              <a:sym typeface="Tahoma"/>
            </a:endParaRPr>
          </a:p>
          <a:p>
            <a:pPr indent="-286385" lvl="1" marL="756285" rtl="0" algn="l">
              <a:lnSpc>
                <a:spcPct val="100000"/>
              </a:lnSpc>
              <a:spcBef>
                <a:spcPts val="585"/>
              </a:spcBef>
              <a:spcAft>
                <a:spcPts val="0"/>
              </a:spcAft>
              <a:buClr>
                <a:srgbClr val="FF0000"/>
              </a:buClr>
              <a:buSzPts val="1300"/>
              <a:buFont typeface="Noto Sans Symbols"/>
              <a:buChar char="■"/>
            </a:pPr>
            <a:r>
              <a:rPr lang="en-US" sz="2400">
                <a:latin typeface="Tahoma"/>
                <a:ea typeface="Tahoma"/>
                <a:cs typeface="Tahoma"/>
                <a:sym typeface="Tahoma"/>
              </a:rPr>
              <a:t>Content Type is also known as MIME</a:t>
            </a:r>
            <a:endParaRPr/>
          </a:p>
          <a:p>
            <a:pPr indent="-342900" lvl="0" marL="756285" rtl="0" algn="l">
              <a:lnSpc>
                <a:spcPct val="100000"/>
              </a:lnSpc>
              <a:spcBef>
                <a:spcPts val="480"/>
              </a:spcBef>
              <a:spcAft>
                <a:spcPts val="0"/>
              </a:spcAft>
              <a:buClr>
                <a:schemeClr val="dk1"/>
              </a:buClr>
              <a:buSzPts val="2400"/>
              <a:buChar char="•"/>
            </a:pPr>
            <a:r>
              <a:rPr lang="en-US" sz="2400">
                <a:latin typeface="Tahoma"/>
                <a:ea typeface="Tahoma"/>
                <a:cs typeface="Tahoma"/>
                <a:sym typeface="Tahoma"/>
              </a:rPr>
              <a:t>(Multipurpose internet Mail Extension) Type.</a:t>
            </a:r>
            <a:endParaRPr sz="2400">
              <a:latin typeface="Tahoma"/>
              <a:ea typeface="Tahoma"/>
              <a:cs typeface="Tahoma"/>
              <a:sym typeface="Tahoma"/>
            </a:endParaRPr>
          </a:p>
          <a:p>
            <a:pPr indent="-286385" lvl="1" marL="756285" marR="5080" rtl="0" algn="l">
              <a:lnSpc>
                <a:spcPct val="100000"/>
              </a:lnSpc>
              <a:spcBef>
                <a:spcPts val="575"/>
              </a:spcBef>
              <a:spcAft>
                <a:spcPts val="0"/>
              </a:spcAft>
              <a:buClr>
                <a:srgbClr val="FF0000"/>
              </a:buClr>
              <a:buSzPts val="1300"/>
              <a:buFont typeface="Noto Sans Symbols"/>
              <a:buChar char="■"/>
            </a:pPr>
            <a:r>
              <a:rPr lang="en-US" sz="2400">
                <a:latin typeface="Tahoma"/>
                <a:ea typeface="Tahoma"/>
                <a:cs typeface="Tahoma"/>
                <a:sym typeface="Tahoma"/>
              </a:rPr>
              <a:t>It is a </a:t>
            </a:r>
            <a:r>
              <a:rPr b="1" lang="en-US" sz="2400">
                <a:latin typeface="Tahoma"/>
                <a:ea typeface="Tahoma"/>
                <a:cs typeface="Tahoma"/>
                <a:sym typeface="Tahoma"/>
              </a:rPr>
              <a:t>HTTP header </a:t>
            </a:r>
            <a:r>
              <a:rPr lang="en-US" sz="2400">
                <a:latin typeface="Tahoma"/>
                <a:ea typeface="Tahoma"/>
                <a:cs typeface="Tahoma"/>
                <a:sym typeface="Tahoma"/>
              </a:rPr>
              <a:t>that provides the description  about what are you sending to the browser.</a:t>
            </a:r>
            <a:endParaRPr/>
          </a:p>
          <a:p>
            <a:pPr indent="-228600" lvl="2" marL="1041400" rtl="0" algn="l">
              <a:spcBef>
                <a:spcPts val="434"/>
              </a:spcBef>
              <a:spcAft>
                <a:spcPts val="0"/>
              </a:spcAft>
              <a:buClr>
                <a:srgbClr val="FFCF00"/>
              </a:buClr>
              <a:buSzPts val="857"/>
              <a:buFont typeface="Noto Sans Symbols"/>
              <a:buChar char="■"/>
            </a:pPr>
            <a:r>
              <a:rPr lang="en-US" sz="1600">
                <a:latin typeface="Tahoma"/>
                <a:ea typeface="Tahoma"/>
                <a:cs typeface="Tahoma"/>
                <a:sym typeface="Tahoma"/>
              </a:rPr>
              <a:t>text/html</a:t>
            </a:r>
            <a:endParaRPr sz="1600">
              <a:latin typeface="Tahoma"/>
              <a:ea typeface="Tahoma"/>
              <a:cs typeface="Tahoma"/>
              <a:sym typeface="Tahoma"/>
            </a:endParaRPr>
          </a:p>
          <a:p>
            <a:pPr indent="-228600" lvl="2" marL="1041400" rtl="0" algn="l">
              <a:spcBef>
                <a:spcPts val="335"/>
              </a:spcBef>
              <a:spcAft>
                <a:spcPts val="0"/>
              </a:spcAft>
              <a:buClr>
                <a:srgbClr val="FFCF00"/>
              </a:buClr>
              <a:buSzPts val="857"/>
              <a:buFont typeface="Noto Sans Symbols"/>
              <a:buChar char="■"/>
            </a:pPr>
            <a:r>
              <a:rPr lang="en-US" sz="1600">
                <a:latin typeface="Tahoma"/>
                <a:ea typeface="Tahoma"/>
                <a:cs typeface="Tahoma"/>
                <a:sym typeface="Tahoma"/>
              </a:rPr>
              <a:t>text/plain</a:t>
            </a:r>
            <a:endParaRPr/>
          </a:p>
          <a:p>
            <a:pPr indent="-228600" lvl="2" marL="1041400" rtl="0" algn="l">
              <a:spcBef>
                <a:spcPts val="335"/>
              </a:spcBef>
              <a:spcAft>
                <a:spcPts val="0"/>
              </a:spcAft>
              <a:buClr>
                <a:srgbClr val="FFCF00"/>
              </a:buClr>
              <a:buSzPts val="857"/>
              <a:buFont typeface="Noto Sans Symbols"/>
              <a:buChar char="■"/>
            </a:pPr>
            <a:r>
              <a:rPr lang="en-US" sz="1600">
                <a:latin typeface="Tahoma"/>
                <a:ea typeface="Tahoma"/>
                <a:cs typeface="Tahoma"/>
                <a:sym typeface="Tahoma"/>
              </a:rPr>
              <a:t>application/msword</a:t>
            </a:r>
            <a:endParaRPr sz="1600">
              <a:latin typeface="Tahoma"/>
              <a:ea typeface="Tahoma"/>
              <a:cs typeface="Tahoma"/>
              <a:sym typeface="Tahoma"/>
            </a:endParaRPr>
          </a:p>
          <a:p>
            <a:pPr indent="-228600" lvl="2" marL="1041400" rtl="0" algn="l">
              <a:spcBef>
                <a:spcPts val="335"/>
              </a:spcBef>
              <a:spcAft>
                <a:spcPts val="0"/>
              </a:spcAft>
              <a:buClr>
                <a:srgbClr val="FFCF00"/>
              </a:buClr>
              <a:buSzPts val="857"/>
              <a:buFont typeface="Noto Sans Symbols"/>
              <a:buChar char="■"/>
            </a:pPr>
            <a:r>
              <a:rPr lang="en-US" sz="1600">
                <a:latin typeface="Tahoma"/>
                <a:ea typeface="Tahoma"/>
                <a:cs typeface="Tahoma"/>
                <a:sym typeface="Tahoma"/>
              </a:rPr>
              <a:t>application/vnd.ms-excel</a:t>
            </a:r>
            <a:endParaRPr/>
          </a:p>
          <a:p>
            <a:pPr indent="-228600" lvl="2" marL="1041400" rtl="0" algn="l">
              <a:spcBef>
                <a:spcPts val="340"/>
              </a:spcBef>
              <a:spcAft>
                <a:spcPts val="0"/>
              </a:spcAft>
              <a:buClr>
                <a:srgbClr val="FFCF00"/>
              </a:buClr>
              <a:buSzPts val="857"/>
              <a:buFont typeface="Noto Sans Symbols"/>
              <a:buChar char="■"/>
            </a:pPr>
            <a:r>
              <a:rPr lang="en-US" sz="1600">
                <a:latin typeface="Tahoma"/>
                <a:ea typeface="Tahoma"/>
                <a:cs typeface="Tahoma"/>
                <a:sym typeface="Tahoma"/>
              </a:rPr>
              <a:t>application/jar</a:t>
            </a:r>
            <a:endParaRPr sz="1600">
              <a:latin typeface="Tahoma"/>
              <a:ea typeface="Tahoma"/>
              <a:cs typeface="Tahoma"/>
              <a:sym typeface="Tahoma"/>
            </a:endParaRPr>
          </a:p>
          <a:p>
            <a:pPr indent="-228600" lvl="2" marL="1041400" rtl="0" algn="l">
              <a:spcBef>
                <a:spcPts val="335"/>
              </a:spcBef>
              <a:spcAft>
                <a:spcPts val="0"/>
              </a:spcAft>
              <a:buClr>
                <a:srgbClr val="FFCF00"/>
              </a:buClr>
              <a:buSzPts val="857"/>
              <a:buFont typeface="Noto Sans Symbols"/>
              <a:buChar char="■"/>
            </a:pPr>
            <a:r>
              <a:rPr lang="en-US" sz="1600">
                <a:latin typeface="Tahoma"/>
                <a:ea typeface="Tahoma"/>
                <a:cs typeface="Tahoma"/>
                <a:sym typeface="Tahoma"/>
              </a:rPr>
              <a:t>application/pdf</a:t>
            </a:r>
            <a:endParaRPr/>
          </a:p>
          <a:p>
            <a:pPr indent="-228600" lvl="2" marL="1041400" rtl="0" algn="l">
              <a:spcBef>
                <a:spcPts val="335"/>
              </a:spcBef>
              <a:spcAft>
                <a:spcPts val="0"/>
              </a:spcAft>
              <a:buClr>
                <a:srgbClr val="FFCF00"/>
              </a:buClr>
              <a:buSzPts val="857"/>
              <a:buFont typeface="Noto Sans Symbols"/>
              <a:buChar char="■"/>
            </a:pPr>
            <a:r>
              <a:rPr lang="en-US" sz="1600">
                <a:latin typeface="Tahoma"/>
                <a:ea typeface="Tahoma"/>
                <a:cs typeface="Tahoma"/>
                <a:sym typeface="Tahoma"/>
              </a:rPr>
              <a:t>application/octet-stream</a:t>
            </a:r>
            <a:endParaRPr sz="1600">
              <a:latin typeface="Tahoma"/>
              <a:ea typeface="Tahoma"/>
              <a:cs typeface="Tahoma"/>
              <a:sym typeface="Tahoma"/>
            </a:endParaRPr>
          </a:p>
          <a:p>
            <a:pPr indent="-228600" lvl="2" marL="1041400" rtl="0" algn="l">
              <a:spcBef>
                <a:spcPts val="340"/>
              </a:spcBef>
              <a:spcAft>
                <a:spcPts val="0"/>
              </a:spcAft>
              <a:buClr>
                <a:srgbClr val="FFCF00"/>
              </a:buClr>
              <a:buSzPts val="857"/>
              <a:buFont typeface="Noto Sans Symbols"/>
              <a:buChar char="■"/>
            </a:pPr>
            <a:r>
              <a:rPr lang="en-US" sz="1600">
                <a:latin typeface="Tahoma"/>
                <a:ea typeface="Tahoma"/>
                <a:cs typeface="Tahoma"/>
                <a:sym typeface="Tahoma"/>
              </a:rPr>
              <a:t>application/x-zip</a:t>
            </a:r>
            <a:endParaRPr/>
          </a:p>
          <a:p>
            <a:pPr indent="-228600" lvl="2" marL="1041400" rtl="0" algn="l">
              <a:spcBef>
                <a:spcPts val="335"/>
              </a:spcBef>
              <a:spcAft>
                <a:spcPts val="0"/>
              </a:spcAft>
              <a:buClr>
                <a:srgbClr val="FFCF00"/>
              </a:buClr>
              <a:buSzPts val="857"/>
              <a:buFont typeface="Noto Sans Symbols"/>
              <a:buChar char="■"/>
            </a:pPr>
            <a:r>
              <a:rPr lang="en-US" sz="1600">
                <a:latin typeface="Tahoma"/>
                <a:ea typeface="Tahoma"/>
                <a:cs typeface="Tahoma"/>
                <a:sym typeface="Tahoma"/>
              </a:rPr>
              <a:t>images/jpeg</a:t>
            </a:r>
            <a:endParaRPr/>
          </a:p>
          <a:p>
            <a:pPr indent="-190077" lvl="1" marL="756285" marR="5080" rtl="0" algn="l">
              <a:lnSpc>
                <a:spcPct val="100000"/>
              </a:lnSpc>
              <a:spcBef>
                <a:spcPts val="575"/>
              </a:spcBef>
              <a:spcAft>
                <a:spcPts val="0"/>
              </a:spcAft>
              <a:buClr>
                <a:srgbClr val="FF0000"/>
              </a:buClr>
              <a:buSzPts val="1517"/>
              <a:buFont typeface="Noto Sans Symbols"/>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Types Of Servlet</a:t>
            </a:r>
            <a:endParaRPr b="1"/>
          </a:p>
        </p:txBody>
      </p:sp>
      <p:sp>
        <p:nvSpPr>
          <p:cNvPr id="170" name="Google Shape;170;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55600" rtl="0" algn="l">
              <a:spcBef>
                <a:spcPts val="0"/>
              </a:spcBef>
              <a:spcAft>
                <a:spcPts val="0"/>
              </a:spcAft>
              <a:buClr>
                <a:srgbClr val="3333CC"/>
              </a:buClr>
              <a:buSzPts val="2121"/>
              <a:buFont typeface="Noto Sans Symbols"/>
              <a:buChar char="■"/>
            </a:pPr>
            <a:r>
              <a:rPr lang="en-US" sz="3600">
                <a:latin typeface="Cambria"/>
                <a:ea typeface="Cambria"/>
                <a:cs typeface="Cambria"/>
                <a:sym typeface="Cambria"/>
              </a:rPr>
              <a:t>Generic Servlet:</a:t>
            </a:r>
            <a:endParaRPr sz="3600">
              <a:latin typeface="Cambria"/>
              <a:ea typeface="Cambria"/>
              <a:cs typeface="Cambria"/>
              <a:sym typeface="Cambria"/>
            </a:endParaRPr>
          </a:p>
          <a:p>
            <a:pPr indent="-286385" lvl="1" marL="756285" rtl="0" algn="l">
              <a:lnSpc>
                <a:spcPct val="100000"/>
              </a:lnSpc>
              <a:spcBef>
                <a:spcPts val="585"/>
              </a:spcBef>
              <a:spcAft>
                <a:spcPts val="0"/>
              </a:spcAft>
              <a:buClr>
                <a:srgbClr val="FF0000"/>
              </a:buClr>
              <a:buSzPts val="1733"/>
              <a:buFont typeface="Noto Sans Symbols"/>
              <a:buChar char="■"/>
            </a:pPr>
            <a:r>
              <a:rPr lang="en-US" sz="3200">
                <a:latin typeface="Cambria"/>
                <a:ea typeface="Cambria"/>
                <a:cs typeface="Cambria"/>
                <a:sym typeface="Cambria"/>
              </a:rPr>
              <a:t>It is in </a:t>
            </a:r>
            <a:r>
              <a:rPr b="1" lang="en-US" sz="3200">
                <a:latin typeface="Cambria"/>
                <a:ea typeface="Cambria"/>
                <a:cs typeface="Cambria"/>
                <a:sym typeface="Cambria"/>
              </a:rPr>
              <a:t>javax.servlet.GenericServlet</a:t>
            </a:r>
            <a:r>
              <a:rPr lang="en-US" sz="3200">
                <a:latin typeface="Cambria"/>
                <a:ea typeface="Cambria"/>
                <a:cs typeface="Cambria"/>
                <a:sym typeface="Cambria"/>
              </a:rPr>
              <a:t> package</a:t>
            </a:r>
            <a:endParaRPr/>
          </a:p>
          <a:p>
            <a:pPr indent="-286385" lvl="1" marL="756285" rtl="0" algn="l">
              <a:lnSpc>
                <a:spcPct val="100000"/>
              </a:lnSpc>
              <a:spcBef>
                <a:spcPts val="575"/>
              </a:spcBef>
              <a:spcAft>
                <a:spcPts val="0"/>
              </a:spcAft>
              <a:buClr>
                <a:srgbClr val="FF0000"/>
              </a:buClr>
              <a:buSzPts val="1733"/>
              <a:buFont typeface="Noto Sans Symbols"/>
              <a:buChar char="■"/>
            </a:pPr>
            <a:r>
              <a:rPr lang="en-US" sz="3200">
                <a:latin typeface="Cambria"/>
                <a:ea typeface="Cambria"/>
                <a:cs typeface="Cambria"/>
                <a:sym typeface="Cambria"/>
              </a:rPr>
              <a:t>It is protocol independent.</a:t>
            </a:r>
            <a:endParaRPr sz="3200">
              <a:latin typeface="Cambria"/>
              <a:ea typeface="Cambria"/>
              <a:cs typeface="Cambria"/>
              <a:sym typeface="Cambria"/>
            </a:endParaRPr>
          </a:p>
          <a:p>
            <a:pPr indent="-342900" lvl="0" marL="355600" rtl="0" algn="l">
              <a:spcBef>
                <a:spcPts val="670"/>
              </a:spcBef>
              <a:spcAft>
                <a:spcPts val="0"/>
              </a:spcAft>
              <a:buClr>
                <a:srgbClr val="3333CC"/>
              </a:buClr>
              <a:buSzPts val="2121"/>
              <a:buFont typeface="Noto Sans Symbols"/>
              <a:buChar char="■"/>
            </a:pPr>
            <a:r>
              <a:rPr lang="en-US" sz="3600">
                <a:latin typeface="Cambria"/>
                <a:ea typeface="Cambria"/>
                <a:cs typeface="Cambria"/>
                <a:sym typeface="Cambria"/>
              </a:rPr>
              <a:t>HTTP Servlet</a:t>
            </a:r>
            <a:endParaRPr sz="3600">
              <a:latin typeface="Cambria"/>
              <a:ea typeface="Cambria"/>
              <a:cs typeface="Cambria"/>
              <a:sym typeface="Cambria"/>
            </a:endParaRPr>
          </a:p>
          <a:p>
            <a:pPr indent="-286385" lvl="1" marL="756285" rtl="0" algn="l">
              <a:lnSpc>
                <a:spcPct val="100000"/>
              </a:lnSpc>
              <a:spcBef>
                <a:spcPts val="580"/>
              </a:spcBef>
              <a:spcAft>
                <a:spcPts val="0"/>
              </a:spcAft>
              <a:buClr>
                <a:srgbClr val="FF0000"/>
              </a:buClr>
              <a:buSzPts val="1733"/>
              <a:buFont typeface="Noto Sans Symbols"/>
              <a:buChar char="■"/>
            </a:pPr>
            <a:r>
              <a:rPr lang="en-US" sz="3200">
                <a:latin typeface="Cambria"/>
                <a:ea typeface="Cambria"/>
                <a:cs typeface="Cambria"/>
                <a:sym typeface="Cambria"/>
              </a:rPr>
              <a:t>It is in </a:t>
            </a:r>
            <a:r>
              <a:rPr b="1" lang="en-US" sz="3200">
                <a:latin typeface="Cambria"/>
                <a:ea typeface="Cambria"/>
                <a:cs typeface="Cambria"/>
                <a:sym typeface="Cambria"/>
              </a:rPr>
              <a:t>javax.servlet.HTTPServlet</a:t>
            </a:r>
            <a:r>
              <a:rPr lang="en-US" sz="3200">
                <a:latin typeface="Cambria"/>
                <a:ea typeface="Cambria"/>
                <a:cs typeface="Cambria"/>
                <a:sym typeface="Cambria"/>
              </a:rPr>
              <a:t> package</a:t>
            </a:r>
            <a:endParaRPr/>
          </a:p>
          <a:p>
            <a:pPr indent="-286385" lvl="1" marL="756285" rtl="0" algn="l">
              <a:lnSpc>
                <a:spcPct val="100000"/>
              </a:lnSpc>
              <a:spcBef>
                <a:spcPts val="575"/>
              </a:spcBef>
              <a:spcAft>
                <a:spcPts val="0"/>
              </a:spcAft>
              <a:buClr>
                <a:srgbClr val="FF0000"/>
              </a:buClr>
              <a:buSzPts val="1733"/>
              <a:buFont typeface="Noto Sans Symbols"/>
              <a:buChar char="■"/>
            </a:pPr>
            <a:r>
              <a:rPr lang="en-US" sz="3200">
                <a:latin typeface="Cambria"/>
                <a:ea typeface="Cambria"/>
                <a:cs typeface="Cambria"/>
                <a:sym typeface="Cambria"/>
              </a:rPr>
              <a:t>Built-in HTTP protocol support.</a:t>
            </a:r>
            <a:endParaRPr sz="3200">
              <a:latin typeface="Cambria"/>
              <a:ea typeface="Cambria"/>
              <a:cs typeface="Cambria"/>
              <a:sym typeface="Cambria"/>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Cont…</a:t>
            </a:r>
            <a:endParaRPr b="1"/>
          </a:p>
        </p:txBody>
      </p:sp>
      <p:pic>
        <p:nvPicPr>
          <p:cNvPr id="176" name="Google Shape;176;p27"/>
          <p:cNvPicPr preferRelativeResize="0"/>
          <p:nvPr>
            <p:ph idx="1" type="body"/>
          </p:nvPr>
        </p:nvPicPr>
        <p:blipFill rotWithShape="1">
          <a:blip r:embed="rId3">
            <a:alphaModFix/>
          </a:blip>
          <a:srcRect b="0" l="0" r="0" t="0"/>
          <a:stretch/>
        </p:blipFill>
        <p:spPr>
          <a:xfrm>
            <a:off x="457200" y="1728522"/>
            <a:ext cx="8229600" cy="426931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457200" y="274638"/>
            <a:ext cx="8229600" cy="5635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Servlet Life Cycle</a:t>
            </a:r>
            <a:endParaRPr b="1"/>
          </a:p>
        </p:txBody>
      </p:sp>
      <p:sp>
        <p:nvSpPr>
          <p:cNvPr id="182" name="Google Shape;182;p28"/>
          <p:cNvSpPr txBox="1"/>
          <p:nvPr>
            <p:ph idx="1" type="body"/>
          </p:nvPr>
        </p:nvSpPr>
        <p:spPr>
          <a:xfrm>
            <a:off x="457200" y="914400"/>
            <a:ext cx="8229600" cy="52117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t>The web container maintains the life cycle of a servlet instance</a:t>
            </a:r>
            <a:endParaRPr/>
          </a:p>
          <a:p>
            <a:pPr indent="-342900" lvl="0" marL="342900" rtl="0" algn="l">
              <a:spcBef>
                <a:spcPts val="640"/>
              </a:spcBef>
              <a:spcAft>
                <a:spcPts val="0"/>
              </a:spcAft>
              <a:buClr>
                <a:schemeClr val="dk1"/>
              </a:buClr>
              <a:buSzPts val="2800"/>
              <a:buChar char="•"/>
            </a:pPr>
            <a:r>
              <a:rPr lang="en-US" sz="2800"/>
              <a:t>Following are the stages of servlet </a:t>
            </a:r>
            <a:r>
              <a:rPr lang="en-US"/>
              <a:t>life cycle</a:t>
            </a:r>
            <a:endParaRPr/>
          </a:p>
          <a:p>
            <a:pPr indent="-514350" lvl="0" marL="514350" rtl="0" algn="l">
              <a:spcBef>
                <a:spcPts val="640"/>
              </a:spcBef>
              <a:spcAft>
                <a:spcPts val="0"/>
              </a:spcAft>
              <a:buClr>
                <a:schemeClr val="dk1"/>
              </a:buClr>
              <a:buSzPts val="3200"/>
              <a:buAutoNum type="arabicPeriod"/>
            </a:pPr>
            <a:r>
              <a:rPr lang="en-US"/>
              <a:t>Loading a Servlet</a:t>
            </a:r>
            <a:endParaRPr/>
          </a:p>
          <a:p>
            <a:pPr indent="-514350" lvl="0" marL="514350" rtl="0" algn="l">
              <a:spcBef>
                <a:spcPts val="640"/>
              </a:spcBef>
              <a:spcAft>
                <a:spcPts val="0"/>
              </a:spcAft>
              <a:buClr>
                <a:schemeClr val="dk1"/>
              </a:buClr>
              <a:buSzPts val="3200"/>
              <a:buAutoNum type="arabicPeriod"/>
            </a:pPr>
            <a:r>
              <a:rPr lang="en-US"/>
              <a:t>Instantiating a Servlet</a:t>
            </a:r>
            <a:endParaRPr/>
          </a:p>
          <a:p>
            <a:pPr indent="-514350" lvl="0" marL="514350" rtl="0" algn="l">
              <a:spcBef>
                <a:spcPts val="640"/>
              </a:spcBef>
              <a:spcAft>
                <a:spcPts val="0"/>
              </a:spcAft>
              <a:buClr>
                <a:schemeClr val="dk1"/>
              </a:buClr>
              <a:buSzPts val="3200"/>
              <a:buAutoNum type="arabicPeriod"/>
            </a:pPr>
            <a:r>
              <a:rPr lang="en-US"/>
              <a:t>Initializing a Servlet</a:t>
            </a:r>
            <a:endParaRPr/>
          </a:p>
          <a:p>
            <a:pPr indent="-514350" lvl="0" marL="514350" rtl="0" algn="l">
              <a:spcBef>
                <a:spcPts val="640"/>
              </a:spcBef>
              <a:spcAft>
                <a:spcPts val="0"/>
              </a:spcAft>
              <a:buClr>
                <a:schemeClr val="dk1"/>
              </a:buClr>
              <a:buSzPts val="3200"/>
              <a:buAutoNum type="arabicPeriod"/>
            </a:pPr>
            <a:r>
              <a:rPr lang="en-US"/>
              <a:t>Request Handling</a:t>
            </a:r>
            <a:endParaRPr/>
          </a:p>
          <a:p>
            <a:pPr indent="-514350" lvl="0" marL="514350" rtl="0" algn="l">
              <a:spcBef>
                <a:spcPts val="640"/>
              </a:spcBef>
              <a:spcAft>
                <a:spcPts val="0"/>
              </a:spcAft>
              <a:buClr>
                <a:schemeClr val="dk1"/>
              </a:buClr>
              <a:buSzPts val="3200"/>
              <a:buAutoNum type="arabicPeriod"/>
            </a:pPr>
            <a:r>
              <a:rPr lang="en-US"/>
              <a:t>Destroying a Servlet</a:t>
            </a:r>
            <a:endParaRPr/>
          </a:p>
        </p:txBody>
      </p:sp>
      <p:pic>
        <p:nvPicPr>
          <p:cNvPr descr="Life cycle of a servlet" id="183" name="Google Shape;183;p28"/>
          <p:cNvPicPr preferRelativeResize="0"/>
          <p:nvPr/>
        </p:nvPicPr>
        <p:blipFill rotWithShape="1">
          <a:blip r:embed="rId3">
            <a:alphaModFix/>
          </a:blip>
          <a:srcRect b="0" l="0" r="0" t="0"/>
          <a:stretch/>
        </p:blipFill>
        <p:spPr>
          <a:xfrm>
            <a:off x="4742089" y="2362200"/>
            <a:ext cx="4391025" cy="4495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Cont…………….</a:t>
            </a:r>
            <a:endParaRPr b="1"/>
          </a:p>
        </p:txBody>
      </p:sp>
      <p:sp>
        <p:nvSpPr>
          <p:cNvPr id="189" name="Google Shape;189;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there are three states of a servlet: new, ready and end. </a:t>
            </a:r>
            <a:endParaRPr/>
          </a:p>
          <a:p>
            <a:pPr indent="-342900" lvl="0" marL="342900" rtl="0" algn="l">
              <a:spcBef>
                <a:spcPts val="640"/>
              </a:spcBef>
              <a:spcAft>
                <a:spcPts val="0"/>
              </a:spcAft>
              <a:buClr>
                <a:schemeClr val="dk1"/>
              </a:buClr>
              <a:buSzPts val="3200"/>
              <a:buChar char="•"/>
            </a:pPr>
            <a:r>
              <a:rPr lang="en-US"/>
              <a:t>The servlet is in new state if servlet instance is created. After invoking the init() method, Servlet comes in the ready state. In the ready state, servlet performs all the tasks.</a:t>
            </a:r>
            <a:endParaRPr/>
          </a:p>
          <a:p>
            <a:pPr indent="-342900" lvl="0" marL="342900" rtl="0" algn="l">
              <a:spcBef>
                <a:spcPts val="640"/>
              </a:spcBef>
              <a:spcAft>
                <a:spcPts val="0"/>
              </a:spcAft>
              <a:buClr>
                <a:schemeClr val="dk1"/>
              </a:buClr>
              <a:buSzPts val="3200"/>
              <a:buChar char="•"/>
            </a:pPr>
            <a:r>
              <a:rPr lang="en-US"/>
              <a:t> When the web container invokes the destroy() method, it shifts to the end state.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Cont…………….</a:t>
            </a:r>
            <a:endParaRPr/>
          </a:p>
        </p:txBody>
      </p:sp>
      <p:sp>
        <p:nvSpPr>
          <p:cNvPr id="195" name="Google Shape;195;p30"/>
          <p:cNvSpPr txBox="1"/>
          <p:nvPr>
            <p:ph idx="1" type="body"/>
          </p:nvPr>
        </p:nvSpPr>
        <p:spPr>
          <a:xfrm>
            <a:off x="457200" y="1600200"/>
            <a:ext cx="8229600" cy="5181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600"/>
              <a:buNone/>
            </a:pPr>
            <a:r>
              <a:rPr b="1" lang="en-US" sz="2600"/>
              <a:t>1 Servlet class is loaded:- </a:t>
            </a:r>
            <a:r>
              <a:rPr lang="en-US" sz="2400"/>
              <a:t>The classloader is responsible to load the servlet class. The servlet class is loaded when the first request for the servlet is received by the web container. </a:t>
            </a:r>
            <a:endParaRPr sz="2400"/>
          </a:p>
          <a:p>
            <a:pPr indent="0" lvl="0" marL="0" rtl="0" algn="l">
              <a:spcBef>
                <a:spcPts val="520"/>
              </a:spcBef>
              <a:spcAft>
                <a:spcPts val="0"/>
              </a:spcAft>
              <a:buClr>
                <a:schemeClr val="dk1"/>
              </a:buClr>
              <a:buSzPts val="2600"/>
              <a:buNone/>
            </a:pPr>
            <a:r>
              <a:rPr b="1" lang="en-US" sz="2600"/>
              <a:t>2 Servlet instance is created:- </a:t>
            </a:r>
            <a:r>
              <a:rPr lang="en-US" sz="2400"/>
              <a:t>The web container creates the instance of a servlet after loading the servlet class. The servlet instance is created only once in the servlet life cycle. </a:t>
            </a:r>
            <a:endParaRPr/>
          </a:p>
          <a:p>
            <a:pPr indent="0" lvl="0" marL="0" rtl="0" algn="l">
              <a:spcBef>
                <a:spcPts val="520"/>
              </a:spcBef>
              <a:spcAft>
                <a:spcPts val="0"/>
              </a:spcAft>
              <a:buClr>
                <a:schemeClr val="dk1"/>
              </a:buClr>
              <a:buSzPts val="2600"/>
              <a:buNone/>
            </a:pPr>
            <a:r>
              <a:rPr b="1" lang="en-US" sz="2600"/>
              <a:t>3 init method is invoked:- </a:t>
            </a:r>
            <a:r>
              <a:rPr lang="en-US" sz="2400"/>
              <a:t>The web container calls the init method only once after creating the servlet.The init method is used to initialize the servlet.</a:t>
            </a:r>
            <a:endParaRPr/>
          </a:p>
          <a:p>
            <a:pPr indent="0" lvl="0" marL="0" rtl="0" algn="l">
              <a:spcBef>
                <a:spcPts val="480"/>
              </a:spcBef>
              <a:spcAft>
                <a:spcPts val="0"/>
              </a:spcAft>
              <a:buClr>
                <a:schemeClr val="dk1"/>
              </a:buClr>
              <a:buSzPts val="2400"/>
              <a:buNone/>
            </a:pPr>
            <a:r>
              <a:rPr lang="en-US" sz="2400"/>
              <a:t>Syntax of the init method is given below: </a:t>
            </a:r>
            <a:endParaRPr sz="2400"/>
          </a:p>
          <a:p>
            <a:pPr indent="0" lvl="0" marL="0" rtl="0" algn="l">
              <a:spcBef>
                <a:spcPts val="480"/>
              </a:spcBef>
              <a:spcAft>
                <a:spcPts val="0"/>
              </a:spcAft>
              <a:buClr>
                <a:schemeClr val="dk1"/>
              </a:buClr>
              <a:buSzPts val="2400"/>
              <a:buNone/>
            </a:pPr>
            <a:r>
              <a:rPr lang="en-US" sz="2400"/>
              <a:t>public void init(ServletConfig config) throws ServletException</a:t>
            </a:r>
            <a:endParaRPr sz="2400"/>
          </a:p>
          <a:p>
            <a:pPr indent="0" lvl="0" marL="0" rtl="0" algn="l">
              <a:spcBef>
                <a:spcPts val="640"/>
              </a:spcBef>
              <a:spcAft>
                <a:spcPts val="0"/>
              </a:spcAft>
              <a:buClr>
                <a:schemeClr val="dk1"/>
              </a:buClr>
              <a:buSzPts val="3200"/>
              <a:buNone/>
            </a:pPr>
            <a:r>
              <a:t/>
            </a:r>
            <a:endParaRPr b="1"/>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Cont………..</a:t>
            </a:r>
            <a:endParaRPr b="1"/>
          </a:p>
        </p:txBody>
      </p:sp>
      <p:sp>
        <p:nvSpPr>
          <p:cNvPr id="201" name="Google Shape;201;p31"/>
          <p:cNvSpPr txBox="1"/>
          <p:nvPr>
            <p:ph idx="1" type="body"/>
          </p:nvPr>
        </p:nvSpPr>
        <p:spPr>
          <a:xfrm>
            <a:off x="228600" y="1371600"/>
            <a:ext cx="8915400" cy="5181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600"/>
              <a:buNone/>
            </a:pPr>
            <a:r>
              <a:rPr b="1" lang="en-US" sz="2600"/>
              <a:t>4 service method is invoked:- </a:t>
            </a:r>
            <a:r>
              <a:rPr lang="en-US" sz="2400"/>
              <a:t>The web container calls the service method each time when request for the servlet is received. If servlet is not initialized, it follows the first three steps as described above then calls the service method. If servlet is initialized, it calls the service method.</a:t>
            </a:r>
            <a:endParaRPr b="1" sz="2400"/>
          </a:p>
          <a:p>
            <a:pPr indent="0" lvl="0" marL="0" rtl="0" algn="l">
              <a:spcBef>
                <a:spcPts val="480"/>
              </a:spcBef>
              <a:spcAft>
                <a:spcPts val="0"/>
              </a:spcAft>
              <a:buClr>
                <a:schemeClr val="dk1"/>
              </a:buClr>
              <a:buSzPts val="2400"/>
              <a:buNone/>
            </a:pPr>
            <a:r>
              <a:rPr lang="en-US" sz="2400"/>
              <a:t>Syntax:</a:t>
            </a:r>
            <a:endParaRPr/>
          </a:p>
          <a:p>
            <a:pPr indent="0" lvl="0" marL="0" rtl="0" algn="l">
              <a:spcBef>
                <a:spcPts val="480"/>
              </a:spcBef>
              <a:spcAft>
                <a:spcPts val="0"/>
              </a:spcAft>
              <a:buClr>
                <a:schemeClr val="dk1"/>
              </a:buClr>
              <a:buSzPts val="2400"/>
              <a:buNone/>
            </a:pPr>
            <a:r>
              <a:rPr lang="en-US" sz="2400"/>
              <a:t>public void service(ServletRequest request, ServletResponse response)    throws ServletException, IOException  </a:t>
            </a:r>
            <a:endParaRPr sz="2400"/>
          </a:p>
          <a:p>
            <a:pPr indent="0" lvl="0" marL="0" rtl="0" algn="l">
              <a:spcBef>
                <a:spcPts val="480"/>
              </a:spcBef>
              <a:spcAft>
                <a:spcPts val="0"/>
              </a:spcAft>
              <a:buClr>
                <a:schemeClr val="dk1"/>
              </a:buClr>
              <a:buSzPts val="2400"/>
              <a:buNone/>
            </a:pPr>
            <a:r>
              <a:rPr b="1" lang="en-US" sz="2400"/>
              <a:t>5 destroy method is invoked:- </a:t>
            </a:r>
            <a:r>
              <a:rPr lang="en-US" sz="2400"/>
              <a:t>The web container calls the destroy method before removing the servlet instance from the service</a:t>
            </a:r>
            <a:endParaRPr/>
          </a:p>
          <a:p>
            <a:pPr indent="0" lvl="0" marL="0" rtl="0" algn="l">
              <a:spcBef>
                <a:spcPts val="480"/>
              </a:spcBef>
              <a:spcAft>
                <a:spcPts val="0"/>
              </a:spcAft>
              <a:buClr>
                <a:schemeClr val="dk1"/>
              </a:buClr>
              <a:buSzPts val="2400"/>
              <a:buNone/>
            </a:pPr>
            <a:r>
              <a:rPr b="1" lang="en-US" sz="2400"/>
              <a:t>Syntax:</a:t>
            </a:r>
            <a:endParaRPr/>
          </a:p>
          <a:p>
            <a:pPr indent="0" lvl="0" marL="0" rtl="0" algn="l">
              <a:spcBef>
                <a:spcPts val="480"/>
              </a:spcBef>
              <a:spcAft>
                <a:spcPts val="0"/>
              </a:spcAft>
              <a:buClr>
                <a:schemeClr val="dk1"/>
              </a:buClr>
              <a:buSzPts val="2400"/>
              <a:buNone/>
            </a:pPr>
            <a:r>
              <a:rPr lang="en-US" sz="2400"/>
              <a:t>public void destroy()  </a:t>
            </a:r>
            <a:endParaRPr/>
          </a:p>
          <a:p>
            <a:pPr indent="0" lvl="0" marL="0" rtl="0" algn="l">
              <a:spcBef>
                <a:spcPts val="480"/>
              </a:spcBef>
              <a:spcAft>
                <a:spcPts val="0"/>
              </a:spcAft>
              <a:buClr>
                <a:schemeClr val="dk1"/>
              </a:buClr>
              <a:buSzPts val="2400"/>
              <a:buNone/>
            </a:pPr>
            <a:r>
              <a:t/>
            </a:r>
            <a:endParaRPr b="1" sz="2400"/>
          </a:p>
          <a:p>
            <a:pPr indent="0" lvl="0" marL="0" rtl="0" algn="l">
              <a:spcBef>
                <a:spcPts val="480"/>
              </a:spcBef>
              <a:spcAft>
                <a:spcPts val="0"/>
              </a:spcAft>
              <a:buClr>
                <a:schemeClr val="dk1"/>
              </a:buClr>
              <a:buSzPts val="2400"/>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Servlets Introduction</a:t>
            </a:r>
            <a:endParaRPr b="1"/>
          </a:p>
        </p:txBody>
      </p:sp>
      <p:sp>
        <p:nvSpPr>
          <p:cNvPr id="94" name="Google Shape;94;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70C0"/>
              </a:buClr>
              <a:buSzPts val="3296"/>
              <a:buFont typeface="Noto Sans Symbols"/>
              <a:buChar char="▪"/>
            </a:pPr>
            <a:r>
              <a:rPr lang="en-US"/>
              <a:t>Servlets are small programs that execute on the server side of a Web connection.</a:t>
            </a:r>
            <a:endParaRPr/>
          </a:p>
          <a:p>
            <a:pPr indent="-342900" lvl="0" marL="342900" rtl="0" algn="l">
              <a:spcBef>
                <a:spcPts val="640"/>
              </a:spcBef>
              <a:spcAft>
                <a:spcPts val="0"/>
              </a:spcAft>
              <a:buClr>
                <a:srgbClr val="0070C0"/>
              </a:buClr>
              <a:buSzPts val="3296"/>
              <a:buFont typeface="Noto Sans Symbols"/>
              <a:buChar char="▪"/>
            </a:pPr>
            <a:r>
              <a:rPr lang="en-US"/>
              <a:t>Servlets dynamically extend the functionality of a Web server</a:t>
            </a:r>
            <a:endParaRPr/>
          </a:p>
          <a:p>
            <a:pPr indent="-342900" lvl="0" marL="342900" rtl="0" algn="l">
              <a:spcBef>
                <a:spcPts val="640"/>
              </a:spcBef>
              <a:spcAft>
                <a:spcPts val="0"/>
              </a:spcAft>
              <a:buClr>
                <a:srgbClr val="0070C0"/>
              </a:buClr>
              <a:buSzPts val="3296"/>
              <a:buFont typeface="Noto Sans Symbols"/>
              <a:buChar char="▪"/>
            </a:pPr>
            <a:r>
              <a:rPr lang="en-US"/>
              <a:t>Servlets are  the components of java that are used to create dynamic web applications</a:t>
            </a:r>
            <a:endParaRPr/>
          </a:p>
          <a:p>
            <a:pPr indent="-342900" lvl="0" marL="342900" rtl="0" algn="l">
              <a:spcBef>
                <a:spcPts val="640"/>
              </a:spcBef>
              <a:spcAft>
                <a:spcPts val="0"/>
              </a:spcAft>
              <a:buClr>
                <a:srgbClr val="0070C0"/>
              </a:buClr>
              <a:buSzPts val="3296"/>
              <a:buFont typeface="Noto Sans Symbols"/>
              <a:buChar char="▪"/>
            </a:pPr>
            <a:r>
              <a:rPr lang="en-US"/>
              <a:t>There was CGI technology also to create dynamic web applications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304800" y="274638"/>
            <a:ext cx="84582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Using Tomcat For Servlet Developmnet</a:t>
            </a:r>
            <a:endParaRPr b="1"/>
          </a:p>
        </p:txBody>
      </p:sp>
      <p:sp>
        <p:nvSpPr>
          <p:cNvPr id="207" name="Google Shape;207;p32"/>
          <p:cNvSpPr txBox="1"/>
          <p:nvPr>
            <p:ph idx="1" type="body"/>
          </p:nvPr>
        </p:nvSpPr>
        <p:spPr>
          <a:xfrm>
            <a:off x="0" y="1600200"/>
            <a:ext cx="9144000" cy="4876800"/>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lang="en-US" sz="2400"/>
              <a:t>To create servlets you need a servlet developement environment.The one recommended by sun is Tomcat.</a:t>
            </a:r>
            <a:endParaRPr/>
          </a:p>
          <a:p>
            <a:pPr indent="-342900" lvl="0" marL="342900" rtl="0" algn="l">
              <a:spcBef>
                <a:spcPts val="372"/>
              </a:spcBef>
              <a:spcAft>
                <a:spcPts val="0"/>
              </a:spcAft>
              <a:buClr>
                <a:schemeClr val="dk1"/>
              </a:buClr>
              <a:buSzPct val="100000"/>
              <a:buChar char="•"/>
            </a:pPr>
            <a:r>
              <a:rPr lang="en-US" sz="2400"/>
              <a:t>Tomcat is an open source product maintained by Jakarta project of the Apache Software Foundation.</a:t>
            </a:r>
            <a:endParaRPr/>
          </a:p>
          <a:p>
            <a:pPr indent="-342900" lvl="0" marL="342900" rtl="0" algn="l">
              <a:spcBef>
                <a:spcPts val="496"/>
              </a:spcBef>
              <a:spcAft>
                <a:spcPts val="0"/>
              </a:spcAft>
              <a:buClr>
                <a:schemeClr val="dk1"/>
              </a:buClr>
              <a:buSzPct val="100000"/>
              <a:buChar char="•"/>
            </a:pPr>
            <a:r>
              <a:rPr lang="en-US"/>
              <a:t>When installed default location for Tomcat is</a:t>
            </a:r>
            <a:endParaRPr/>
          </a:p>
          <a:p>
            <a:pPr indent="-342900" lvl="0" marL="342900" rtl="0" algn="l">
              <a:spcBef>
                <a:spcPts val="496"/>
              </a:spcBef>
              <a:spcAft>
                <a:spcPts val="0"/>
              </a:spcAft>
              <a:buClr>
                <a:schemeClr val="dk1"/>
              </a:buClr>
              <a:buSzPct val="100000"/>
              <a:buChar char="•"/>
            </a:pPr>
            <a:r>
              <a:rPr b="1" lang="en-US"/>
              <a:t>C:\Program files\Apache Software Foundation\Tomcat7.0.</a:t>
            </a:r>
            <a:endParaRPr/>
          </a:p>
          <a:p>
            <a:pPr indent="-342900" lvl="0" marL="342900" rtl="0" algn="l">
              <a:spcBef>
                <a:spcPts val="496"/>
              </a:spcBef>
              <a:spcAft>
                <a:spcPts val="0"/>
              </a:spcAft>
              <a:buClr>
                <a:schemeClr val="dk1"/>
              </a:buClr>
              <a:buSzPct val="100000"/>
              <a:buChar char="•"/>
            </a:pPr>
            <a:r>
              <a:rPr lang="en-US"/>
              <a:t>Now go to</a:t>
            </a:r>
            <a:endParaRPr/>
          </a:p>
          <a:p>
            <a:pPr indent="-342900" lvl="0" marL="342900" rtl="0" algn="l">
              <a:spcBef>
                <a:spcPts val="496"/>
              </a:spcBef>
              <a:spcAft>
                <a:spcPts val="0"/>
              </a:spcAft>
              <a:buClr>
                <a:schemeClr val="dk1"/>
              </a:buClr>
              <a:buSzPct val="100000"/>
              <a:buChar char="•"/>
            </a:pPr>
            <a:r>
              <a:rPr b="1" lang="en-US"/>
              <a:t>C:\Program files\Apache Software Foundation\Tomcat7.0\common\lib </a:t>
            </a:r>
            <a:endParaRPr/>
          </a:p>
          <a:p>
            <a:pPr indent="-342900" lvl="0" marL="342900" rtl="0" algn="l">
              <a:spcBef>
                <a:spcPts val="496"/>
              </a:spcBef>
              <a:spcAft>
                <a:spcPts val="0"/>
              </a:spcAft>
              <a:buClr>
                <a:schemeClr val="dk1"/>
              </a:buClr>
              <a:buSzPct val="100000"/>
              <a:buChar char="•"/>
            </a:pPr>
            <a:r>
              <a:rPr lang="en-US"/>
              <a:t>And copy </a:t>
            </a:r>
            <a:r>
              <a:rPr b="1" lang="en-US"/>
              <a:t>servlet-api.jar </a:t>
            </a:r>
            <a:r>
              <a:rPr lang="en-US"/>
              <a:t>file and paste it in</a:t>
            </a:r>
            <a:endParaRPr/>
          </a:p>
          <a:p>
            <a:pPr indent="-342900" lvl="0" marL="342900" rtl="0" algn="l">
              <a:spcBef>
                <a:spcPts val="496"/>
              </a:spcBef>
              <a:spcAft>
                <a:spcPts val="0"/>
              </a:spcAft>
              <a:buClr>
                <a:schemeClr val="dk1"/>
              </a:buClr>
              <a:buSzPct val="100000"/>
              <a:buChar char="•"/>
            </a:pPr>
            <a:r>
              <a:rPr b="1" lang="en-US"/>
              <a:t>C:\program files\java\jre1.7\ext\lib </a:t>
            </a:r>
            <a:endParaRPr/>
          </a:p>
          <a:p>
            <a:pPr indent="-342900" lvl="0" marL="342900" rtl="0" algn="l">
              <a:spcBef>
                <a:spcPts val="496"/>
              </a:spcBef>
              <a:spcAft>
                <a:spcPts val="0"/>
              </a:spcAft>
              <a:buClr>
                <a:schemeClr val="dk1"/>
              </a:buClr>
              <a:buSzPct val="100000"/>
              <a:buChar char="•"/>
            </a:pPr>
            <a:r>
              <a:rPr lang="en-US"/>
              <a:t>Folder so that servlet package is available for JVM.</a:t>
            </a:r>
            <a:endParaRPr/>
          </a:p>
          <a:p>
            <a:pPr indent="-342900" lvl="0" marL="342900" rtl="0" algn="l">
              <a:spcBef>
                <a:spcPts val="496"/>
              </a:spcBef>
              <a:spcAft>
                <a:spcPts val="0"/>
              </a:spcAft>
              <a:buClr>
                <a:schemeClr val="dk1"/>
              </a:buClr>
              <a:buSzPct val="100000"/>
              <a:buChar char="•"/>
            </a:pPr>
            <a:r>
              <a:rPr lang="en-US"/>
              <a:t>Then Update Environment variable path to the</a:t>
            </a:r>
            <a:endParaRPr/>
          </a:p>
          <a:p>
            <a:pPr indent="-342900" lvl="0" marL="342900" rtl="0" algn="l">
              <a:spcBef>
                <a:spcPts val="496"/>
              </a:spcBef>
              <a:spcAft>
                <a:spcPts val="0"/>
              </a:spcAft>
              <a:buClr>
                <a:schemeClr val="dk1"/>
              </a:buClr>
              <a:buSzPct val="100000"/>
              <a:buChar char="•"/>
            </a:pPr>
            <a:r>
              <a:rPr b="1" lang="en-US"/>
              <a:t>C:\program files\java\jre1.7\ext\lib\servlet-api.jar</a:t>
            </a:r>
            <a:endParaRPr/>
          </a:p>
          <a:p>
            <a:pPr indent="-185420" lvl="0" marL="342900" rtl="0" algn="l">
              <a:spcBef>
                <a:spcPts val="496"/>
              </a:spcBef>
              <a:spcAft>
                <a:spcPts val="0"/>
              </a:spcAft>
              <a:buClr>
                <a:schemeClr val="dk1"/>
              </a:buClr>
              <a:buSzPct val="1000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Create Folder Structure</a:t>
            </a:r>
            <a:endParaRPr b="1"/>
          </a:p>
        </p:txBody>
      </p:sp>
      <p:sp>
        <p:nvSpPr>
          <p:cNvPr id="213" name="Google Shape;213;p33"/>
          <p:cNvSpPr txBox="1"/>
          <p:nvPr>
            <p:ph idx="1" type="body"/>
          </p:nvPr>
        </p:nvSpPr>
        <p:spPr>
          <a:xfrm>
            <a:off x="457200" y="1600200"/>
            <a:ext cx="8229600" cy="51816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b="1" lang="en-US"/>
              <a:t>C:\Program files\Apache Software Foundation\Tomcat7.0\webapps</a:t>
            </a:r>
            <a:endParaRPr/>
          </a:p>
          <a:p>
            <a:pPr indent="0" lvl="0" marL="0" rtl="0" algn="l">
              <a:spcBef>
                <a:spcPts val="544"/>
              </a:spcBef>
              <a:spcAft>
                <a:spcPts val="0"/>
              </a:spcAft>
              <a:buClr>
                <a:schemeClr val="dk1"/>
              </a:buClr>
              <a:buSzPct val="100000"/>
              <a:buNone/>
            </a:pPr>
            <a:r>
              <a:rPr lang="en-US"/>
              <a:t> </a:t>
            </a:r>
            <a:endParaRPr/>
          </a:p>
          <a:p>
            <a:pPr indent="0" lvl="0" marL="0" rtl="0" algn="l">
              <a:spcBef>
                <a:spcPts val="544"/>
              </a:spcBef>
              <a:spcAft>
                <a:spcPts val="0"/>
              </a:spcAft>
              <a:buClr>
                <a:schemeClr val="dk1"/>
              </a:buClr>
              <a:buSzPct val="100000"/>
              <a:buNone/>
            </a:pPr>
            <a:r>
              <a:rPr lang="en-US"/>
              <a:t>			Your own folder</a:t>
            </a:r>
            <a:endParaRPr/>
          </a:p>
          <a:p>
            <a:pPr indent="-170180" lvl="0" marL="342900" rtl="0" algn="l">
              <a:spcBef>
                <a:spcPts val="544"/>
              </a:spcBef>
              <a:spcAft>
                <a:spcPts val="0"/>
              </a:spcAft>
              <a:buClr>
                <a:schemeClr val="dk1"/>
              </a:buClr>
              <a:buSzPct val="100000"/>
              <a:buNone/>
            </a:pPr>
            <a:r>
              <a:t/>
            </a:r>
            <a:endParaRPr/>
          </a:p>
          <a:p>
            <a:pPr indent="0" lvl="0" marL="0" rtl="0" algn="l">
              <a:spcBef>
                <a:spcPts val="544"/>
              </a:spcBef>
              <a:spcAft>
                <a:spcPts val="0"/>
              </a:spcAft>
              <a:buClr>
                <a:schemeClr val="dk1"/>
              </a:buClr>
              <a:buSzPct val="100000"/>
              <a:buNone/>
            </a:pPr>
            <a:r>
              <a:rPr lang="en-US"/>
              <a:t>	</a:t>
            </a:r>
            <a:endParaRPr/>
          </a:p>
          <a:p>
            <a:pPr indent="0" lvl="0" marL="0" rtl="0" algn="l">
              <a:spcBef>
                <a:spcPts val="544"/>
              </a:spcBef>
              <a:spcAft>
                <a:spcPts val="0"/>
              </a:spcAft>
              <a:buClr>
                <a:schemeClr val="dk1"/>
              </a:buClr>
              <a:buSzPct val="100000"/>
              <a:buNone/>
            </a:pPr>
            <a:r>
              <a:rPr lang="en-US"/>
              <a:t>		WEB-INF	                      .html files</a:t>
            </a:r>
            <a:endParaRPr/>
          </a:p>
          <a:p>
            <a:pPr indent="0" lvl="0" marL="0" rtl="0" algn="l">
              <a:spcBef>
                <a:spcPts val="544"/>
              </a:spcBef>
              <a:spcAft>
                <a:spcPts val="0"/>
              </a:spcAft>
              <a:buClr>
                <a:schemeClr val="dk1"/>
              </a:buClr>
              <a:buSzPct val="100000"/>
              <a:buNone/>
            </a:pPr>
            <a:r>
              <a:rPr lang="en-US"/>
              <a:t> </a:t>
            </a:r>
            <a:endParaRPr/>
          </a:p>
          <a:p>
            <a:pPr indent="0" lvl="0" marL="0" rtl="0" algn="l">
              <a:spcBef>
                <a:spcPts val="544"/>
              </a:spcBef>
              <a:spcAft>
                <a:spcPts val="0"/>
              </a:spcAft>
              <a:buClr>
                <a:schemeClr val="dk1"/>
              </a:buClr>
              <a:buSzPct val="100000"/>
              <a:buNone/>
            </a:pPr>
            <a:r>
              <a:t/>
            </a:r>
            <a:endParaRPr/>
          </a:p>
          <a:p>
            <a:pPr indent="0" lvl="0" marL="0" rtl="0" algn="l">
              <a:spcBef>
                <a:spcPts val="544"/>
              </a:spcBef>
              <a:spcAft>
                <a:spcPts val="0"/>
              </a:spcAft>
              <a:buClr>
                <a:schemeClr val="dk1"/>
              </a:buClr>
              <a:buSzPct val="100000"/>
              <a:buNone/>
            </a:pPr>
            <a:r>
              <a:rPr lang="en-US"/>
              <a:t>	classes		web.xml</a:t>
            </a:r>
            <a:endParaRPr/>
          </a:p>
          <a:p>
            <a:pPr indent="0" lvl="0" marL="0" rtl="0" algn="l">
              <a:spcBef>
                <a:spcPts val="544"/>
              </a:spcBef>
              <a:spcAft>
                <a:spcPts val="0"/>
              </a:spcAft>
              <a:buClr>
                <a:schemeClr val="dk1"/>
              </a:buClr>
              <a:buSzPct val="100000"/>
              <a:buNone/>
            </a:pPr>
            <a:r>
              <a:rPr lang="en-US"/>
              <a:t> </a:t>
            </a:r>
            <a:endParaRPr/>
          </a:p>
          <a:p>
            <a:pPr indent="0" lvl="0" marL="0" rtl="0" algn="l">
              <a:spcBef>
                <a:spcPts val="544"/>
              </a:spcBef>
              <a:spcAft>
                <a:spcPts val="0"/>
              </a:spcAft>
              <a:buClr>
                <a:schemeClr val="dk1"/>
              </a:buClr>
              <a:buSzPct val="100000"/>
              <a:buNone/>
            </a:pPr>
            <a:r>
              <a:rPr lang="en-US"/>
              <a:t>		.class files</a:t>
            </a:r>
            <a:endParaRPr/>
          </a:p>
          <a:p>
            <a:pPr indent="-170180" lvl="0" marL="342900" rtl="0" algn="l">
              <a:spcBef>
                <a:spcPts val="544"/>
              </a:spcBef>
              <a:spcAft>
                <a:spcPts val="0"/>
              </a:spcAft>
              <a:buClr>
                <a:schemeClr val="dk1"/>
              </a:buClr>
              <a:buSzPct val="100000"/>
              <a:buNone/>
            </a:pPr>
            <a:r>
              <a:t/>
            </a:r>
            <a:endParaRPr/>
          </a:p>
        </p:txBody>
      </p:sp>
      <p:cxnSp>
        <p:nvCxnSpPr>
          <p:cNvPr id="214" name="Google Shape;214;p33"/>
          <p:cNvCxnSpPr/>
          <p:nvPr/>
        </p:nvCxnSpPr>
        <p:spPr>
          <a:xfrm>
            <a:off x="3962400" y="2209800"/>
            <a:ext cx="0" cy="685800"/>
          </a:xfrm>
          <a:prstGeom prst="straightConnector1">
            <a:avLst/>
          </a:prstGeom>
          <a:noFill/>
          <a:ln cap="flat" cmpd="sng" w="9525">
            <a:solidFill>
              <a:srgbClr val="4A7DBA"/>
            </a:solidFill>
            <a:prstDash val="solid"/>
            <a:round/>
            <a:headEnd len="sm" w="sm" type="none"/>
            <a:tailEnd len="med" w="med" type="stealth"/>
          </a:ln>
        </p:spPr>
      </p:cxnSp>
      <p:cxnSp>
        <p:nvCxnSpPr>
          <p:cNvPr id="215" name="Google Shape;215;p33"/>
          <p:cNvCxnSpPr/>
          <p:nvPr/>
        </p:nvCxnSpPr>
        <p:spPr>
          <a:xfrm flipH="1">
            <a:off x="2552700" y="3200400"/>
            <a:ext cx="1562100" cy="609600"/>
          </a:xfrm>
          <a:prstGeom prst="straightConnector1">
            <a:avLst/>
          </a:prstGeom>
          <a:noFill/>
          <a:ln cap="flat" cmpd="sng" w="9525">
            <a:solidFill>
              <a:srgbClr val="4A7DBA"/>
            </a:solidFill>
            <a:prstDash val="solid"/>
            <a:round/>
            <a:headEnd len="sm" w="sm" type="none"/>
            <a:tailEnd len="med" w="med" type="stealth"/>
          </a:ln>
        </p:spPr>
      </p:cxnSp>
      <p:cxnSp>
        <p:nvCxnSpPr>
          <p:cNvPr id="216" name="Google Shape;216;p33"/>
          <p:cNvCxnSpPr/>
          <p:nvPr/>
        </p:nvCxnSpPr>
        <p:spPr>
          <a:xfrm>
            <a:off x="4114800" y="3200400"/>
            <a:ext cx="2286000" cy="685800"/>
          </a:xfrm>
          <a:prstGeom prst="straightConnector1">
            <a:avLst/>
          </a:prstGeom>
          <a:noFill/>
          <a:ln cap="flat" cmpd="sng" w="9525">
            <a:solidFill>
              <a:srgbClr val="4A7DBA"/>
            </a:solidFill>
            <a:prstDash val="solid"/>
            <a:round/>
            <a:headEnd len="sm" w="sm" type="none"/>
            <a:tailEnd len="med" w="med" type="stealth"/>
          </a:ln>
        </p:spPr>
      </p:cxnSp>
      <p:cxnSp>
        <p:nvCxnSpPr>
          <p:cNvPr id="217" name="Google Shape;217;p33"/>
          <p:cNvCxnSpPr/>
          <p:nvPr/>
        </p:nvCxnSpPr>
        <p:spPr>
          <a:xfrm flipH="1">
            <a:off x="1676400" y="4430486"/>
            <a:ext cx="952500" cy="762000"/>
          </a:xfrm>
          <a:prstGeom prst="straightConnector1">
            <a:avLst/>
          </a:prstGeom>
          <a:noFill/>
          <a:ln cap="flat" cmpd="sng" w="9525">
            <a:solidFill>
              <a:srgbClr val="4A7DBA"/>
            </a:solidFill>
            <a:prstDash val="solid"/>
            <a:round/>
            <a:headEnd len="sm" w="sm" type="none"/>
            <a:tailEnd len="med" w="med" type="stealth"/>
          </a:ln>
        </p:spPr>
      </p:cxnSp>
      <p:cxnSp>
        <p:nvCxnSpPr>
          <p:cNvPr id="218" name="Google Shape;218;p33"/>
          <p:cNvCxnSpPr/>
          <p:nvPr/>
        </p:nvCxnSpPr>
        <p:spPr>
          <a:xfrm>
            <a:off x="2819400" y="4430486"/>
            <a:ext cx="1866900" cy="838200"/>
          </a:xfrm>
          <a:prstGeom prst="straightConnector1">
            <a:avLst/>
          </a:prstGeom>
          <a:noFill/>
          <a:ln cap="flat" cmpd="sng" w="9525">
            <a:solidFill>
              <a:srgbClr val="4A7DBA"/>
            </a:solidFill>
            <a:prstDash val="solid"/>
            <a:round/>
            <a:headEnd len="sm" w="sm" type="none"/>
            <a:tailEnd len="med" w="med" type="stealth"/>
          </a:ln>
        </p:spPr>
      </p:cxnSp>
      <p:cxnSp>
        <p:nvCxnSpPr>
          <p:cNvPr id="219" name="Google Shape;219;p33"/>
          <p:cNvCxnSpPr/>
          <p:nvPr/>
        </p:nvCxnSpPr>
        <p:spPr>
          <a:xfrm>
            <a:off x="1981200" y="5548086"/>
            <a:ext cx="990600" cy="609600"/>
          </a:xfrm>
          <a:prstGeom prst="straightConnector1">
            <a:avLst/>
          </a:prstGeom>
          <a:noFill/>
          <a:ln cap="flat" cmpd="sng" w="9525">
            <a:solidFill>
              <a:srgbClr val="4A7DBA"/>
            </a:solidFill>
            <a:prstDash val="solid"/>
            <a:round/>
            <a:headEnd len="sm" w="sm" type="none"/>
            <a:tailEnd len="med" w="med" type="stealth"/>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Cont…………..</a:t>
            </a:r>
            <a:endParaRPr b="1"/>
          </a:p>
        </p:txBody>
      </p:sp>
      <p:sp>
        <p:nvSpPr>
          <p:cNvPr id="225" name="Google Shape;225;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After compiling Servlet programs put .class files in the folder classes. classes folder of servlet applications is called as private folder which means the client cannot directly access Servlet.</a:t>
            </a:r>
            <a:endParaRPr/>
          </a:p>
          <a:p>
            <a:pPr indent="-342900" lvl="0" marL="342900" rtl="0" algn="l">
              <a:spcBef>
                <a:spcPts val="640"/>
              </a:spcBef>
              <a:spcAft>
                <a:spcPts val="0"/>
              </a:spcAft>
              <a:buClr>
                <a:schemeClr val="dk1"/>
              </a:buClr>
              <a:buSzPts val="3200"/>
              <a:buChar char="•"/>
            </a:pPr>
            <a:r>
              <a:rPr lang="en-US"/>
              <a:t>So the user should map some URL pattern for every Servlet class in web.xml</a:t>
            </a:r>
            <a:endParaRPr/>
          </a:p>
          <a:p>
            <a:pPr indent="-342900" lvl="0" marL="342900" rtl="0" algn="l">
              <a:spcBef>
                <a:spcPts val="640"/>
              </a:spcBef>
              <a:spcAft>
                <a:spcPts val="0"/>
              </a:spcAft>
              <a:buClr>
                <a:schemeClr val="dk1"/>
              </a:buClr>
              <a:buSzPts val="3200"/>
              <a:buChar char="•"/>
            </a:pPr>
            <a:r>
              <a:rPr lang="en-US"/>
              <a:t>web.xml file is called as deployment discriptor.</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Web.xml</a:t>
            </a:r>
            <a:endParaRPr b="1"/>
          </a:p>
        </p:txBody>
      </p:sp>
      <p:sp>
        <p:nvSpPr>
          <p:cNvPr id="232" name="Google Shape;232;p35"/>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spcBef>
                <a:spcPts val="0"/>
              </a:spcBef>
              <a:spcAft>
                <a:spcPts val="0"/>
              </a:spcAft>
              <a:buClr>
                <a:schemeClr val="dk1"/>
              </a:buClr>
              <a:buSzPct val="100000"/>
              <a:buNone/>
            </a:pPr>
            <a:r>
              <a:rPr lang="en-US"/>
              <a:t>&lt;web-app&gt;</a:t>
            </a:r>
            <a:endParaRPr/>
          </a:p>
          <a:p>
            <a:pPr indent="0" lvl="0" marL="0" rtl="0" algn="l">
              <a:spcBef>
                <a:spcPts val="400"/>
              </a:spcBef>
              <a:spcAft>
                <a:spcPts val="0"/>
              </a:spcAft>
              <a:buClr>
                <a:schemeClr val="dk1"/>
              </a:buClr>
              <a:buSzPct val="100000"/>
              <a:buNone/>
            </a:pPr>
            <a:r>
              <a:rPr lang="en-US"/>
              <a:t>&lt;servlet&gt;</a:t>
            </a:r>
            <a:endParaRPr/>
          </a:p>
          <a:p>
            <a:pPr indent="0" lvl="0" marL="0" rtl="0" algn="l">
              <a:spcBef>
                <a:spcPts val="400"/>
              </a:spcBef>
              <a:spcAft>
                <a:spcPts val="0"/>
              </a:spcAft>
              <a:buClr>
                <a:schemeClr val="dk1"/>
              </a:buClr>
              <a:buSzPct val="100000"/>
              <a:buNone/>
            </a:pPr>
            <a:r>
              <a:rPr lang="en-US"/>
              <a:t> &lt;servlet-name&gt;name&lt;/servlet-name&gt;</a:t>
            </a:r>
            <a:endParaRPr/>
          </a:p>
          <a:p>
            <a:pPr indent="0" lvl="0" marL="0" rtl="0" algn="l">
              <a:spcBef>
                <a:spcPts val="400"/>
              </a:spcBef>
              <a:spcAft>
                <a:spcPts val="0"/>
              </a:spcAft>
              <a:buClr>
                <a:schemeClr val="dk1"/>
              </a:buClr>
              <a:buSzPct val="100000"/>
              <a:buNone/>
            </a:pPr>
            <a:r>
              <a:rPr lang="en-US"/>
              <a:t>&lt;servlet-class&gt;Servletclassfile&lt;/servlet-class&gt;</a:t>
            </a:r>
            <a:endParaRPr/>
          </a:p>
          <a:p>
            <a:pPr indent="0" lvl="0" marL="0" rtl="0" algn="l">
              <a:spcBef>
                <a:spcPts val="400"/>
              </a:spcBef>
              <a:spcAft>
                <a:spcPts val="0"/>
              </a:spcAft>
              <a:buClr>
                <a:schemeClr val="dk1"/>
              </a:buClr>
              <a:buSzPct val="100000"/>
              <a:buNone/>
            </a:pPr>
            <a:r>
              <a:rPr lang="en-US"/>
              <a:t>&lt;/servlet&gt;</a:t>
            </a:r>
            <a:endParaRPr/>
          </a:p>
          <a:p>
            <a:pPr indent="0" lvl="0" marL="0" rtl="0" algn="l">
              <a:spcBef>
                <a:spcPts val="400"/>
              </a:spcBef>
              <a:spcAft>
                <a:spcPts val="0"/>
              </a:spcAft>
              <a:buClr>
                <a:schemeClr val="dk1"/>
              </a:buClr>
              <a:buSzPct val="100000"/>
              <a:buNone/>
            </a:pPr>
            <a:r>
              <a:rPr lang="en-US"/>
              <a:t>&lt;servlet-mapping&gt;</a:t>
            </a:r>
            <a:endParaRPr/>
          </a:p>
          <a:p>
            <a:pPr indent="0" lvl="0" marL="0" rtl="0" algn="l">
              <a:spcBef>
                <a:spcPts val="400"/>
              </a:spcBef>
              <a:spcAft>
                <a:spcPts val="0"/>
              </a:spcAft>
              <a:buClr>
                <a:schemeClr val="dk1"/>
              </a:buClr>
              <a:buSzPct val="100000"/>
              <a:buNone/>
            </a:pPr>
            <a:r>
              <a:rPr lang="en-US"/>
              <a:t>&lt;servlet-name&gt;name&lt;/servlet-name&gt;</a:t>
            </a:r>
            <a:endParaRPr/>
          </a:p>
          <a:p>
            <a:pPr indent="0" lvl="0" marL="0" rtl="0" algn="l">
              <a:spcBef>
                <a:spcPts val="400"/>
              </a:spcBef>
              <a:spcAft>
                <a:spcPts val="0"/>
              </a:spcAft>
              <a:buClr>
                <a:schemeClr val="dk1"/>
              </a:buClr>
              <a:buSzPct val="100000"/>
              <a:buNone/>
            </a:pPr>
            <a:r>
              <a:rPr lang="en-US"/>
              <a:t>&lt;url-pattern&gt;/url&lt;/url-pattern&gt;</a:t>
            </a:r>
            <a:endParaRPr/>
          </a:p>
          <a:p>
            <a:pPr indent="0" lvl="0" marL="0" rtl="0" algn="l">
              <a:spcBef>
                <a:spcPts val="400"/>
              </a:spcBef>
              <a:spcAft>
                <a:spcPts val="0"/>
              </a:spcAft>
              <a:buClr>
                <a:schemeClr val="dk1"/>
              </a:buClr>
              <a:buSzPct val="100000"/>
              <a:buNone/>
            </a:pPr>
            <a:r>
              <a:rPr lang="en-US"/>
              <a:t>&lt;/servlet-mapping&gt;</a:t>
            </a:r>
            <a:endParaRPr/>
          </a:p>
          <a:p>
            <a:pPr indent="0" lvl="0" marL="0" rtl="0" algn="l">
              <a:spcBef>
                <a:spcPts val="400"/>
              </a:spcBef>
              <a:spcAft>
                <a:spcPts val="0"/>
              </a:spcAft>
              <a:buClr>
                <a:schemeClr val="dk1"/>
              </a:buClr>
              <a:buSzPct val="100000"/>
              <a:buNone/>
            </a:pPr>
            <a:r>
              <a:rPr lang="en-US"/>
              <a:t>&lt;/web-app&gt;</a:t>
            </a:r>
            <a:endParaRPr/>
          </a:p>
          <a:p>
            <a:pPr indent="0" lvl="0" marL="0" rtl="0" algn="l">
              <a:spcBef>
                <a:spcPts val="400"/>
              </a:spcBef>
              <a:spcAft>
                <a:spcPts val="0"/>
              </a:spcAft>
              <a:buClr>
                <a:schemeClr val="dk1"/>
              </a:buClr>
              <a:buSzPct val="100000"/>
              <a:buNone/>
            </a:pPr>
            <a:r>
              <a:t/>
            </a:r>
            <a:endParaRPr/>
          </a:p>
          <a:p>
            <a:pPr indent="-342900" lvl="0" marL="342900" rtl="0" algn="l">
              <a:spcBef>
                <a:spcPts val="400"/>
              </a:spcBef>
              <a:spcAft>
                <a:spcPts val="0"/>
              </a:spcAft>
              <a:buClr>
                <a:schemeClr val="dk1"/>
              </a:buClr>
              <a:buSzPct val="100000"/>
              <a:buChar char="•"/>
            </a:pPr>
            <a:r>
              <a:rPr lang="en-US"/>
              <a:t>Now when the client wants to access Servlet class file then he has to type in web browser’s address bar</a:t>
            </a:r>
            <a:endParaRPr/>
          </a:p>
          <a:p>
            <a:pPr indent="-342900" lvl="0" marL="342900" rtl="0" algn="l">
              <a:spcBef>
                <a:spcPts val="400"/>
              </a:spcBef>
              <a:spcAft>
                <a:spcPts val="0"/>
              </a:spcAft>
              <a:buClr>
                <a:schemeClr val="dk1"/>
              </a:buClr>
              <a:buSzPct val="100000"/>
              <a:buChar char="•"/>
            </a:pPr>
            <a:r>
              <a:rPr b="1" lang="en-US" u="sng">
                <a:solidFill>
                  <a:schemeClr val="hlink"/>
                </a:solidFill>
                <a:hlinkClick r:id="rId3"/>
              </a:rPr>
              <a:t>http://localhost:8080/your</a:t>
            </a:r>
            <a:r>
              <a:rPr b="1" lang="en-US"/>
              <a:t> own folder/url</a:t>
            </a:r>
            <a:endParaRPr b="1"/>
          </a:p>
          <a:p>
            <a:pPr indent="-342900" lvl="0" marL="342900" rtl="0" algn="l">
              <a:spcBef>
                <a:spcPts val="400"/>
              </a:spcBef>
              <a:spcAft>
                <a:spcPts val="0"/>
              </a:spcAft>
              <a:buClr>
                <a:schemeClr val="dk1"/>
              </a:buClr>
              <a:buSzPct val="100000"/>
              <a:buChar char="•"/>
            </a:pPr>
            <a:r>
              <a:rPr b="1" lang="en-US"/>
              <a:t>Sometimes we create .html files also</a:t>
            </a:r>
            <a:endParaRPr/>
          </a:p>
          <a:p>
            <a:pPr indent="0" lvl="0" marL="0" rtl="0" algn="l">
              <a:spcBef>
                <a:spcPts val="400"/>
              </a:spcBef>
              <a:spcAft>
                <a:spcPts val="0"/>
              </a:spcAft>
              <a:buClr>
                <a:schemeClr val="dk1"/>
              </a:buClr>
              <a:buSzPct val="100000"/>
              <a:buNone/>
            </a:pPr>
            <a:r>
              <a:t/>
            </a:r>
            <a:endParaRPr/>
          </a:p>
          <a:p>
            <a:pPr indent="-215900" lvl="0" marL="342900" rtl="0" algn="l">
              <a:spcBef>
                <a:spcPts val="400"/>
              </a:spcBef>
              <a:spcAft>
                <a:spcPts val="0"/>
              </a:spcAft>
              <a:buClr>
                <a:schemeClr val="dk1"/>
              </a:buClr>
              <a:buSzPct val="1000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.html</a:t>
            </a:r>
            <a:endParaRPr b="1"/>
          </a:p>
        </p:txBody>
      </p:sp>
      <p:sp>
        <p:nvSpPr>
          <p:cNvPr id="238" name="Google Shape;238;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chemeClr val="dk1"/>
              </a:buClr>
              <a:buSzPct val="100000"/>
              <a:buNone/>
            </a:pPr>
            <a:r>
              <a:rPr lang="en-US"/>
              <a:t>&lt;html&gt;</a:t>
            </a:r>
            <a:endParaRPr/>
          </a:p>
          <a:p>
            <a:pPr indent="0" lvl="0" marL="0" rtl="0" algn="l">
              <a:spcBef>
                <a:spcPts val="592"/>
              </a:spcBef>
              <a:spcAft>
                <a:spcPts val="0"/>
              </a:spcAft>
              <a:buClr>
                <a:schemeClr val="dk1"/>
              </a:buClr>
              <a:buSzPct val="100000"/>
              <a:buNone/>
            </a:pPr>
            <a:r>
              <a:rPr lang="en-US"/>
              <a:t>&lt;form name=”any-name” method=”method used in servlet class(get/post)” action=”</a:t>
            </a:r>
            <a:r>
              <a:rPr lang="en-US" u="sng">
                <a:solidFill>
                  <a:schemeClr val="hlink"/>
                </a:solidFill>
                <a:hlinkClick r:id="rId3"/>
              </a:rPr>
              <a:t>/your</a:t>
            </a:r>
            <a:r>
              <a:rPr lang="en-US"/>
              <a:t> own folder/url”&gt;</a:t>
            </a:r>
            <a:endParaRPr/>
          </a:p>
          <a:p>
            <a:pPr indent="0" lvl="0" marL="0" rtl="0" algn="l">
              <a:spcBef>
                <a:spcPts val="592"/>
              </a:spcBef>
              <a:spcAft>
                <a:spcPts val="0"/>
              </a:spcAft>
              <a:buClr>
                <a:schemeClr val="dk1"/>
              </a:buClr>
              <a:buSzPct val="100000"/>
              <a:buNone/>
            </a:pPr>
            <a:r>
              <a:rPr lang="en-US"/>
              <a:t>&lt;input type=typename value=val&gt;</a:t>
            </a:r>
            <a:endParaRPr/>
          </a:p>
          <a:p>
            <a:pPr indent="0" lvl="0" marL="0" rtl="0" algn="l">
              <a:spcBef>
                <a:spcPts val="592"/>
              </a:spcBef>
              <a:spcAft>
                <a:spcPts val="0"/>
              </a:spcAft>
              <a:buClr>
                <a:schemeClr val="dk1"/>
              </a:buClr>
              <a:buSzPct val="100000"/>
              <a:buNone/>
            </a:pPr>
            <a:r>
              <a:rPr lang="en-US"/>
              <a:t>&lt;/html&gt;</a:t>
            </a:r>
            <a:endParaRPr/>
          </a:p>
          <a:p>
            <a:pPr indent="0" lvl="0" marL="0" rtl="0" algn="l">
              <a:spcBef>
                <a:spcPts val="592"/>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Char char="•"/>
            </a:pPr>
            <a:r>
              <a:rPr lang="en-US"/>
              <a:t>When we create .html then to access Servlet class file type in web browser’s address bar as</a:t>
            </a:r>
            <a:endParaRPr/>
          </a:p>
          <a:p>
            <a:pPr indent="-342900" lvl="0" marL="342900" rtl="0" algn="l">
              <a:spcBef>
                <a:spcPts val="592"/>
              </a:spcBef>
              <a:spcAft>
                <a:spcPts val="0"/>
              </a:spcAft>
              <a:buClr>
                <a:schemeClr val="dk1"/>
              </a:buClr>
              <a:buSzPct val="100000"/>
              <a:buChar char="•"/>
            </a:pPr>
            <a:r>
              <a:rPr b="1" lang="en-US" u="sng">
                <a:solidFill>
                  <a:schemeClr val="hlink"/>
                </a:solidFill>
                <a:hlinkClick r:id="rId4"/>
              </a:rPr>
              <a:t>http://localhost:8080/your</a:t>
            </a:r>
            <a:r>
              <a:rPr b="1" lang="en-US"/>
              <a:t> own folder/file.html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Servlet API</a:t>
            </a:r>
            <a:endParaRPr b="1"/>
          </a:p>
        </p:txBody>
      </p:sp>
      <p:sp>
        <p:nvSpPr>
          <p:cNvPr id="244" name="Google Shape;244;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55600" marR="5080" rtl="0" algn="l">
              <a:spcBef>
                <a:spcPts val="0"/>
              </a:spcBef>
              <a:spcAft>
                <a:spcPts val="0"/>
              </a:spcAft>
              <a:buClr>
                <a:srgbClr val="3333CC"/>
              </a:buClr>
              <a:buSzPts val="1886"/>
              <a:buFont typeface="Noto Sans Symbols"/>
              <a:buChar char="■"/>
            </a:pPr>
            <a:r>
              <a:rPr lang="en-US">
                <a:latin typeface="Cambria"/>
                <a:ea typeface="Cambria"/>
                <a:cs typeface="Cambria"/>
                <a:sym typeface="Cambria"/>
              </a:rPr>
              <a:t>Servlet API consists of two important packages that  encapsulates all the important classes and  interface, namely :</a:t>
            </a:r>
            <a:endParaRPr>
              <a:latin typeface="Cambria"/>
              <a:ea typeface="Cambria"/>
              <a:cs typeface="Cambria"/>
              <a:sym typeface="Cambria"/>
            </a:endParaRPr>
          </a:p>
          <a:p>
            <a:pPr indent="-286385" lvl="1" marL="756285" rtl="0" algn="l">
              <a:lnSpc>
                <a:spcPct val="100000"/>
              </a:lnSpc>
              <a:spcBef>
                <a:spcPts val="585"/>
              </a:spcBef>
              <a:spcAft>
                <a:spcPts val="0"/>
              </a:spcAft>
              <a:buClr>
                <a:srgbClr val="FF0000"/>
              </a:buClr>
              <a:buSzPts val="1517"/>
              <a:buFont typeface="Noto Sans Symbols"/>
              <a:buChar char="■"/>
            </a:pPr>
            <a:r>
              <a:rPr b="1" lang="en-US">
                <a:latin typeface="Cambria"/>
                <a:ea typeface="Cambria"/>
                <a:cs typeface="Cambria"/>
                <a:sym typeface="Cambria"/>
              </a:rPr>
              <a:t>javax.servlet</a:t>
            </a:r>
            <a:endParaRPr>
              <a:latin typeface="Cambria"/>
              <a:ea typeface="Cambria"/>
              <a:cs typeface="Cambria"/>
              <a:sym typeface="Cambria"/>
            </a:endParaRPr>
          </a:p>
          <a:p>
            <a:pPr indent="-286385" lvl="1" marL="756285" rtl="0" algn="l">
              <a:lnSpc>
                <a:spcPct val="100000"/>
              </a:lnSpc>
              <a:spcBef>
                <a:spcPts val="575"/>
              </a:spcBef>
              <a:spcAft>
                <a:spcPts val="0"/>
              </a:spcAft>
              <a:buClr>
                <a:srgbClr val="FF0000"/>
              </a:buClr>
              <a:buSzPts val="1517"/>
              <a:buFont typeface="Noto Sans Symbols"/>
              <a:buChar char="■"/>
            </a:pPr>
            <a:r>
              <a:rPr b="1" lang="en-US">
                <a:latin typeface="Cambria"/>
                <a:ea typeface="Cambria"/>
                <a:cs typeface="Cambria"/>
                <a:sym typeface="Cambria"/>
              </a:rPr>
              <a:t>javax.servlet.http</a:t>
            </a:r>
            <a:endParaRPr>
              <a:latin typeface="Cambria"/>
              <a:ea typeface="Cambria"/>
              <a:cs typeface="Cambria"/>
              <a:sym typeface="Cambria"/>
            </a:endParaRPr>
          </a:p>
          <a:p>
            <a:pPr indent="0" lvl="0" marL="0" rtl="0" algn="l">
              <a:spcBef>
                <a:spcPts val="640"/>
              </a:spcBef>
              <a:spcAft>
                <a:spcPts val="0"/>
              </a:spcAft>
              <a:buClr>
                <a:schemeClr val="dk1"/>
              </a:buClr>
              <a:buSzPts val="32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8"/>
          <p:cNvSpPr txBox="1"/>
          <p:nvPr>
            <p:ph type="title"/>
          </p:nvPr>
        </p:nvSpPr>
        <p:spPr>
          <a:xfrm>
            <a:off x="457200" y="274638"/>
            <a:ext cx="8229600" cy="4873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Interfaces from javax.servlet package</a:t>
            </a:r>
            <a:endParaRPr b="1"/>
          </a:p>
        </p:txBody>
      </p:sp>
      <p:sp>
        <p:nvSpPr>
          <p:cNvPr id="250" name="Google Shape;250;p38"/>
          <p:cNvSpPr txBox="1"/>
          <p:nvPr>
            <p:ph idx="1" type="body"/>
          </p:nvPr>
        </p:nvSpPr>
        <p:spPr>
          <a:xfrm>
            <a:off x="457200" y="838200"/>
            <a:ext cx="8229600" cy="58674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chemeClr val="dk1"/>
              </a:buClr>
              <a:buSzPct val="100000"/>
              <a:buNone/>
            </a:pPr>
            <a:r>
              <a:rPr b="1" lang="en-US"/>
              <a:t>1. Servlet</a:t>
            </a:r>
            <a:endParaRPr/>
          </a:p>
          <a:p>
            <a:pPr indent="-342900" lvl="0" marL="342900" rtl="0" algn="l">
              <a:spcBef>
                <a:spcPts val="544"/>
              </a:spcBef>
              <a:spcAft>
                <a:spcPts val="0"/>
              </a:spcAft>
              <a:buClr>
                <a:schemeClr val="dk1"/>
              </a:buClr>
              <a:buSzPct val="100000"/>
              <a:buChar char="•"/>
            </a:pPr>
            <a:r>
              <a:rPr lang="en-US"/>
              <a:t>Declare life cycle methods for servlet. To implement this interface we have to extends GenericServlet or HttpServlet classes.</a:t>
            </a:r>
            <a:endParaRPr/>
          </a:p>
          <a:p>
            <a:pPr indent="0" lvl="0" marL="0" rtl="0" algn="l">
              <a:spcBef>
                <a:spcPts val="544"/>
              </a:spcBef>
              <a:spcAft>
                <a:spcPts val="0"/>
              </a:spcAft>
              <a:buClr>
                <a:schemeClr val="dk1"/>
              </a:buClr>
              <a:buSzPct val="100000"/>
              <a:buNone/>
            </a:pPr>
            <a:r>
              <a:rPr b="1" lang="en-US"/>
              <a:t>2. ServletConfig</a:t>
            </a:r>
            <a:endParaRPr/>
          </a:p>
          <a:p>
            <a:pPr indent="-342900" lvl="0" marL="342900" rtl="0" algn="l">
              <a:spcBef>
                <a:spcPts val="544"/>
              </a:spcBef>
              <a:spcAft>
                <a:spcPts val="0"/>
              </a:spcAft>
              <a:buClr>
                <a:schemeClr val="dk1"/>
              </a:buClr>
              <a:buSzPct val="100000"/>
              <a:buChar char="•"/>
            </a:pPr>
            <a:r>
              <a:rPr lang="en-US"/>
              <a:t>Helps servlet to get initialization parameter means startup information, basic information about servlet.</a:t>
            </a:r>
            <a:endParaRPr/>
          </a:p>
          <a:p>
            <a:pPr indent="0" lvl="0" marL="0" rtl="0" algn="l">
              <a:spcBef>
                <a:spcPts val="544"/>
              </a:spcBef>
              <a:spcAft>
                <a:spcPts val="0"/>
              </a:spcAft>
              <a:buClr>
                <a:schemeClr val="dk1"/>
              </a:buClr>
              <a:buSzPct val="100000"/>
              <a:buNone/>
            </a:pPr>
            <a:r>
              <a:rPr b="1" lang="en-US"/>
              <a:t>3. ServletContext</a:t>
            </a:r>
            <a:endParaRPr/>
          </a:p>
          <a:p>
            <a:pPr indent="-342900" lvl="0" marL="342900" rtl="0" algn="l">
              <a:spcBef>
                <a:spcPts val="544"/>
              </a:spcBef>
              <a:spcAft>
                <a:spcPts val="0"/>
              </a:spcAft>
              <a:buClr>
                <a:schemeClr val="dk1"/>
              </a:buClr>
              <a:buSzPct val="100000"/>
              <a:buChar char="•"/>
            </a:pPr>
            <a:r>
              <a:rPr lang="en-US"/>
              <a:t>Allows servlet to log events and access information about their environment</a:t>
            </a:r>
            <a:endParaRPr/>
          </a:p>
          <a:p>
            <a:pPr indent="0" lvl="0" marL="0" rtl="0" algn="l">
              <a:spcBef>
                <a:spcPts val="544"/>
              </a:spcBef>
              <a:spcAft>
                <a:spcPts val="0"/>
              </a:spcAft>
              <a:buClr>
                <a:schemeClr val="dk1"/>
              </a:buClr>
              <a:buSzPct val="100000"/>
              <a:buNone/>
            </a:pPr>
            <a:r>
              <a:rPr b="1" lang="en-US"/>
              <a:t>4. ServletRequest</a:t>
            </a:r>
            <a:endParaRPr/>
          </a:p>
          <a:p>
            <a:pPr indent="-342900" lvl="0" marL="342900" rtl="0" algn="l">
              <a:spcBef>
                <a:spcPts val="544"/>
              </a:spcBef>
              <a:spcAft>
                <a:spcPts val="0"/>
              </a:spcAft>
              <a:buClr>
                <a:schemeClr val="dk1"/>
              </a:buClr>
              <a:buSzPct val="100000"/>
              <a:buChar char="•"/>
            </a:pPr>
            <a:r>
              <a:rPr lang="en-US"/>
              <a:t>Used to read data from client</a:t>
            </a:r>
            <a:endParaRPr/>
          </a:p>
          <a:p>
            <a:pPr indent="0" lvl="0" marL="0" rtl="0" algn="l">
              <a:spcBef>
                <a:spcPts val="544"/>
              </a:spcBef>
              <a:spcAft>
                <a:spcPts val="0"/>
              </a:spcAft>
              <a:buClr>
                <a:schemeClr val="dk1"/>
              </a:buClr>
              <a:buSzPct val="100000"/>
              <a:buNone/>
            </a:pPr>
            <a:r>
              <a:rPr b="1" lang="en-US"/>
              <a:t>5. ServletResponse</a:t>
            </a:r>
            <a:endParaRPr/>
          </a:p>
          <a:p>
            <a:pPr indent="-342900" lvl="0" marL="342900" rtl="0" algn="l">
              <a:spcBef>
                <a:spcPts val="544"/>
              </a:spcBef>
              <a:spcAft>
                <a:spcPts val="0"/>
              </a:spcAft>
              <a:buClr>
                <a:schemeClr val="dk1"/>
              </a:buClr>
              <a:buSzPct val="100000"/>
              <a:buChar char="•"/>
            </a:pPr>
            <a:r>
              <a:rPr lang="en-US"/>
              <a:t>Used to sent data to client</a:t>
            </a:r>
            <a:endParaRPr/>
          </a:p>
          <a:p>
            <a:pPr indent="0" lvl="0" marL="0" rtl="0" algn="l">
              <a:spcBef>
                <a:spcPts val="544"/>
              </a:spcBef>
              <a:spcAft>
                <a:spcPts val="0"/>
              </a:spcAft>
              <a:buClr>
                <a:schemeClr val="dk1"/>
              </a:buClr>
              <a:buSzPct val="1000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9"/>
          <p:cNvSpPr txBox="1"/>
          <p:nvPr>
            <p:ph type="title"/>
          </p:nvPr>
        </p:nvSpPr>
        <p:spPr>
          <a:xfrm>
            <a:off x="457200" y="274638"/>
            <a:ext cx="8229600" cy="4873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Classes from javax.servlet package</a:t>
            </a:r>
            <a:endParaRPr b="1"/>
          </a:p>
        </p:txBody>
      </p:sp>
      <p:sp>
        <p:nvSpPr>
          <p:cNvPr id="256" name="Google Shape;256;p39"/>
          <p:cNvSpPr txBox="1"/>
          <p:nvPr>
            <p:ph idx="1" type="body"/>
          </p:nvPr>
        </p:nvSpPr>
        <p:spPr>
          <a:xfrm>
            <a:off x="457200" y="838200"/>
            <a:ext cx="8229600" cy="5287963"/>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chemeClr val="dk1"/>
              </a:buClr>
              <a:buSzPct val="100000"/>
              <a:buNone/>
            </a:pPr>
            <a:r>
              <a:rPr b="1" lang="en-US"/>
              <a:t>1. GenericServlet</a:t>
            </a:r>
            <a:endParaRPr/>
          </a:p>
          <a:p>
            <a:pPr indent="-342900" lvl="0" marL="342900" rtl="0" algn="l">
              <a:spcBef>
                <a:spcPts val="544"/>
              </a:spcBef>
              <a:spcAft>
                <a:spcPts val="0"/>
              </a:spcAft>
              <a:buClr>
                <a:schemeClr val="dk1"/>
              </a:buClr>
              <a:buSzPct val="100000"/>
              <a:buChar char="•"/>
            </a:pPr>
            <a:r>
              <a:rPr lang="en-US"/>
              <a:t>Used to create servlet (Protocol independent)</a:t>
            </a:r>
            <a:endParaRPr/>
          </a:p>
          <a:p>
            <a:pPr indent="0" lvl="0" marL="0" rtl="0" algn="l">
              <a:spcBef>
                <a:spcPts val="544"/>
              </a:spcBef>
              <a:spcAft>
                <a:spcPts val="0"/>
              </a:spcAft>
              <a:buClr>
                <a:schemeClr val="dk1"/>
              </a:buClr>
              <a:buSzPct val="100000"/>
              <a:buNone/>
            </a:pPr>
            <a:r>
              <a:rPr b="1" lang="en-US"/>
              <a:t>2. ServletInputStream</a:t>
            </a:r>
            <a:endParaRPr/>
          </a:p>
          <a:p>
            <a:pPr indent="-342900" lvl="0" marL="342900" rtl="0" algn="l">
              <a:spcBef>
                <a:spcPts val="544"/>
              </a:spcBef>
              <a:spcAft>
                <a:spcPts val="0"/>
              </a:spcAft>
              <a:buClr>
                <a:schemeClr val="dk1"/>
              </a:buClr>
              <a:buSzPct val="100000"/>
              <a:buChar char="•"/>
            </a:pPr>
            <a:r>
              <a:rPr lang="en-US"/>
              <a:t>Provides an input stream for reading requests from client.</a:t>
            </a:r>
            <a:endParaRPr/>
          </a:p>
          <a:p>
            <a:pPr indent="0" lvl="0" marL="0" rtl="0" algn="l">
              <a:spcBef>
                <a:spcPts val="544"/>
              </a:spcBef>
              <a:spcAft>
                <a:spcPts val="0"/>
              </a:spcAft>
              <a:buClr>
                <a:schemeClr val="dk1"/>
              </a:buClr>
              <a:buSzPct val="100000"/>
              <a:buNone/>
            </a:pPr>
            <a:r>
              <a:rPr b="1" lang="en-US"/>
              <a:t>3. ServletOutputStream</a:t>
            </a:r>
            <a:endParaRPr/>
          </a:p>
          <a:p>
            <a:pPr indent="-342900" lvl="0" marL="342900" rtl="0" algn="l">
              <a:spcBef>
                <a:spcPts val="544"/>
              </a:spcBef>
              <a:spcAft>
                <a:spcPts val="0"/>
              </a:spcAft>
              <a:buClr>
                <a:schemeClr val="dk1"/>
              </a:buClr>
              <a:buSzPct val="100000"/>
              <a:buChar char="•"/>
            </a:pPr>
            <a:r>
              <a:rPr lang="en-US"/>
              <a:t>This class supports an output stream for writing  responses to a client</a:t>
            </a:r>
            <a:endParaRPr/>
          </a:p>
          <a:p>
            <a:pPr indent="0" lvl="0" marL="0" rtl="0" algn="l">
              <a:spcBef>
                <a:spcPts val="544"/>
              </a:spcBef>
              <a:spcAft>
                <a:spcPts val="0"/>
              </a:spcAft>
              <a:buClr>
                <a:schemeClr val="dk1"/>
              </a:buClr>
              <a:buSzPct val="100000"/>
              <a:buNone/>
            </a:pPr>
            <a:r>
              <a:rPr b="1" lang="en-US"/>
              <a:t>4. ServletException</a:t>
            </a:r>
            <a:endParaRPr/>
          </a:p>
          <a:p>
            <a:pPr indent="-342900" lvl="0" marL="342900" rtl="0" algn="l">
              <a:spcBef>
                <a:spcPts val="544"/>
              </a:spcBef>
              <a:spcAft>
                <a:spcPts val="0"/>
              </a:spcAft>
              <a:buClr>
                <a:schemeClr val="dk1"/>
              </a:buClr>
              <a:buSzPct val="100000"/>
              <a:buChar char="•"/>
            </a:pPr>
            <a:r>
              <a:rPr lang="en-US"/>
              <a:t>For handling exception: Error Occurred</a:t>
            </a:r>
            <a:endParaRPr/>
          </a:p>
          <a:p>
            <a:pPr indent="0" lvl="0" marL="0" rtl="0" algn="l">
              <a:spcBef>
                <a:spcPts val="544"/>
              </a:spcBef>
              <a:spcAft>
                <a:spcPts val="0"/>
              </a:spcAft>
              <a:buClr>
                <a:schemeClr val="dk1"/>
              </a:buClr>
              <a:buSzPct val="100000"/>
              <a:buNone/>
            </a:pPr>
            <a:r>
              <a:rPr b="1" lang="en-US"/>
              <a:t>5. UnavailableException</a:t>
            </a:r>
            <a:endParaRPr/>
          </a:p>
          <a:p>
            <a:pPr indent="-342900" lvl="0" marL="342900" rtl="0" algn="l">
              <a:spcBef>
                <a:spcPts val="544"/>
              </a:spcBef>
              <a:spcAft>
                <a:spcPts val="0"/>
              </a:spcAft>
              <a:buClr>
                <a:schemeClr val="dk1"/>
              </a:buClr>
              <a:buSzPct val="100000"/>
              <a:buChar char="•"/>
            </a:pPr>
            <a:r>
              <a:rPr lang="en-US"/>
              <a:t>For handling exception: generate when servlet not available</a:t>
            </a:r>
            <a:endParaRPr/>
          </a:p>
          <a:p>
            <a:pPr indent="0" lvl="0" marL="0" rtl="0" algn="l">
              <a:spcBef>
                <a:spcPts val="544"/>
              </a:spcBef>
              <a:spcAft>
                <a:spcPts val="0"/>
              </a:spcAft>
              <a:buClr>
                <a:schemeClr val="dk1"/>
              </a:buClr>
              <a:buSzPct val="1000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0"/>
          <p:cNvSpPr txBox="1"/>
          <p:nvPr>
            <p:ph type="title"/>
          </p:nvPr>
        </p:nvSpPr>
        <p:spPr>
          <a:xfrm>
            <a:off x="457200" y="0"/>
            <a:ext cx="8382000" cy="5635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Servlet Interface</a:t>
            </a:r>
            <a:endParaRPr b="1"/>
          </a:p>
        </p:txBody>
      </p:sp>
      <p:sp>
        <p:nvSpPr>
          <p:cNvPr id="262" name="Google Shape;262;p40"/>
          <p:cNvSpPr txBox="1"/>
          <p:nvPr>
            <p:ph idx="1" type="body"/>
          </p:nvPr>
        </p:nvSpPr>
        <p:spPr>
          <a:xfrm>
            <a:off x="304800" y="914400"/>
            <a:ext cx="8382000" cy="52117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lang="en-US"/>
              <a:t>All servlets must implement the </a:t>
            </a:r>
            <a:r>
              <a:rPr b="1" lang="en-US"/>
              <a:t>Servlet </a:t>
            </a:r>
            <a:r>
              <a:rPr lang="en-US"/>
              <a:t>interface. It declares the </a:t>
            </a:r>
            <a:r>
              <a:rPr b="1" lang="en-US"/>
              <a:t>init( )</a:t>
            </a:r>
            <a:r>
              <a:rPr lang="en-US"/>
              <a:t>, </a:t>
            </a:r>
            <a:r>
              <a:rPr b="1" lang="en-US"/>
              <a:t>service( )</a:t>
            </a:r>
            <a:r>
              <a:rPr lang="en-US"/>
              <a:t>, and </a:t>
            </a:r>
            <a:r>
              <a:rPr b="1" lang="en-US"/>
              <a:t>destroy( ) </a:t>
            </a:r>
            <a:r>
              <a:rPr lang="en-US"/>
              <a:t>methods that are called by the server during the life cycle of a servlet. </a:t>
            </a:r>
            <a:endParaRPr/>
          </a:p>
          <a:p>
            <a:pPr indent="-342900" lvl="0" marL="342900" rtl="0" algn="l">
              <a:spcBef>
                <a:spcPts val="496"/>
              </a:spcBef>
              <a:spcAft>
                <a:spcPts val="0"/>
              </a:spcAft>
              <a:buClr>
                <a:schemeClr val="dk1"/>
              </a:buClr>
              <a:buSzPct val="100000"/>
              <a:buChar char="•"/>
            </a:pPr>
            <a:r>
              <a:rPr b="1" lang="en-US"/>
              <a:t>Methods </a:t>
            </a:r>
            <a:endParaRPr/>
          </a:p>
          <a:p>
            <a:pPr indent="-285750" lvl="1" marL="742950" rtl="0" algn="l">
              <a:spcBef>
                <a:spcPts val="434"/>
              </a:spcBef>
              <a:spcAft>
                <a:spcPts val="0"/>
              </a:spcAft>
              <a:buClr>
                <a:schemeClr val="dk1"/>
              </a:buClr>
              <a:buSzPct val="100000"/>
              <a:buChar char="–"/>
            </a:pPr>
            <a:r>
              <a:rPr b="1" lang="en-US"/>
              <a:t>void destroy( )</a:t>
            </a:r>
            <a:r>
              <a:rPr lang="en-US"/>
              <a:t> -Called when the servlet is unloaded.</a:t>
            </a:r>
            <a:endParaRPr/>
          </a:p>
          <a:p>
            <a:pPr indent="-285750" lvl="1" marL="742950" rtl="0" algn="l">
              <a:spcBef>
                <a:spcPts val="434"/>
              </a:spcBef>
              <a:spcAft>
                <a:spcPts val="0"/>
              </a:spcAft>
              <a:buClr>
                <a:schemeClr val="dk1"/>
              </a:buClr>
              <a:buSzPct val="100000"/>
              <a:buChar char="–"/>
            </a:pPr>
            <a:r>
              <a:rPr b="1" lang="en-US"/>
              <a:t>ServletConfig getServletConfig( )</a:t>
            </a:r>
            <a:r>
              <a:rPr lang="en-US"/>
              <a:t> -Returns a </a:t>
            </a:r>
            <a:r>
              <a:rPr b="1" lang="en-US"/>
              <a:t>ServletConfig </a:t>
            </a:r>
            <a:r>
              <a:rPr lang="en-US"/>
              <a:t>object that contains any initialization parameters.</a:t>
            </a:r>
            <a:endParaRPr/>
          </a:p>
          <a:p>
            <a:pPr indent="-285750" lvl="1" marL="742950" rtl="0" algn="l">
              <a:spcBef>
                <a:spcPts val="434"/>
              </a:spcBef>
              <a:spcAft>
                <a:spcPts val="0"/>
              </a:spcAft>
              <a:buClr>
                <a:schemeClr val="dk1"/>
              </a:buClr>
              <a:buSzPct val="100000"/>
              <a:buChar char="–"/>
            </a:pPr>
            <a:r>
              <a:rPr b="1" lang="en-US"/>
              <a:t>String getServletInfo( )</a:t>
            </a:r>
            <a:r>
              <a:rPr lang="en-US"/>
              <a:t> Returns a string describing the servlet.</a:t>
            </a:r>
            <a:endParaRPr/>
          </a:p>
          <a:p>
            <a:pPr indent="-285750" lvl="1" marL="742950" rtl="0" algn="l">
              <a:spcBef>
                <a:spcPts val="434"/>
              </a:spcBef>
              <a:spcAft>
                <a:spcPts val="0"/>
              </a:spcAft>
              <a:buClr>
                <a:schemeClr val="dk1"/>
              </a:buClr>
              <a:buSzPct val="100000"/>
              <a:buChar char="–"/>
            </a:pPr>
            <a:r>
              <a:rPr b="1" lang="en-US"/>
              <a:t>void init(ServletConfig </a:t>
            </a:r>
            <a:r>
              <a:rPr b="1" i="1" lang="en-US"/>
              <a:t>sc</a:t>
            </a:r>
            <a:r>
              <a:rPr b="1" lang="en-US"/>
              <a:t>)throws ServletException- </a:t>
            </a:r>
            <a:r>
              <a:rPr lang="en-US"/>
              <a:t>Called when the servlet is initialized. Initialization parameters for the servlet can be obtained from </a:t>
            </a:r>
            <a:r>
              <a:rPr i="1" lang="en-US"/>
              <a:t>sc</a:t>
            </a:r>
            <a:r>
              <a:rPr lang="en-US"/>
              <a:t>. An </a:t>
            </a:r>
            <a:r>
              <a:rPr b="1" lang="en-US"/>
              <a:t>UnavailableException </a:t>
            </a:r>
            <a:r>
              <a:rPr lang="en-US"/>
              <a:t>should be thrown if the servlet cannot be initialized.</a:t>
            </a:r>
            <a:endParaRPr/>
          </a:p>
          <a:p>
            <a:pPr indent="-285750" lvl="1" marL="742950" rtl="0" algn="l">
              <a:spcBef>
                <a:spcPts val="434"/>
              </a:spcBef>
              <a:spcAft>
                <a:spcPts val="0"/>
              </a:spcAft>
              <a:buClr>
                <a:schemeClr val="dk1"/>
              </a:buClr>
              <a:buSzPct val="100000"/>
              <a:buChar char="–"/>
            </a:pPr>
            <a:r>
              <a:rPr b="1" lang="en-US"/>
              <a:t>void service(ServletRequest </a:t>
            </a:r>
            <a:r>
              <a:rPr b="1" i="1" lang="en-US"/>
              <a:t>req</a:t>
            </a:r>
            <a:r>
              <a:rPr b="1" lang="en-US"/>
              <a:t>,ServletResponse </a:t>
            </a:r>
            <a:r>
              <a:rPr b="1" i="1" lang="en-US"/>
              <a:t>res</a:t>
            </a:r>
            <a:r>
              <a:rPr b="1" lang="en-US"/>
              <a:t>)throws ServletException,IOException -</a:t>
            </a:r>
            <a:r>
              <a:rPr lang="en-US"/>
              <a:t>Called to process a request from a client. The request from the client can be read from </a:t>
            </a:r>
            <a:r>
              <a:rPr i="1" lang="en-US"/>
              <a:t>req</a:t>
            </a:r>
            <a:r>
              <a:rPr lang="en-US"/>
              <a:t>.The response to the client can be written to </a:t>
            </a:r>
            <a:r>
              <a:rPr i="1" lang="en-US"/>
              <a:t>res</a:t>
            </a:r>
            <a:r>
              <a:rPr lang="en-US"/>
              <a:t>. An exception is generated if a servlet or IO problem occurs.</a:t>
            </a:r>
            <a:endParaRPr/>
          </a:p>
          <a:p>
            <a:pPr indent="0" lvl="1" marL="457200" rtl="0" algn="l">
              <a:spcBef>
                <a:spcPts val="434"/>
              </a:spcBef>
              <a:spcAft>
                <a:spcPts val="0"/>
              </a:spcAft>
              <a:buClr>
                <a:schemeClr val="dk1"/>
              </a:buClr>
              <a:buSzPct val="100000"/>
              <a:buNone/>
            </a:pPr>
            <a:r>
              <a:t/>
            </a:r>
            <a:endParaRPr b="1"/>
          </a:p>
          <a:p>
            <a:pPr indent="-185420" lvl="0" marL="342900" rtl="0" algn="l">
              <a:spcBef>
                <a:spcPts val="496"/>
              </a:spcBef>
              <a:spcAft>
                <a:spcPts val="0"/>
              </a:spcAft>
              <a:buClr>
                <a:schemeClr val="dk1"/>
              </a:buClr>
              <a:buSzPct val="100000"/>
              <a:buNone/>
            </a:pPr>
            <a:r>
              <a:t/>
            </a:r>
            <a:endParaRPr/>
          </a:p>
          <a:p>
            <a:pPr indent="-185420" lvl="0" marL="342900" rtl="0" algn="l">
              <a:spcBef>
                <a:spcPts val="496"/>
              </a:spcBef>
              <a:spcAft>
                <a:spcPts val="0"/>
              </a:spcAft>
              <a:buClr>
                <a:schemeClr val="dk1"/>
              </a:buClr>
              <a:buSzPct val="1000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1"/>
          <p:cNvSpPr txBox="1"/>
          <p:nvPr>
            <p:ph type="title"/>
          </p:nvPr>
        </p:nvSpPr>
        <p:spPr>
          <a:xfrm>
            <a:off x="457200" y="152400"/>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ServletConfig Interface</a:t>
            </a:r>
            <a:endParaRPr b="1"/>
          </a:p>
        </p:txBody>
      </p:sp>
      <p:sp>
        <p:nvSpPr>
          <p:cNvPr id="268" name="Google Shape;268;p41"/>
          <p:cNvSpPr txBox="1"/>
          <p:nvPr>
            <p:ph idx="1" type="body"/>
          </p:nvPr>
        </p:nvSpPr>
        <p:spPr>
          <a:xfrm>
            <a:off x="457200" y="838200"/>
            <a:ext cx="8229600" cy="5287963"/>
          </a:xfrm>
          <a:prstGeom prst="rect">
            <a:avLst/>
          </a:prstGeom>
          <a:noFill/>
          <a:ln>
            <a:noFill/>
          </a:ln>
        </p:spPr>
        <p:txBody>
          <a:bodyPr anchorCtr="0" anchor="t" bIns="45700" lIns="91425" spcFirstLastPara="1" rIns="91425" wrap="square" tIns="45700">
            <a:normAutofit fontScale="85000" lnSpcReduction="20000"/>
          </a:bodyPr>
          <a:lstStyle/>
          <a:p>
            <a:pPr indent="-457200" lvl="0" marL="469900" marR="464819" rtl="0" algn="l">
              <a:spcBef>
                <a:spcPts val="0"/>
              </a:spcBef>
              <a:spcAft>
                <a:spcPts val="0"/>
              </a:spcAft>
              <a:buClr>
                <a:srgbClr val="3333CC"/>
              </a:buClr>
              <a:buSzPct val="59375"/>
              <a:buChar char="•"/>
            </a:pPr>
            <a:r>
              <a:rPr lang="en-US" sz="2800">
                <a:latin typeface="Cambria"/>
                <a:ea typeface="Cambria"/>
                <a:cs typeface="Cambria"/>
                <a:sym typeface="Cambria"/>
              </a:rPr>
              <a:t>Object of ServletConfig created by the web  container for each servlet.</a:t>
            </a:r>
            <a:endParaRPr sz="2800">
              <a:latin typeface="Cambria"/>
              <a:ea typeface="Cambria"/>
              <a:cs typeface="Cambria"/>
              <a:sym typeface="Cambria"/>
            </a:endParaRPr>
          </a:p>
          <a:p>
            <a:pPr indent="-457200" lvl="0" marL="469900" marR="284480" rtl="0" algn="l">
              <a:spcBef>
                <a:spcPts val="770"/>
              </a:spcBef>
              <a:spcAft>
                <a:spcPts val="0"/>
              </a:spcAft>
              <a:buClr>
                <a:srgbClr val="3333CC"/>
              </a:buClr>
              <a:buSzPct val="59375"/>
              <a:buChar char="•"/>
            </a:pPr>
            <a:r>
              <a:rPr lang="en-US" sz="2800">
                <a:latin typeface="Cambria"/>
                <a:ea typeface="Cambria"/>
                <a:cs typeface="Cambria"/>
                <a:sym typeface="Cambria"/>
              </a:rPr>
              <a:t>This object can be used to get configuration  information from </a:t>
            </a:r>
            <a:r>
              <a:rPr b="1" lang="en-US" sz="2800">
                <a:latin typeface="Cambria"/>
                <a:ea typeface="Cambria"/>
                <a:cs typeface="Cambria"/>
                <a:sym typeface="Cambria"/>
              </a:rPr>
              <a:t>web.xml</a:t>
            </a:r>
            <a:r>
              <a:rPr lang="en-US" sz="2800">
                <a:latin typeface="Cambria"/>
                <a:ea typeface="Cambria"/>
                <a:cs typeface="Cambria"/>
                <a:sym typeface="Cambria"/>
              </a:rPr>
              <a:t> file.</a:t>
            </a:r>
            <a:endParaRPr sz="2800">
              <a:latin typeface="Cambria"/>
              <a:ea typeface="Cambria"/>
              <a:cs typeface="Cambria"/>
              <a:sym typeface="Cambria"/>
            </a:endParaRPr>
          </a:p>
          <a:p>
            <a:pPr indent="-457200" lvl="0" marL="469900" marR="5080" rtl="0" algn="l">
              <a:spcBef>
                <a:spcPts val="770"/>
              </a:spcBef>
              <a:spcAft>
                <a:spcPts val="0"/>
              </a:spcAft>
              <a:buClr>
                <a:srgbClr val="3333CC"/>
              </a:buClr>
              <a:buSzPct val="59375"/>
              <a:buChar char="•"/>
            </a:pPr>
            <a:r>
              <a:rPr lang="en-US" sz="2800">
                <a:latin typeface="Cambria"/>
                <a:ea typeface="Cambria"/>
                <a:cs typeface="Cambria"/>
                <a:sym typeface="Cambria"/>
              </a:rPr>
              <a:t>Advantage: No need to edit the servlet file if  information is modified from the web.xml file.</a:t>
            </a:r>
            <a:endParaRPr sz="2800">
              <a:latin typeface="Cambria"/>
              <a:ea typeface="Cambria"/>
              <a:cs typeface="Cambria"/>
              <a:sym typeface="Cambria"/>
            </a:endParaRPr>
          </a:p>
          <a:p>
            <a:pPr indent="-342900" lvl="0" marL="342900" rtl="0" algn="l">
              <a:spcBef>
                <a:spcPts val="544"/>
              </a:spcBef>
              <a:spcAft>
                <a:spcPts val="0"/>
              </a:spcAft>
              <a:buClr>
                <a:schemeClr val="dk1"/>
              </a:buClr>
              <a:buSzPct val="100000"/>
              <a:buChar char="•"/>
            </a:pPr>
            <a:r>
              <a:rPr b="1" lang="en-US"/>
              <a:t>Methods</a:t>
            </a:r>
            <a:endParaRPr/>
          </a:p>
          <a:p>
            <a:pPr indent="-285750" lvl="1" marL="742950" rtl="0" algn="l">
              <a:spcBef>
                <a:spcPts val="476"/>
              </a:spcBef>
              <a:spcAft>
                <a:spcPts val="0"/>
              </a:spcAft>
              <a:buClr>
                <a:schemeClr val="dk1"/>
              </a:buClr>
              <a:buSzPct val="100000"/>
              <a:buChar char="–"/>
            </a:pPr>
            <a:r>
              <a:rPr b="1" lang="en-US"/>
              <a:t>ServletContext getServletContext( )</a:t>
            </a:r>
            <a:r>
              <a:rPr lang="en-US"/>
              <a:t> - Returns the context for this servlet.</a:t>
            </a:r>
            <a:endParaRPr/>
          </a:p>
          <a:p>
            <a:pPr indent="-285750" lvl="1" marL="742950" rtl="0" algn="l">
              <a:spcBef>
                <a:spcPts val="476"/>
              </a:spcBef>
              <a:spcAft>
                <a:spcPts val="0"/>
              </a:spcAft>
              <a:buClr>
                <a:schemeClr val="dk1"/>
              </a:buClr>
              <a:buSzPct val="100000"/>
              <a:buChar char="–"/>
            </a:pPr>
            <a:r>
              <a:rPr b="1" lang="en-US"/>
              <a:t>String getInitParameter(String </a:t>
            </a:r>
            <a:r>
              <a:rPr b="1" i="1" lang="en-US"/>
              <a:t>param</a:t>
            </a:r>
            <a:r>
              <a:rPr b="1" lang="en-US"/>
              <a:t>)</a:t>
            </a:r>
            <a:r>
              <a:rPr lang="en-US"/>
              <a:t> -Returns the value of the initialization parameter named </a:t>
            </a:r>
            <a:r>
              <a:rPr i="1" lang="en-US"/>
              <a:t>param</a:t>
            </a:r>
            <a:r>
              <a:rPr lang="en-US"/>
              <a:t>.</a:t>
            </a:r>
            <a:endParaRPr/>
          </a:p>
          <a:p>
            <a:pPr indent="-285750" lvl="1" marL="742950" rtl="0" algn="l">
              <a:spcBef>
                <a:spcPts val="476"/>
              </a:spcBef>
              <a:spcAft>
                <a:spcPts val="0"/>
              </a:spcAft>
              <a:buClr>
                <a:schemeClr val="dk1"/>
              </a:buClr>
              <a:buSzPct val="100000"/>
              <a:buChar char="–"/>
            </a:pPr>
            <a:r>
              <a:rPr b="1" lang="en-US"/>
              <a:t>Enumeration getInitParameterNames( )</a:t>
            </a:r>
            <a:r>
              <a:rPr lang="en-US"/>
              <a:t>- Returns an enumeration of all initialization parameter names.</a:t>
            </a:r>
            <a:endParaRPr/>
          </a:p>
          <a:p>
            <a:pPr indent="-285750" lvl="1" marL="742950" rtl="0" algn="l">
              <a:spcBef>
                <a:spcPts val="476"/>
              </a:spcBef>
              <a:spcAft>
                <a:spcPts val="0"/>
              </a:spcAft>
              <a:buClr>
                <a:schemeClr val="dk1"/>
              </a:buClr>
              <a:buSzPct val="100000"/>
              <a:buChar char="–"/>
            </a:pPr>
            <a:r>
              <a:rPr b="1" lang="en-US"/>
              <a:t>String getServletName( )</a:t>
            </a:r>
            <a:r>
              <a:rPr lang="en-US"/>
              <a:t> Returns the name of the invoking servlet.</a:t>
            </a:r>
            <a:endParaRPr/>
          </a:p>
          <a:p>
            <a:pPr indent="0" lvl="1" marL="457200" rtl="0" algn="l">
              <a:spcBef>
                <a:spcPts val="476"/>
              </a:spcBef>
              <a:spcAft>
                <a:spcPts val="0"/>
              </a:spcAft>
              <a:buClr>
                <a:schemeClr val="dk1"/>
              </a:buClr>
              <a:buSzPct val="100000"/>
              <a:buNone/>
            </a:pPr>
            <a:r>
              <a:t/>
            </a:r>
            <a:endParaRPr b="1"/>
          </a:p>
          <a:p>
            <a:pPr indent="0" lvl="0" marL="0" rtl="0" algn="l">
              <a:spcBef>
                <a:spcPts val="544"/>
              </a:spcBef>
              <a:spcAft>
                <a:spcPts val="0"/>
              </a:spcAft>
              <a:buClr>
                <a:schemeClr val="dk1"/>
              </a:buClr>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CGI (Commmon Gateway Interface)</a:t>
            </a:r>
            <a:endParaRPr b="1"/>
          </a:p>
        </p:txBody>
      </p:sp>
      <p:sp>
        <p:nvSpPr>
          <p:cNvPr id="100" name="Google Shape;100;p15"/>
          <p:cNvSpPr txBox="1"/>
          <p:nvPr>
            <p:ph idx="1" type="body"/>
          </p:nvPr>
        </p:nvSpPr>
        <p:spPr>
          <a:xfrm>
            <a:off x="457200" y="1295400"/>
            <a:ext cx="8229600" cy="5334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70C0"/>
              </a:buClr>
              <a:buSzPts val="3296"/>
              <a:buFont typeface="Noto Sans Symbols"/>
              <a:buChar char="▪"/>
            </a:pPr>
            <a:r>
              <a:rPr lang="en-US"/>
              <a:t>is used to provide dynamic content to the user.</a:t>
            </a:r>
            <a:endParaRPr/>
          </a:p>
          <a:p>
            <a:pPr indent="-342900" lvl="0" marL="342900" rtl="0" algn="l">
              <a:spcBef>
                <a:spcPts val="640"/>
              </a:spcBef>
              <a:spcAft>
                <a:spcPts val="0"/>
              </a:spcAft>
              <a:buClr>
                <a:srgbClr val="0070C0"/>
              </a:buClr>
              <a:buSzPts val="3296"/>
              <a:buFont typeface="Noto Sans Symbols"/>
              <a:buChar char="▪"/>
            </a:pPr>
            <a:r>
              <a:rPr lang="en-US"/>
              <a:t>is used to execute a program that resides in the server to process data or access databases to produce the relevant dynamic content.</a:t>
            </a:r>
            <a:endParaRPr/>
          </a:p>
          <a:p>
            <a:pPr indent="-342900" lvl="0" marL="342900" rtl="0" algn="l">
              <a:spcBef>
                <a:spcPts val="640"/>
              </a:spcBef>
              <a:spcAft>
                <a:spcPts val="0"/>
              </a:spcAft>
              <a:buClr>
                <a:srgbClr val="0070C0"/>
              </a:buClr>
              <a:buSzPts val="3296"/>
              <a:buFont typeface="Noto Sans Symbols"/>
              <a:buChar char="▪"/>
            </a:pPr>
            <a:r>
              <a:rPr lang="en-US"/>
              <a:t>Programs that resides in server can be written in native operating system such as C,C++,Perl.</a:t>
            </a:r>
            <a:endParaRPr/>
          </a:p>
          <a:p>
            <a:pPr indent="-133604" lvl="0" marL="342900" rtl="0" algn="l">
              <a:spcBef>
                <a:spcPts val="640"/>
              </a:spcBef>
              <a:spcAft>
                <a:spcPts val="0"/>
              </a:spcAft>
              <a:buClr>
                <a:srgbClr val="0070C0"/>
              </a:buClr>
              <a:buSzPts val="3296"/>
              <a:buFont typeface="Noto Sans Symbols"/>
              <a:buNone/>
            </a:pPr>
            <a:r>
              <a:t/>
            </a:r>
            <a:endParaRPr/>
          </a:p>
          <a:p>
            <a:pPr indent="-139700" lvl="0" marL="342900" rtl="0" algn="l">
              <a:spcBef>
                <a:spcPts val="640"/>
              </a:spcBef>
              <a:spcAft>
                <a:spcPts val="0"/>
              </a:spcAft>
              <a:buClr>
                <a:schemeClr val="dk1"/>
              </a:buClr>
              <a:buSzPts val="3200"/>
              <a:buNone/>
            </a:pPr>
            <a:r>
              <a:t/>
            </a:r>
            <a:endParaRPr/>
          </a:p>
        </p:txBody>
      </p:sp>
      <p:pic>
        <p:nvPicPr>
          <p:cNvPr descr="C:\Users\Administrator\Desktop\cgi.bmp" id="101" name="Google Shape;101;p15"/>
          <p:cNvPicPr preferRelativeResize="0"/>
          <p:nvPr/>
        </p:nvPicPr>
        <p:blipFill rotWithShape="1">
          <a:blip r:embed="rId3">
            <a:alphaModFix/>
          </a:blip>
          <a:srcRect b="0" l="0" r="0" t="0"/>
          <a:stretch/>
        </p:blipFill>
        <p:spPr>
          <a:xfrm>
            <a:off x="1066800" y="5029200"/>
            <a:ext cx="6705600" cy="17430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2"/>
          <p:cNvSpPr txBox="1"/>
          <p:nvPr>
            <p:ph type="title"/>
          </p:nvPr>
        </p:nvSpPr>
        <p:spPr>
          <a:xfrm>
            <a:off x="457200" y="274638"/>
            <a:ext cx="8229600" cy="5635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Init parameters in web.xml</a:t>
            </a:r>
            <a:endParaRPr b="1"/>
          </a:p>
        </p:txBody>
      </p:sp>
      <p:sp>
        <p:nvSpPr>
          <p:cNvPr id="274" name="Google Shape;274;p42"/>
          <p:cNvSpPr txBox="1"/>
          <p:nvPr>
            <p:ph idx="1" type="body"/>
          </p:nvPr>
        </p:nvSpPr>
        <p:spPr>
          <a:xfrm>
            <a:off x="457200" y="914400"/>
            <a:ext cx="8229600" cy="52117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&lt;web-app&gt;</a:t>
            </a:r>
            <a:endParaRPr/>
          </a:p>
          <a:p>
            <a:pPr indent="0" lvl="0" marL="0" rtl="0" algn="l">
              <a:spcBef>
                <a:spcPts val="640"/>
              </a:spcBef>
              <a:spcAft>
                <a:spcPts val="0"/>
              </a:spcAft>
              <a:buClr>
                <a:schemeClr val="dk1"/>
              </a:buClr>
              <a:buSzPts val="3200"/>
              <a:buNone/>
            </a:pPr>
            <a:r>
              <a:rPr lang="en-US"/>
              <a:t>&lt;servlet&gt;</a:t>
            </a:r>
            <a:endParaRPr/>
          </a:p>
          <a:p>
            <a:pPr indent="0" lvl="0" marL="0" rtl="0" algn="l">
              <a:spcBef>
                <a:spcPts val="640"/>
              </a:spcBef>
              <a:spcAft>
                <a:spcPts val="0"/>
              </a:spcAft>
              <a:buClr>
                <a:schemeClr val="dk1"/>
              </a:buClr>
              <a:buSzPts val="3200"/>
              <a:buNone/>
            </a:pPr>
            <a:r>
              <a:rPr lang="en-US"/>
              <a:t>&lt;init-param&gt;</a:t>
            </a:r>
            <a:endParaRPr/>
          </a:p>
          <a:p>
            <a:pPr indent="0" lvl="0" marL="0" rtl="0" algn="l">
              <a:spcBef>
                <a:spcPts val="640"/>
              </a:spcBef>
              <a:spcAft>
                <a:spcPts val="0"/>
              </a:spcAft>
              <a:buClr>
                <a:schemeClr val="dk1"/>
              </a:buClr>
              <a:buSzPts val="3200"/>
              <a:buNone/>
            </a:pPr>
            <a:r>
              <a:rPr lang="en-US"/>
              <a:t>&lt;param-name&gt;	name  &lt;/param-name&gt;</a:t>
            </a:r>
            <a:endParaRPr/>
          </a:p>
          <a:p>
            <a:pPr indent="0" lvl="0" marL="0" rtl="0" algn="l">
              <a:spcBef>
                <a:spcPts val="640"/>
              </a:spcBef>
              <a:spcAft>
                <a:spcPts val="0"/>
              </a:spcAft>
              <a:buClr>
                <a:schemeClr val="dk1"/>
              </a:buClr>
              <a:buSzPts val="3200"/>
              <a:buNone/>
            </a:pPr>
            <a:r>
              <a:rPr lang="en-US"/>
              <a:t>&lt;param-value&gt;   value  &lt;/param-value&gt;</a:t>
            </a:r>
            <a:endParaRPr/>
          </a:p>
          <a:p>
            <a:pPr indent="0" lvl="0" marL="0" rtl="0" algn="l">
              <a:spcBef>
                <a:spcPts val="640"/>
              </a:spcBef>
              <a:spcAft>
                <a:spcPts val="0"/>
              </a:spcAft>
              <a:buClr>
                <a:schemeClr val="dk1"/>
              </a:buClr>
              <a:buSzPts val="3200"/>
              <a:buNone/>
            </a:pPr>
            <a:r>
              <a:rPr lang="en-US"/>
              <a:t>&lt;/init-param&gt;</a:t>
            </a:r>
            <a:endParaRPr/>
          </a:p>
          <a:p>
            <a:pPr indent="0" lvl="0" marL="0" rtl="0" algn="l">
              <a:spcBef>
                <a:spcPts val="640"/>
              </a:spcBef>
              <a:spcAft>
                <a:spcPts val="0"/>
              </a:spcAft>
              <a:buClr>
                <a:schemeClr val="dk1"/>
              </a:buClr>
              <a:buSzPts val="3200"/>
              <a:buNone/>
            </a:pPr>
            <a:r>
              <a:rPr lang="en-US"/>
              <a:t>&lt;/servlet&gt;</a:t>
            </a:r>
            <a:endParaRPr/>
          </a:p>
          <a:p>
            <a:pPr indent="0" lvl="0" marL="0" rtl="0" algn="l">
              <a:spcBef>
                <a:spcPts val="640"/>
              </a:spcBef>
              <a:spcAft>
                <a:spcPts val="0"/>
              </a:spcAft>
              <a:buClr>
                <a:schemeClr val="dk1"/>
              </a:buClr>
              <a:buSzPts val="3200"/>
              <a:buNone/>
            </a:pPr>
            <a:r>
              <a:rPr lang="en-US"/>
              <a:t>&lt;/web-app&gt;</a:t>
            </a:r>
            <a:endParaRPr/>
          </a:p>
          <a:p>
            <a:pPr indent="0" lvl="0" marL="0" rtl="0" algn="l">
              <a:spcBef>
                <a:spcPts val="640"/>
              </a:spcBef>
              <a:spcAft>
                <a:spcPts val="0"/>
              </a:spcAft>
              <a:buClr>
                <a:schemeClr val="dk1"/>
              </a:buClr>
              <a:buSzPts val="32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3"/>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ServletContext Interface</a:t>
            </a:r>
            <a:br>
              <a:rPr b="1" lang="en-US"/>
            </a:br>
            <a:endParaRPr/>
          </a:p>
        </p:txBody>
      </p:sp>
      <p:sp>
        <p:nvSpPr>
          <p:cNvPr id="280" name="Google Shape;280;p43"/>
          <p:cNvSpPr txBox="1"/>
          <p:nvPr>
            <p:ph idx="1" type="body"/>
          </p:nvPr>
        </p:nvSpPr>
        <p:spPr>
          <a:xfrm>
            <a:off x="457200" y="762000"/>
            <a:ext cx="8229600" cy="5364163"/>
          </a:xfrm>
          <a:prstGeom prst="rect">
            <a:avLst/>
          </a:prstGeom>
          <a:noFill/>
          <a:ln>
            <a:noFill/>
          </a:ln>
        </p:spPr>
        <p:txBody>
          <a:bodyPr anchorCtr="0" anchor="t" bIns="45700" lIns="91425" spcFirstLastPara="1" rIns="91425" wrap="square" tIns="45700">
            <a:normAutofit/>
          </a:bodyPr>
          <a:lstStyle/>
          <a:p>
            <a:pPr indent="-342900" lvl="0" marL="355600" marR="5080" rtl="0" algn="l">
              <a:spcBef>
                <a:spcPts val="0"/>
              </a:spcBef>
              <a:spcAft>
                <a:spcPts val="0"/>
              </a:spcAft>
              <a:buClr>
                <a:srgbClr val="3333CC"/>
              </a:buClr>
              <a:buSzPts val="1900"/>
              <a:buFont typeface="Noto Sans Symbols"/>
              <a:buChar char="■"/>
            </a:pPr>
            <a:r>
              <a:rPr lang="en-US">
                <a:latin typeface="Cambria"/>
                <a:ea typeface="Cambria"/>
                <a:cs typeface="Cambria"/>
                <a:sym typeface="Cambria"/>
              </a:rPr>
              <a:t>An object of ServletContext is created by the  web container at time of deploying the project  (web application).</a:t>
            </a:r>
            <a:endParaRPr sz="4650">
              <a:latin typeface="Cambria"/>
              <a:ea typeface="Cambria"/>
              <a:cs typeface="Cambria"/>
              <a:sym typeface="Cambria"/>
            </a:endParaRPr>
          </a:p>
          <a:p>
            <a:pPr indent="-342900" lvl="0" marL="355600" marR="414019" rtl="0" algn="l">
              <a:spcBef>
                <a:spcPts val="640"/>
              </a:spcBef>
              <a:spcAft>
                <a:spcPts val="0"/>
              </a:spcAft>
              <a:buClr>
                <a:srgbClr val="3333CC"/>
              </a:buClr>
              <a:buSzPts val="1900"/>
              <a:buFont typeface="Noto Sans Symbols"/>
              <a:buChar char="■"/>
            </a:pPr>
            <a:r>
              <a:rPr lang="en-US">
                <a:latin typeface="Cambria"/>
                <a:ea typeface="Cambria"/>
                <a:cs typeface="Cambria"/>
                <a:sym typeface="Cambria"/>
              </a:rPr>
              <a:t>This object can be used to get configuration  information from web.xml file.</a:t>
            </a:r>
            <a:endParaRPr sz="4650">
              <a:latin typeface="Cambria"/>
              <a:ea typeface="Cambria"/>
              <a:cs typeface="Cambria"/>
              <a:sym typeface="Cambria"/>
            </a:endParaRPr>
          </a:p>
          <a:p>
            <a:pPr indent="-342900" lvl="0" marL="355600" rtl="0" algn="l">
              <a:spcBef>
                <a:spcPts val="5"/>
              </a:spcBef>
              <a:spcAft>
                <a:spcPts val="0"/>
              </a:spcAft>
              <a:buClr>
                <a:srgbClr val="3333CC"/>
              </a:buClr>
              <a:buSzPts val="1900"/>
              <a:buFont typeface="Noto Sans Symbols"/>
              <a:buChar char="■"/>
            </a:pPr>
            <a:r>
              <a:rPr lang="en-US">
                <a:latin typeface="Cambria"/>
                <a:ea typeface="Cambria"/>
                <a:cs typeface="Cambria"/>
                <a:sym typeface="Cambria"/>
              </a:rPr>
              <a:t>There is only one ServletContext object per web application.</a:t>
            </a:r>
            <a:endParaRPr/>
          </a:p>
          <a:p>
            <a:pPr indent="0" lvl="0" marL="0" rtl="0" algn="l">
              <a:spcBef>
                <a:spcPts val="640"/>
              </a:spcBef>
              <a:spcAft>
                <a:spcPts val="0"/>
              </a:spcAft>
              <a:buClr>
                <a:schemeClr val="dk1"/>
              </a:buClr>
              <a:buSzPts val="32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4"/>
          <p:cNvSpPr txBox="1"/>
          <p:nvPr>
            <p:ph type="title"/>
          </p:nvPr>
        </p:nvSpPr>
        <p:spPr>
          <a:xfrm>
            <a:off x="457200" y="0"/>
            <a:ext cx="8229600" cy="5635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Cont…</a:t>
            </a:r>
            <a:endParaRPr b="1"/>
          </a:p>
        </p:txBody>
      </p:sp>
      <p:sp>
        <p:nvSpPr>
          <p:cNvPr id="286" name="Google Shape;286;p44"/>
          <p:cNvSpPr txBox="1"/>
          <p:nvPr>
            <p:ph idx="1" type="body"/>
          </p:nvPr>
        </p:nvSpPr>
        <p:spPr>
          <a:xfrm>
            <a:off x="457200" y="685800"/>
            <a:ext cx="8229600" cy="5440363"/>
          </a:xfrm>
          <a:prstGeom prst="rect">
            <a:avLst/>
          </a:prstGeom>
          <a:noFill/>
          <a:ln>
            <a:noFill/>
          </a:ln>
        </p:spPr>
        <p:txBody>
          <a:bodyPr anchorCtr="0" anchor="t" bIns="45700" lIns="91425" spcFirstLastPara="1" rIns="91425" wrap="square" tIns="45700">
            <a:normAutofit/>
          </a:bodyPr>
          <a:lstStyle/>
          <a:p>
            <a:pPr indent="-342900" lvl="0" marL="355600" marR="720725" rtl="0" algn="l">
              <a:spcBef>
                <a:spcPts val="0"/>
              </a:spcBef>
              <a:spcAft>
                <a:spcPts val="0"/>
              </a:spcAft>
              <a:buClr>
                <a:srgbClr val="3333CC"/>
              </a:buClr>
              <a:buSzPts val="1650"/>
              <a:buFont typeface="Noto Sans Symbols"/>
              <a:buChar char="■"/>
            </a:pPr>
            <a:r>
              <a:rPr lang="en-US" sz="2800">
                <a:latin typeface="Cambria"/>
                <a:ea typeface="Cambria"/>
                <a:cs typeface="Cambria"/>
                <a:sym typeface="Cambria"/>
              </a:rPr>
              <a:t>If any information is shared to many servlet, it is  better to provide it from the web.xml file using  the </a:t>
            </a:r>
            <a:r>
              <a:rPr b="1" lang="en-US" sz="2800">
                <a:latin typeface="Cambria"/>
                <a:ea typeface="Cambria"/>
                <a:cs typeface="Cambria"/>
                <a:sym typeface="Cambria"/>
              </a:rPr>
              <a:t>&lt;context-param&gt; </a:t>
            </a:r>
            <a:r>
              <a:rPr lang="en-US" sz="2800">
                <a:latin typeface="Cambria"/>
                <a:ea typeface="Cambria"/>
                <a:cs typeface="Cambria"/>
                <a:sym typeface="Cambria"/>
              </a:rPr>
              <a:t>element.</a:t>
            </a:r>
            <a:endParaRPr/>
          </a:p>
          <a:p>
            <a:pPr indent="-342900" lvl="0" marL="355600" rtl="0" algn="l">
              <a:spcBef>
                <a:spcPts val="675"/>
              </a:spcBef>
              <a:spcAft>
                <a:spcPts val="0"/>
              </a:spcAft>
              <a:buClr>
                <a:srgbClr val="3333CC"/>
              </a:buClr>
              <a:buSzPts val="1650"/>
              <a:buFont typeface="Noto Sans Symbols"/>
              <a:buChar char="■"/>
            </a:pPr>
            <a:r>
              <a:rPr lang="en-US" sz="2800">
                <a:latin typeface="Cambria"/>
                <a:ea typeface="Cambria"/>
                <a:cs typeface="Cambria"/>
                <a:sym typeface="Cambria"/>
              </a:rPr>
              <a:t>Usage:</a:t>
            </a:r>
            <a:endParaRPr sz="2800">
              <a:latin typeface="Cambria"/>
              <a:ea typeface="Cambria"/>
              <a:cs typeface="Cambria"/>
              <a:sym typeface="Cambria"/>
            </a:endParaRPr>
          </a:p>
          <a:p>
            <a:pPr indent="-286385" lvl="1" marL="756285" rtl="0" algn="l">
              <a:lnSpc>
                <a:spcPct val="100000"/>
              </a:lnSpc>
              <a:spcBef>
                <a:spcPts val="490"/>
              </a:spcBef>
              <a:spcAft>
                <a:spcPts val="0"/>
              </a:spcAft>
              <a:buClr>
                <a:srgbClr val="FF0000"/>
              </a:buClr>
              <a:buSzPts val="1100"/>
              <a:buFont typeface="Noto Sans Symbols"/>
              <a:buChar char="■"/>
            </a:pPr>
            <a:r>
              <a:rPr lang="en-US" sz="2000">
                <a:latin typeface="Cambria"/>
                <a:ea typeface="Cambria"/>
                <a:cs typeface="Cambria"/>
                <a:sym typeface="Cambria"/>
              </a:rPr>
              <a:t>The object of ServletContext provides an interface between the container and servlet.</a:t>
            </a:r>
            <a:endParaRPr sz="2000">
              <a:latin typeface="Cambria"/>
              <a:ea typeface="Cambria"/>
              <a:cs typeface="Cambria"/>
              <a:sym typeface="Cambria"/>
            </a:endParaRPr>
          </a:p>
          <a:p>
            <a:pPr indent="-286385" lvl="1" marL="756285" marR="5080" rtl="0" algn="l">
              <a:lnSpc>
                <a:spcPct val="100000"/>
              </a:lnSpc>
              <a:spcBef>
                <a:spcPts val="480"/>
              </a:spcBef>
              <a:spcAft>
                <a:spcPts val="0"/>
              </a:spcAft>
              <a:buClr>
                <a:srgbClr val="FF0000"/>
              </a:buClr>
              <a:buSzPts val="1100"/>
              <a:buFont typeface="Noto Sans Symbols"/>
              <a:buChar char="■"/>
            </a:pPr>
            <a:r>
              <a:rPr lang="en-US" sz="2000">
                <a:latin typeface="Cambria"/>
                <a:ea typeface="Cambria"/>
                <a:cs typeface="Cambria"/>
                <a:sym typeface="Cambria"/>
              </a:rPr>
              <a:t>The ServletContext object can be used to get configuration information  from the web.xml file.</a:t>
            </a:r>
            <a:endParaRPr sz="2000">
              <a:latin typeface="Cambria"/>
              <a:ea typeface="Cambria"/>
              <a:cs typeface="Cambria"/>
              <a:sym typeface="Cambria"/>
            </a:endParaRPr>
          </a:p>
          <a:p>
            <a:pPr indent="-286385" lvl="1" marL="756285" marR="165100" rtl="0" algn="l">
              <a:lnSpc>
                <a:spcPct val="100000"/>
              </a:lnSpc>
              <a:spcBef>
                <a:spcPts val="484"/>
              </a:spcBef>
              <a:spcAft>
                <a:spcPts val="0"/>
              </a:spcAft>
              <a:buClr>
                <a:srgbClr val="FF0000"/>
              </a:buClr>
              <a:buSzPts val="1100"/>
              <a:buFont typeface="Noto Sans Symbols"/>
              <a:buChar char="■"/>
            </a:pPr>
            <a:r>
              <a:rPr lang="en-US" sz="2000">
                <a:latin typeface="Cambria"/>
                <a:ea typeface="Cambria"/>
                <a:cs typeface="Cambria"/>
                <a:sym typeface="Cambria"/>
              </a:rPr>
              <a:t>The ServletContext object can be used to set, get or remove attribute  from the web.xml file.</a:t>
            </a:r>
            <a:endParaRPr sz="2000">
              <a:latin typeface="Cambria"/>
              <a:ea typeface="Cambria"/>
              <a:cs typeface="Cambria"/>
              <a:sym typeface="Cambria"/>
            </a:endParaRPr>
          </a:p>
          <a:p>
            <a:pPr indent="-286385" lvl="1" marL="756285" marR="549910" rtl="0" algn="l">
              <a:lnSpc>
                <a:spcPct val="100000"/>
              </a:lnSpc>
              <a:spcBef>
                <a:spcPts val="475"/>
              </a:spcBef>
              <a:spcAft>
                <a:spcPts val="0"/>
              </a:spcAft>
              <a:buClr>
                <a:srgbClr val="FF0000"/>
              </a:buClr>
              <a:buSzPts val="1100"/>
              <a:buFont typeface="Noto Sans Symbols"/>
              <a:buChar char="■"/>
            </a:pPr>
            <a:r>
              <a:rPr lang="en-US" sz="2000">
                <a:latin typeface="Cambria"/>
                <a:ea typeface="Cambria"/>
                <a:cs typeface="Cambria"/>
                <a:sym typeface="Cambria"/>
              </a:rPr>
              <a:t>The ServletContext object can be used to provide inter-application  communication.</a:t>
            </a:r>
            <a:endParaRPr sz="2000">
              <a:latin typeface="Cambria"/>
              <a:ea typeface="Cambria"/>
              <a:cs typeface="Cambria"/>
              <a:sym typeface="Cambria"/>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5"/>
          <p:cNvSpPr txBox="1"/>
          <p:nvPr>
            <p:ph type="title"/>
          </p:nvPr>
        </p:nvSpPr>
        <p:spPr>
          <a:xfrm>
            <a:off x="457200" y="274638"/>
            <a:ext cx="8229600" cy="4111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Context parameter in web.xml</a:t>
            </a:r>
            <a:endParaRPr b="1"/>
          </a:p>
        </p:txBody>
      </p:sp>
      <p:sp>
        <p:nvSpPr>
          <p:cNvPr id="292" name="Google Shape;292;p45"/>
          <p:cNvSpPr txBox="1"/>
          <p:nvPr>
            <p:ph idx="1" type="body"/>
          </p:nvPr>
        </p:nvSpPr>
        <p:spPr>
          <a:xfrm>
            <a:off x="457200" y="990600"/>
            <a:ext cx="8229600" cy="5135563"/>
          </a:xfrm>
          <a:prstGeom prst="rect">
            <a:avLst/>
          </a:prstGeom>
          <a:noFill/>
          <a:ln>
            <a:noFill/>
          </a:ln>
        </p:spPr>
        <p:txBody>
          <a:bodyPr anchorCtr="0" anchor="t" bIns="45700" lIns="91425" spcFirstLastPara="1" rIns="91425" wrap="square" tIns="45700">
            <a:normAutofit fontScale="92500"/>
          </a:bodyPr>
          <a:lstStyle/>
          <a:p>
            <a:pPr indent="0" lvl="0" marL="0" rtl="0" algn="l">
              <a:spcBef>
                <a:spcPts val="0"/>
              </a:spcBef>
              <a:spcAft>
                <a:spcPts val="0"/>
              </a:spcAft>
              <a:buClr>
                <a:schemeClr val="dk1"/>
              </a:buClr>
              <a:buSzPct val="100000"/>
              <a:buNone/>
            </a:pPr>
            <a:r>
              <a:rPr lang="en-US"/>
              <a:t>&lt;web-app&gt;  </a:t>
            </a:r>
            <a:endParaRPr/>
          </a:p>
          <a:p>
            <a:pPr indent="0" lvl="0" marL="0" rtl="0" algn="l">
              <a:spcBef>
                <a:spcPts val="592"/>
              </a:spcBef>
              <a:spcAft>
                <a:spcPts val="0"/>
              </a:spcAft>
              <a:buClr>
                <a:schemeClr val="dk1"/>
              </a:buClr>
              <a:buSzPct val="100000"/>
              <a:buNone/>
            </a:pPr>
            <a:r>
              <a:rPr lang="en-US"/>
              <a:t> ......  </a:t>
            </a:r>
            <a:endParaRPr/>
          </a:p>
          <a:p>
            <a:pPr indent="0" lvl="0" marL="0" rtl="0" algn="l">
              <a:spcBef>
                <a:spcPts val="592"/>
              </a:spcBef>
              <a:spcAft>
                <a:spcPts val="0"/>
              </a:spcAft>
              <a:buClr>
                <a:schemeClr val="dk1"/>
              </a:buClr>
              <a:buSzPct val="100000"/>
              <a:buNone/>
            </a:pPr>
            <a:r>
              <a:rPr lang="en-US"/>
              <a:t>      </a:t>
            </a:r>
            <a:endParaRPr/>
          </a:p>
          <a:p>
            <a:pPr indent="0" lvl="0" marL="0" rtl="0" algn="l">
              <a:spcBef>
                <a:spcPts val="592"/>
              </a:spcBef>
              <a:spcAft>
                <a:spcPts val="0"/>
              </a:spcAft>
              <a:buClr>
                <a:schemeClr val="dk1"/>
              </a:buClr>
              <a:buSzPct val="100000"/>
              <a:buNone/>
            </a:pPr>
            <a:r>
              <a:rPr lang="en-US"/>
              <a:t>  &lt;context-param&gt;  </a:t>
            </a:r>
            <a:endParaRPr/>
          </a:p>
          <a:p>
            <a:pPr indent="0" lvl="0" marL="0" rtl="0" algn="l">
              <a:spcBef>
                <a:spcPts val="592"/>
              </a:spcBef>
              <a:spcAft>
                <a:spcPts val="0"/>
              </a:spcAft>
              <a:buClr>
                <a:schemeClr val="dk1"/>
              </a:buClr>
              <a:buSzPct val="100000"/>
              <a:buNone/>
            </a:pPr>
            <a:r>
              <a:rPr lang="en-US"/>
              <a:t>    &lt;param-name&gt;parametername&lt;/param-name&gt;  </a:t>
            </a:r>
            <a:endParaRPr/>
          </a:p>
          <a:p>
            <a:pPr indent="0" lvl="0" marL="0" rtl="0" algn="l">
              <a:spcBef>
                <a:spcPts val="592"/>
              </a:spcBef>
              <a:spcAft>
                <a:spcPts val="0"/>
              </a:spcAft>
              <a:buClr>
                <a:schemeClr val="dk1"/>
              </a:buClr>
              <a:buSzPct val="100000"/>
              <a:buNone/>
            </a:pPr>
            <a:r>
              <a:rPr lang="en-US"/>
              <a:t>    &lt;param-value&gt;parametervalue&lt;/param-value&gt;  </a:t>
            </a:r>
            <a:endParaRPr/>
          </a:p>
          <a:p>
            <a:pPr indent="0" lvl="0" marL="0" rtl="0" algn="l">
              <a:spcBef>
                <a:spcPts val="592"/>
              </a:spcBef>
              <a:spcAft>
                <a:spcPts val="0"/>
              </a:spcAft>
              <a:buClr>
                <a:schemeClr val="dk1"/>
              </a:buClr>
              <a:buSzPct val="100000"/>
              <a:buNone/>
            </a:pPr>
            <a:r>
              <a:rPr lang="en-US"/>
              <a:t>  &lt;/context-param&gt;  </a:t>
            </a:r>
            <a:endParaRPr/>
          </a:p>
          <a:p>
            <a:pPr indent="0" lvl="0" marL="0" rtl="0" algn="l">
              <a:spcBef>
                <a:spcPts val="592"/>
              </a:spcBef>
              <a:spcAft>
                <a:spcPts val="0"/>
              </a:spcAft>
              <a:buClr>
                <a:schemeClr val="dk1"/>
              </a:buClr>
              <a:buSzPct val="100000"/>
              <a:buNone/>
            </a:pPr>
            <a:r>
              <a:rPr lang="en-US"/>
              <a:t> ......  </a:t>
            </a:r>
            <a:endParaRPr/>
          </a:p>
          <a:p>
            <a:pPr indent="0" lvl="0" marL="0" rtl="0" algn="l">
              <a:spcBef>
                <a:spcPts val="592"/>
              </a:spcBef>
              <a:spcAft>
                <a:spcPts val="0"/>
              </a:spcAft>
              <a:buClr>
                <a:schemeClr val="dk1"/>
              </a:buClr>
              <a:buSzPct val="100000"/>
              <a:buNone/>
            </a:pPr>
            <a:r>
              <a:rPr lang="en-US"/>
              <a:t>&lt;/web-app&gt;  </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6"/>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Methods of ServletContext Interface</a:t>
            </a:r>
            <a:endParaRPr b="1"/>
          </a:p>
        </p:txBody>
      </p:sp>
      <p:sp>
        <p:nvSpPr>
          <p:cNvPr id="298" name="Google Shape;298;p46"/>
          <p:cNvSpPr txBox="1"/>
          <p:nvPr>
            <p:ph idx="1" type="body"/>
          </p:nvPr>
        </p:nvSpPr>
        <p:spPr>
          <a:xfrm>
            <a:off x="457200" y="1143000"/>
            <a:ext cx="8229600" cy="4983163"/>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chemeClr val="dk1"/>
              </a:buClr>
              <a:buSzPct val="100000"/>
              <a:buNone/>
            </a:pPr>
            <a:r>
              <a:rPr b="1" lang="en-US"/>
              <a:t>1. Object getAttribute(String </a:t>
            </a:r>
            <a:r>
              <a:rPr b="1" i="1" lang="en-US"/>
              <a:t>attr</a:t>
            </a:r>
            <a:r>
              <a:rPr b="1" lang="en-US"/>
              <a:t>)</a:t>
            </a:r>
            <a:r>
              <a:rPr lang="en-US"/>
              <a:t> -Returns the value of the server attribute named </a:t>
            </a:r>
            <a:r>
              <a:rPr i="1" lang="en-US"/>
              <a:t>attr</a:t>
            </a:r>
            <a:r>
              <a:rPr lang="en-US"/>
              <a:t>.</a:t>
            </a:r>
            <a:endParaRPr/>
          </a:p>
          <a:p>
            <a:pPr indent="0" lvl="0" marL="0" rtl="0" algn="l">
              <a:spcBef>
                <a:spcPts val="544"/>
              </a:spcBef>
              <a:spcAft>
                <a:spcPts val="0"/>
              </a:spcAft>
              <a:buClr>
                <a:schemeClr val="dk1"/>
              </a:buClr>
              <a:buSzPct val="100000"/>
              <a:buNone/>
            </a:pPr>
            <a:r>
              <a:rPr b="1" lang="en-US"/>
              <a:t>2. String getMimeType(String </a:t>
            </a:r>
            <a:r>
              <a:rPr b="1" i="1" lang="en-US"/>
              <a:t>file</a:t>
            </a:r>
            <a:r>
              <a:rPr b="1" lang="en-US"/>
              <a:t>)</a:t>
            </a:r>
            <a:r>
              <a:rPr lang="en-US"/>
              <a:t> Returns the MIME type of </a:t>
            </a:r>
            <a:r>
              <a:rPr i="1" lang="en-US"/>
              <a:t>file</a:t>
            </a:r>
            <a:r>
              <a:rPr lang="en-US"/>
              <a:t>.</a:t>
            </a:r>
            <a:endParaRPr/>
          </a:p>
          <a:p>
            <a:pPr indent="0" lvl="0" marL="0" rtl="0" algn="l">
              <a:spcBef>
                <a:spcPts val="544"/>
              </a:spcBef>
              <a:spcAft>
                <a:spcPts val="0"/>
              </a:spcAft>
              <a:buClr>
                <a:schemeClr val="dk1"/>
              </a:buClr>
              <a:buSzPct val="100000"/>
              <a:buNone/>
            </a:pPr>
            <a:r>
              <a:rPr b="1" lang="en-US"/>
              <a:t>3. String getRealPath(String </a:t>
            </a:r>
            <a:r>
              <a:rPr b="1" i="1" lang="en-US"/>
              <a:t>vpath</a:t>
            </a:r>
            <a:r>
              <a:rPr b="1" lang="en-US"/>
              <a:t>)</a:t>
            </a:r>
            <a:r>
              <a:rPr lang="en-US"/>
              <a:t> Returns the real path that corresponds to the virtual path </a:t>
            </a:r>
            <a:r>
              <a:rPr i="1" lang="en-US"/>
              <a:t>vpath</a:t>
            </a:r>
            <a:r>
              <a:rPr lang="en-US"/>
              <a:t>.</a:t>
            </a:r>
            <a:endParaRPr/>
          </a:p>
          <a:p>
            <a:pPr indent="0" lvl="0" marL="0" rtl="0" algn="l">
              <a:spcBef>
                <a:spcPts val="544"/>
              </a:spcBef>
              <a:spcAft>
                <a:spcPts val="0"/>
              </a:spcAft>
              <a:buClr>
                <a:schemeClr val="dk1"/>
              </a:buClr>
              <a:buSzPct val="100000"/>
              <a:buNone/>
            </a:pPr>
            <a:r>
              <a:rPr b="1" lang="en-US"/>
              <a:t>4. String getServerInfo( )</a:t>
            </a:r>
            <a:r>
              <a:rPr lang="en-US"/>
              <a:t> Returns information about the server.</a:t>
            </a:r>
            <a:endParaRPr/>
          </a:p>
          <a:p>
            <a:pPr indent="0" lvl="0" marL="0" rtl="0" algn="l">
              <a:spcBef>
                <a:spcPts val="544"/>
              </a:spcBef>
              <a:spcAft>
                <a:spcPts val="0"/>
              </a:spcAft>
              <a:buClr>
                <a:schemeClr val="dk1"/>
              </a:buClr>
              <a:buSzPct val="100000"/>
              <a:buNone/>
            </a:pPr>
            <a:r>
              <a:rPr b="1" lang="en-US"/>
              <a:t>5. void log(String </a:t>
            </a:r>
            <a:r>
              <a:rPr b="1" i="1" lang="en-US"/>
              <a:t>s</a:t>
            </a:r>
            <a:r>
              <a:rPr b="1" lang="en-US"/>
              <a:t>)</a:t>
            </a:r>
            <a:r>
              <a:rPr lang="en-US"/>
              <a:t> Writes </a:t>
            </a:r>
            <a:r>
              <a:rPr i="1" lang="en-US"/>
              <a:t>s </a:t>
            </a:r>
            <a:r>
              <a:rPr lang="en-US"/>
              <a:t>to the servlet log.</a:t>
            </a:r>
            <a:endParaRPr/>
          </a:p>
          <a:p>
            <a:pPr indent="0" lvl="0" marL="0" rtl="0" algn="l">
              <a:spcBef>
                <a:spcPts val="544"/>
              </a:spcBef>
              <a:spcAft>
                <a:spcPts val="0"/>
              </a:spcAft>
              <a:buClr>
                <a:schemeClr val="dk1"/>
              </a:buClr>
              <a:buSzPct val="100000"/>
              <a:buNone/>
            </a:pPr>
            <a:r>
              <a:rPr b="1" lang="en-US"/>
              <a:t>6. void log(String </a:t>
            </a:r>
            <a:r>
              <a:rPr b="1" i="1" lang="en-US"/>
              <a:t>s</a:t>
            </a:r>
            <a:r>
              <a:rPr b="1" lang="en-US"/>
              <a:t>, Throwable </a:t>
            </a:r>
            <a:r>
              <a:rPr b="1" i="1" lang="en-US"/>
              <a:t>e</a:t>
            </a:r>
            <a:r>
              <a:rPr b="1" lang="en-US"/>
              <a:t>)</a:t>
            </a:r>
            <a:r>
              <a:rPr lang="en-US"/>
              <a:t> Write </a:t>
            </a:r>
            <a:r>
              <a:rPr i="1" lang="en-US"/>
              <a:t>s </a:t>
            </a:r>
            <a:r>
              <a:rPr lang="en-US"/>
              <a:t>and the stack trace for </a:t>
            </a:r>
            <a:r>
              <a:rPr i="1" lang="en-US"/>
              <a:t>e </a:t>
            </a:r>
            <a:r>
              <a:rPr lang="en-US"/>
              <a:t>to the servlet log.</a:t>
            </a:r>
            <a:endParaRPr/>
          </a:p>
          <a:p>
            <a:pPr indent="0" lvl="0" marL="0" rtl="0" algn="l">
              <a:spcBef>
                <a:spcPts val="544"/>
              </a:spcBef>
              <a:spcAft>
                <a:spcPts val="0"/>
              </a:spcAft>
              <a:buClr>
                <a:schemeClr val="dk1"/>
              </a:buClr>
              <a:buSzPct val="100000"/>
              <a:buNone/>
            </a:pPr>
            <a:r>
              <a:rPr b="1" lang="en-US"/>
              <a:t>7. void setAttribute(String </a:t>
            </a:r>
            <a:r>
              <a:rPr b="1" i="1" lang="en-US"/>
              <a:t>attr</a:t>
            </a:r>
            <a:r>
              <a:rPr b="1" lang="en-US"/>
              <a:t>, Object </a:t>
            </a:r>
            <a:r>
              <a:rPr b="1" i="1" lang="en-US"/>
              <a:t>val</a:t>
            </a:r>
            <a:r>
              <a:rPr b="1" lang="en-US"/>
              <a:t>)</a:t>
            </a:r>
            <a:r>
              <a:rPr lang="en-US"/>
              <a:t> Sets the attribute specified by </a:t>
            </a:r>
            <a:r>
              <a:rPr i="1" lang="en-US"/>
              <a:t>attr </a:t>
            </a:r>
            <a:r>
              <a:rPr lang="en-US"/>
              <a:t>to the value passed in </a:t>
            </a:r>
            <a:r>
              <a:rPr i="1" lang="en-US"/>
              <a:t>val</a:t>
            </a:r>
            <a:r>
              <a:rPr lang="en-US"/>
              <a:t>.</a:t>
            </a:r>
            <a:endParaRPr/>
          </a:p>
          <a:p>
            <a:pPr indent="0" lvl="0" marL="0" rtl="0" algn="l">
              <a:spcBef>
                <a:spcPts val="544"/>
              </a:spcBef>
              <a:spcAft>
                <a:spcPts val="0"/>
              </a:spcAft>
              <a:buClr>
                <a:schemeClr val="dk1"/>
              </a:buClr>
              <a:buSzPct val="1000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ServletConfig Vs ServletContext</a:t>
            </a:r>
            <a:endParaRPr b="1"/>
          </a:p>
        </p:txBody>
      </p:sp>
      <p:pic>
        <p:nvPicPr>
          <p:cNvPr id="304" name="Google Shape;304;p47"/>
          <p:cNvPicPr preferRelativeResize="0"/>
          <p:nvPr>
            <p:ph idx="1" type="body"/>
          </p:nvPr>
        </p:nvPicPr>
        <p:blipFill rotWithShape="1">
          <a:blip r:embed="rId3">
            <a:alphaModFix/>
          </a:blip>
          <a:srcRect b="0" l="0" r="0" t="0"/>
          <a:stretch/>
        </p:blipFill>
        <p:spPr>
          <a:xfrm>
            <a:off x="457200" y="1853957"/>
            <a:ext cx="8229600" cy="4018448"/>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8"/>
          <p:cNvSpPr txBox="1"/>
          <p:nvPr>
            <p:ph type="title"/>
          </p:nvPr>
        </p:nvSpPr>
        <p:spPr>
          <a:xfrm>
            <a:off x="457200" y="457200"/>
            <a:ext cx="8229600" cy="4873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ServletRequest Interface</a:t>
            </a:r>
            <a:br>
              <a:rPr lang="en-US"/>
            </a:br>
            <a:endParaRPr/>
          </a:p>
        </p:txBody>
      </p:sp>
      <p:sp>
        <p:nvSpPr>
          <p:cNvPr id="310" name="Google Shape;310;p48"/>
          <p:cNvSpPr txBox="1"/>
          <p:nvPr>
            <p:ph idx="1" type="body"/>
          </p:nvPr>
        </p:nvSpPr>
        <p:spPr>
          <a:xfrm>
            <a:off x="0" y="762000"/>
            <a:ext cx="8915400" cy="6248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It enables a servlet to obtain information about a client request.</a:t>
            </a:r>
            <a:endParaRPr/>
          </a:p>
          <a:p>
            <a:pPr indent="0" lvl="0" marL="0" rtl="0" algn="l">
              <a:spcBef>
                <a:spcPts val="480"/>
              </a:spcBef>
              <a:spcAft>
                <a:spcPts val="0"/>
              </a:spcAft>
              <a:buClr>
                <a:schemeClr val="dk1"/>
              </a:buClr>
              <a:buSzPts val="2400"/>
              <a:buNone/>
            </a:pPr>
            <a:r>
              <a:rPr b="1" lang="en-US" sz="2400"/>
              <a:t>Methods</a:t>
            </a:r>
            <a:endParaRPr/>
          </a:p>
          <a:p>
            <a:pPr indent="-514350" lvl="0" marL="514350" rtl="0" algn="l">
              <a:spcBef>
                <a:spcPts val="480"/>
              </a:spcBef>
              <a:spcAft>
                <a:spcPts val="0"/>
              </a:spcAft>
              <a:buClr>
                <a:schemeClr val="dk1"/>
              </a:buClr>
              <a:buSzPts val="2400"/>
              <a:buFont typeface="Calibri"/>
              <a:buAutoNum type="arabicPeriod"/>
            </a:pPr>
            <a:r>
              <a:rPr b="1" lang="en-US" sz="2400"/>
              <a:t>Object getAttribute(String </a:t>
            </a:r>
            <a:r>
              <a:rPr b="1" i="1" lang="en-US" sz="2400"/>
              <a:t>attr</a:t>
            </a:r>
            <a:r>
              <a:rPr b="1" lang="en-US" sz="2400"/>
              <a:t>)</a:t>
            </a:r>
            <a:r>
              <a:rPr lang="en-US" sz="2400"/>
              <a:t> -Returns the value of the server attribute named </a:t>
            </a:r>
            <a:r>
              <a:rPr i="1" lang="en-US" sz="2400"/>
              <a:t>attr</a:t>
            </a:r>
            <a:r>
              <a:rPr lang="en-US" sz="2400"/>
              <a:t>.</a:t>
            </a:r>
            <a:endParaRPr/>
          </a:p>
          <a:p>
            <a:pPr indent="-514350" lvl="0" marL="514350" rtl="0" algn="l">
              <a:spcBef>
                <a:spcPts val="480"/>
              </a:spcBef>
              <a:spcAft>
                <a:spcPts val="0"/>
              </a:spcAft>
              <a:buClr>
                <a:schemeClr val="dk1"/>
              </a:buClr>
              <a:buSzPts val="2400"/>
              <a:buFont typeface="Calibri"/>
              <a:buAutoNum type="arabicPeriod"/>
            </a:pPr>
            <a:r>
              <a:rPr b="1" lang="en-US" sz="2400"/>
              <a:t>String getCharacterEncoding( )</a:t>
            </a:r>
            <a:r>
              <a:rPr lang="en-US" sz="2400"/>
              <a:t> Returns the character encoding of the request.</a:t>
            </a:r>
            <a:endParaRPr/>
          </a:p>
          <a:p>
            <a:pPr indent="-514350" lvl="0" marL="514350" rtl="0" algn="l">
              <a:spcBef>
                <a:spcPts val="480"/>
              </a:spcBef>
              <a:spcAft>
                <a:spcPts val="0"/>
              </a:spcAft>
              <a:buClr>
                <a:schemeClr val="dk1"/>
              </a:buClr>
              <a:buSzPts val="2400"/>
              <a:buFont typeface="Calibri"/>
              <a:buAutoNum type="arabicPeriod"/>
            </a:pPr>
            <a:r>
              <a:rPr b="1" lang="en-US" sz="2400"/>
              <a:t>int getContentLength( )</a:t>
            </a:r>
            <a:r>
              <a:rPr lang="en-US" sz="2400"/>
              <a:t> Returns the size of the request. The value –1 is returned if the size is unavailable.</a:t>
            </a:r>
            <a:endParaRPr/>
          </a:p>
          <a:p>
            <a:pPr indent="-514350" lvl="0" marL="514350" rtl="0" algn="l">
              <a:spcBef>
                <a:spcPts val="480"/>
              </a:spcBef>
              <a:spcAft>
                <a:spcPts val="0"/>
              </a:spcAft>
              <a:buClr>
                <a:schemeClr val="dk1"/>
              </a:buClr>
              <a:buSzPts val="2400"/>
              <a:buFont typeface="Calibri"/>
              <a:buAutoNum type="arabicPeriod"/>
            </a:pPr>
            <a:r>
              <a:rPr b="1" lang="en-US" sz="2400"/>
              <a:t>String getContentType( )</a:t>
            </a:r>
            <a:r>
              <a:rPr lang="en-US" sz="2400"/>
              <a:t> Returns the type of the request. A </a:t>
            </a:r>
            <a:r>
              <a:rPr b="1" lang="en-US" sz="2400"/>
              <a:t>null </a:t>
            </a:r>
            <a:r>
              <a:rPr lang="en-US" sz="2400"/>
              <a:t>value is returned if the type cannot be determined.</a:t>
            </a:r>
            <a:endParaRPr/>
          </a:p>
          <a:p>
            <a:pPr indent="-514350" lvl="0" marL="514350" rtl="0" algn="l">
              <a:spcBef>
                <a:spcPts val="480"/>
              </a:spcBef>
              <a:spcAft>
                <a:spcPts val="0"/>
              </a:spcAft>
              <a:buClr>
                <a:schemeClr val="dk1"/>
              </a:buClr>
              <a:buSzPts val="2400"/>
              <a:buFont typeface="Calibri"/>
              <a:buAutoNum type="arabicPeriod"/>
            </a:pPr>
            <a:r>
              <a:rPr b="1" lang="en-US" sz="2400"/>
              <a:t>String getParameter(String </a:t>
            </a:r>
            <a:r>
              <a:rPr b="1" i="1" lang="en-US" sz="2400"/>
              <a:t>pname</a:t>
            </a:r>
            <a:r>
              <a:rPr b="1" lang="en-US" sz="2400"/>
              <a:t>)</a:t>
            </a:r>
            <a:r>
              <a:rPr lang="en-US" sz="2400"/>
              <a:t> Returns the value of the parameter named </a:t>
            </a:r>
            <a:r>
              <a:rPr i="1" lang="en-US" sz="2400"/>
              <a:t>pname</a:t>
            </a:r>
            <a:r>
              <a:rPr lang="en-US" sz="2400"/>
              <a:t>.</a:t>
            </a:r>
            <a:endParaRPr/>
          </a:p>
          <a:p>
            <a:pPr indent="-514350" lvl="0" marL="514350" rtl="0" algn="l">
              <a:spcBef>
                <a:spcPts val="480"/>
              </a:spcBef>
              <a:spcAft>
                <a:spcPts val="0"/>
              </a:spcAft>
              <a:buClr>
                <a:schemeClr val="dk1"/>
              </a:buClr>
              <a:buSzPts val="2400"/>
              <a:buFont typeface="Calibri"/>
              <a:buAutoNum type="arabicPeriod"/>
            </a:pPr>
            <a:r>
              <a:rPr b="1" lang="en-US" sz="2400"/>
              <a:t>Enumeration getParameterNames( )</a:t>
            </a:r>
            <a:r>
              <a:rPr lang="en-US" sz="2400"/>
              <a:t> Returns an enumeration of the parameter names for this request.</a:t>
            </a:r>
            <a:endParaRPr/>
          </a:p>
          <a:p>
            <a:pPr indent="0" lvl="0" marL="0" rtl="0" algn="l">
              <a:spcBef>
                <a:spcPts val="480"/>
              </a:spcBef>
              <a:spcAft>
                <a:spcPts val="0"/>
              </a:spcAft>
              <a:buClr>
                <a:schemeClr val="dk1"/>
              </a:buClr>
              <a:buSzPts val="2400"/>
              <a:buNone/>
            </a:pPr>
            <a:r>
              <a:t/>
            </a:r>
            <a:endParaRPr b="1" sz="2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9"/>
          <p:cNvSpPr txBox="1"/>
          <p:nvPr>
            <p:ph type="title"/>
          </p:nvPr>
        </p:nvSpPr>
        <p:spPr>
          <a:xfrm>
            <a:off x="533400" y="76200"/>
            <a:ext cx="8229600" cy="4873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Cont…</a:t>
            </a:r>
            <a:endParaRPr b="1"/>
          </a:p>
        </p:txBody>
      </p:sp>
      <p:sp>
        <p:nvSpPr>
          <p:cNvPr id="316" name="Google Shape;316;p49"/>
          <p:cNvSpPr txBox="1"/>
          <p:nvPr>
            <p:ph idx="1" type="body"/>
          </p:nvPr>
        </p:nvSpPr>
        <p:spPr>
          <a:xfrm>
            <a:off x="457200" y="838200"/>
            <a:ext cx="8686800" cy="571500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spcBef>
                <a:spcPts val="0"/>
              </a:spcBef>
              <a:spcAft>
                <a:spcPts val="0"/>
              </a:spcAft>
              <a:buClr>
                <a:schemeClr val="dk1"/>
              </a:buClr>
              <a:buSzPct val="100000"/>
              <a:buNone/>
            </a:pPr>
            <a:r>
              <a:rPr b="1" lang="en-US"/>
              <a:t>7.  String[ ] getParameterValues(String </a:t>
            </a:r>
            <a:r>
              <a:rPr b="1" i="1" lang="en-US"/>
              <a:t>name </a:t>
            </a:r>
            <a:r>
              <a:rPr b="1" lang="en-US"/>
              <a:t>)</a:t>
            </a:r>
            <a:r>
              <a:rPr lang="en-US"/>
              <a:t> Returns an array containing values associated with the parameter specified by </a:t>
            </a:r>
            <a:r>
              <a:rPr i="1" lang="en-US"/>
              <a:t>name</a:t>
            </a:r>
            <a:r>
              <a:rPr lang="en-US"/>
              <a:t>.</a:t>
            </a:r>
            <a:endParaRPr/>
          </a:p>
          <a:p>
            <a:pPr indent="0" lvl="0" marL="0" rtl="0" algn="l">
              <a:spcBef>
                <a:spcPts val="544"/>
              </a:spcBef>
              <a:spcAft>
                <a:spcPts val="0"/>
              </a:spcAft>
              <a:buClr>
                <a:schemeClr val="dk1"/>
              </a:buClr>
              <a:buSzPct val="100000"/>
              <a:buNone/>
            </a:pPr>
            <a:r>
              <a:rPr b="1" lang="en-US"/>
              <a:t>8. String getProtocol( )</a:t>
            </a:r>
            <a:r>
              <a:rPr lang="en-US"/>
              <a:t> Returns a description of the protocol.</a:t>
            </a:r>
            <a:endParaRPr/>
          </a:p>
          <a:p>
            <a:pPr indent="0" lvl="0" marL="0" rtl="0" algn="l">
              <a:spcBef>
                <a:spcPts val="544"/>
              </a:spcBef>
              <a:spcAft>
                <a:spcPts val="0"/>
              </a:spcAft>
              <a:buClr>
                <a:schemeClr val="dk1"/>
              </a:buClr>
              <a:buSzPct val="100000"/>
              <a:buNone/>
            </a:pPr>
            <a:r>
              <a:rPr b="1" lang="en-US"/>
              <a:t>9. String getRemoteAddr( ) Returns</a:t>
            </a:r>
            <a:r>
              <a:rPr lang="en-US"/>
              <a:t> the string equivalent of the client IP address.</a:t>
            </a:r>
            <a:endParaRPr/>
          </a:p>
          <a:p>
            <a:pPr indent="0" lvl="0" marL="0" rtl="0" algn="l">
              <a:spcBef>
                <a:spcPts val="544"/>
              </a:spcBef>
              <a:spcAft>
                <a:spcPts val="0"/>
              </a:spcAft>
              <a:buClr>
                <a:schemeClr val="dk1"/>
              </a:buClr>
              <a:buSzPct val="100000"/>
              <a:buNone/>
            </a:pPr>
            <a:r>
              <a:rPr b="1" lang="en-US"/>
              <a:t>10. String getRemoteHost( )</a:t>
            </a:r>
            <a:r>
              <a:rPr lang="en-US"/>
              <a:t> Returns the string equivalent of the client host name.</a:t>
            </a:r>
            <a:endParaRPr/>
          </a:p>
          <a:p>
            <a:pPr indent="0" lvl="0" marL="0" rtl="0" algn="l">
              <a:spcBef>
                <a:spcPts val="544"/>
              </a:spcBef>
              <a:spcAft>
                <a:spcPts val="0"/>
              </a:spcAft>
              <a:buClr>
                <a:schemeClr val="dk1"/>
              </a:buClr>
              <a:buSzPct val="100000"/>
              <a:buNone/>
            </a:pPr>
            <a:r>
              <a:rPr b="1" lang="en-US"/>
              <a:t>11. String getScheme( )</a:t>
            </a:r>
            <a:r>
              <a:rPr lang="en-US"/>
              <a:t> Returns the transmission scheme of the URL used for the request (for example, “http”, “ftp”).</a:t>
            </a:r>
            <a:endParaRPr/>
          </a:p>
          <a:p>
            <a:pPr indent="0" lvl="0" marL="0" rtl="0" algn="l">
              <a:spcBef>
                <a:spcPts val="544"/>
              </a:spcBef>
              <a:spcAft>
                <a:spcPts val="0"/>
              </a:spcAft>
              <a:buClr>
                <a:schemeClr val="dk1"/>
              </a:buClr>
              <a:buSzPct val="100000"/>
              <a:buNone/>
            </a:pPr>
            <a:r>
              <a:rPr b="1" lang="en-US"/>
              <a:t>12. String getServerName( )</a:t>
            </a:r>
            <a:r>
              <a:rPr lang="en-US"/>
              <a:t> Returns the name of the server.</a:t>
            </a:r>
            <a:endParaRPr/>
          </a:p>
          <a:p>
            <a:pPr indent="0" lvl="0" marL="0" rtl="0" algn="l">
              <a:spcBef>
                <a:spcPts val="544"/>
              </a:spcBef>
              <a:spcAft>
                <a:spcPts val="0"/>
              </a:spcAft>
              <a:buClr>
                <a:schemeClr val="dk1"/>
              </a:buClr>
              <a:buSzPct val="100000"/>
              <a:buNone/>
            </a:pPr>
            <a:r>
              <a:rPr b="1" lang="en-US"/>
              <a:t>13. int getServerPort( )</a:t>
            </a:r>
            <a:r>
              <a:rPr lang="en-US"/>
              <a:t> Returns the port number.</a:t>
            </a:r>
            <a:endParaRPr/>
          </a:p>
          <a:p>
            <a:pPr indent="-170180" lvl="0" marL="342900" rtl="0" algn="l">
              <a:spcBef>
                <a:spcPts val="544"/>
              </a:spcBef>
              <a:spcAft>
                <a:spcPts val="0"/>
              </a:spcAft>
              <a:buClr>
                <a:schemeClr val="dk1"/>
              </a:buClr>
              <a:buSzPct val="1000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0"/>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ServletResponse Interface</a:t>
            </a:r>
            <a:br>
              <a:rPr lang="en-US"/>
            </a:br>
            <a:endParaRPr/>
          </a:p>
        </p:txBody>
      </p:sp>
      <p:sp>
        <p:nvSpPr>
          <p:cNvPr id="322" name="Google Shape;322;p50"/>
          <p:cNvSpPr txBox="1"/>
          <p:nvPr>
            <p:ph idx="1" type="body"/>
          </p:nvPr>
        </p:nvSpPr>
        <p:spPr>
          <a:xfrm>
            <a:off x="228600" y="762000"/>
            <a:ext cx="8915400" cy="53641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lang="en-US"/>
              <a:t>It enables a servlet to formulate a response for a client.</a:t>
            </a:r>
            <a:endParaRPr/>
          </a:p>
          <a:p>
            <a:pPr indent="0" lvl="0" marL="0" rtl="0" algn="l">
              <a:spcBef>
                <a:spcPts val="448"/>
              </a:spcBef>
              <a:spcAft>
                <a:spcPts val="0"/>
              </a:spcAft>
              <a:buClr>
                <a:schemeClr val="dk1"/>
              </a:buClr>
              <a:buSzPct val="100000"/>
              <a:buNone/>
            </a:pPr>
            <a:r>
              <a:rPr b="1" lang="en-US"/>
              <a:t>Methods</a:t>
            </a:r>
            <a:endParaRPr/>
          </a:p>
          <a:p>
            <a:pPr indent="-514350" lvl="0" marL="514350" rtl="0" algn="l">
              <a:spcBef>
                <a:spcPts val="448"/>
              </a:spcBef>
              <a:spcAft>
                <a:spcPts val="0"/>
              </a:spcAft>
              <a:buClr>
                <a:schemeClr val="dk1"/>
              </a:buClr>
              <a:buSzPct val="100000"/>
              <a:buFont typeface="Calibri"/>
              <a:buAutoNum type="arabicPeriod"/>
            </a:pPr>
            <a:r>
              <a:rPr b="1" lang="en-US"/>
              <a:t>String getCharacterEncoding( )</a:t>
            </a:r>
            <a:r>
              <a:rPr lang="en-US"/>
              <a:t> Returns the character encoding for the response.</a:t>
            </a:r>
            <a:endParaRPr/>
          </a:p>
          <a:p>
            <a:pPr indent="-514350" lvl="0" marL="514350" rtl="0" algn="l">
              <a:spcBef>
                <a:spcPts val="448"/>
              </a:spcBef>
              <a:spcAft>
                <a:spcPts val="0"/>
              </a:spcAft>
              <a:buClr>
                <a:schemeClr val="dk1"/>
              </a:buClr>
              <a:buSzPct val="100000"/>
              <a:buFont typeface="Calibri"/>
              <a:buAutoNum type="arabicPeriod"/>
            </a:pPr>
            <a:r>
              <a:rPr b="1" lang="en-US"/>
              <a:t>ServletOutputStream getOutputStream( ) throws IOException- </a:t>
            </a:r>
            <a:r>
              <a:rPr lang="en-US"/>
              <a:t>Returns a </a:t>
            </a:r>
            <a:r>
              <a:rPr b="1" lang="en-US"/>
              <a:t>ServletOutputStream </a:t>
            </a:r>
            <a:r>
              <a:rPr lang="en-US"/>
              <a:t>that can be used to write binary data to the response.</a:t>
            </a:r>
            <a:endParaRPr/>
          </a:p>
          <a:p>
            <a:pPr indent="0" lvl="0" marL="0" rtl="0" algn="l">
              <a:spcBef>
                <a:spcPts val="448"/>
              </a:spcBef>
              <a:spcAft>
                <a:spcPts val="0"/>
              </a:spcAft>
              <a:buClr>
                <a:schemeClr val="dk1"/>
              </a:buClr>
              <a:buSzPct val="100000"/>
              <a:buNone/>
            </a:pPr>
            <a:r>
              <a:rPr lang="en-US"/>
              <a:t>        An </a:t>
            </a:r>
            <a:r>
              <a:rPr b="1" lang="en-US"/>
              <a:t>IllegalStateException </a:t>
            </a:r>
            <a:r>
              <a:rPr lang="en-US"/>
              <a:t>is thrown if </a:t>
            </a:r>
            <a:r>
              <a:rPr b="1" lang="en-US"/>
              <a:t>getWriter( ) </a:t>
            </a:r>
            <a:r>
              <a:rPr lang="en-US"/>
              <a:t>has already been invoked for</a:t>
            </a:r>
            <a:endParaRPr/>
          </a:p>
          <a:p>
            <a:pPr indent="0" lvl="0" marL="0" rtl="0" algn="l">
              <a:spcBef>
                <a:spcPts val="448"/>
              </a:spcBef>
              <a:spcAft>
                <a:spcPts val="0"/>
              </a:spcAft>
              <a:buClr>
                <a:schemeClr val="dk1"/>
              </a:buClr>
              <a:buSzPct val="100000"/>
              <a:buNone/>
            </a:pPr>
            <a:r>
              <a:rPr lang="en-US"/>
              <a:t>         this request.</a:t>
            </a:r>
            <a:endParaRPr/>
          </a:p>
          <a:p>
            <a:pPr indent="0" lvl="0" marL="0" rtl="0" algn="l">
              <a:spcBef>
                <a:spcPts val="448"/>
              </a:spcBef>
              <a:spcAft>
                <a:spcPts val="0"/>
              </a:spcAft>
              <a:buClr>
                <a:schemeClr val="dk1"/>
              </a:buClr>
              <a:buSzPct val="100000"/>
              <a:buNone/>
            </a:pPr>
            <a:r>
              <a:rPr b="1" lang="en-US"/>
              <a:t>3.     PrintWriter getWriter( ) throws IOException- </a:t>
            </a:r>
            <a:r>
              <a:rPr lang="en-US"/>
              <a:t>Returns a </a:t>
            </a:r>
            <a:r>
              <a:rPr b="1" lang="en-US"/>
              <a:t>PrintWriter </a:t>
            </a:r>
            <a:r>
              <a:rPr lang="en-US"/>
              <a:t>that can be used to write character data to the response.An </a:t>
            </a:r>
            <a:r>
              <a:rPr b="1" lang="en-US"/>
              <a:t>IllegalStateException </a:t>
            </a:r>
            <a:r>
              <a:rPr lang="en-US"/>
              <a:t>is thrown if </a:t>
            </a:r>
            <a:r>
              <a:rPr b="1" lang="en-US"/>
              <a:t>getOutputStream( ) </a:t>
            </a:r>
            <a:r>
              <a:rPr lang="en-US"/>
              <a:t>has already been invoked for this request.</a:t>
            </a:r>
            <a:endParaRPr/>
          </a:p>
          <a:p>
            <a:pPr indent="0" lvl="0" marL="0" rtl="0" algn="l">
              <a:spcBef>
                <a:spcPts val="448"/>
              </a:spcBef>
              <a:spcAft>
                <a:spcPts val="0"/>
              </a:spcAft>
              <a:buClr>
                <a:schemeClr val="dk1"/>
              </a:buClr>
              <a:buSzPct val="100000"/>
              <a:buNone/>
            </a:pPr>
            <a:r>
              <a:rPr b="1" lang="en-US"/>
              <a:t>4.     void setContentLength(int </a:t>
            </a:r>
            <a:r>
              <a:rPr b="1" i="1" lang="en-US"/>
              <a:t>size</a:t>
            </a:r>
            <a:r>
              <a:rPr b="1" lang="en-US"/>
              <a:t>)</a:t>
            </a:r>
            <a:r>
              <a:rPr lang="en-US"/>
              <a:t> Sets the content length for the response to </a:t>
            </a:r>
            <a:r>
              <a:rPr i="1" lang="en-US"/>
              <a:t>size</a:t>
            </a:r>
            <a:r>
              <a:rPr lang="en-US"/>
              <a:t>.</a:t>
            </a:r>
            <a:endParaRPr/>
          </a:p>
          <a:p>
            <a:pPr indent="0" lvl="0" marL="0" rtl="0" algn="l">
              <a:spcBef>
                <a:spcPts val="448"/>
              </a:spcBef>
              <a:spcAft>
                <a:spcPts val="0"/>
              </a:spcAft>
              <a:buClr>
                <a:schemeClr val="dk1"/>
              </a:buClr>
              <a:buSzPct val="100000"/>
              <a:buNone/>
            </a:pPr>
            <a:r>
              <a:rPr b="1" lang="en-US"/>
              <a:t>5.     void setContentType(String </a:t>
            </a:r>
            <a:r>
              <a:rPr b="1" i="1" lang="en-US"/>
              <a:t>type</a:t>
            </a:r>
            <a:r>
              <a:rPr b="1" lang="en-US"/>
              <a:t>)</a:t>
            </a:r>
            <a:r>
              <a:rPr lang="en-US"/>
              <a:t> Sets the content type for the response to </a:t>
            </a:r>
            <a:r>
              <a:rPr i="1" lang="en-US"/>
              <a:t>type</a:t>
            </a:r>
            <a:r>
              <a:rPr lang="en-US"/>
              <a:t>.</a:t>
            </a:r>
            <a:endParaRPr/>
          </a:p>
          <a:p>
            <a:pPr indent="-200660" lvl="0" marL="342900" rtl="0" algn="l">
              <a:spcBef>
                <a:spcPts val="448"/>
              </a:spcBef>
              <a:spcAft>
                <a:spcPts val="0"/>
              </a:spcAft>
              <a:buClr>
                <a:schemeClr val="dk1"/>
              </a:buClr>
              <a:buSzPct val="100000"/>
              <a:buNone/>
            </a:pPr>
            <a:r>
              <a:t/>
            </a:r>
            <a:endParaRPr/>
          </a:p>
          <a:p>
            <a:pPr indent="0" lvl="0" marL="0" rtl="0" algn="l">
              <a:spcBef>
                <a:spcPts val="448"/>
              </a:spcBef>
              <a:spcAft>
                <a:spcPts val="0"/>
              </a:spcAft>
              <a:buClr>
                <a:schemeClr val="dk1"/>
              </a:buClr>
              <a:buSzPct val="100000"/>
              <a:buNone/>
            </a:pPr>
            <a:r>
              <a:t/>
            </a:r>
            <a:endParaRPr b="1"/>
          </a:p>
          <a:p>
            <a:pPr indent="-200660" lvl="0" marL="342900" rtl="0" algn="l">
              <a:spcBef>
                <a:spcPts val="448"/>
              </a:spcBef>
              <a:spcAft>
                <a:spcPts val="0"/>
              </a:spcAft>
              <a:buClr>
                <a:schemeClr val="dk1"/>
              </a:buClr>
              <a:buSzPct val="1000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1"/>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GenericServlet Class</a:t>
            </a:r>
            <a:br>
              <a:rPr lang="en-US"/>
            </a:br>
            <a:endParaRPr/>
          </a:p>
        </p:txBody>
      </p:sp>
      <p:sp>
        <p:nvSpPr>
          <p:cNvPr id="328" name="Google Shape;328;p51"/>
          <p:cNvSpPr txBox="1"/>
          <p:nvPr>
            <p:ph idx="1" type="body"/>
          </p:nvPr>
        </p:nvSpPr>
        <p:spPr>
          <a:xfrm>
            <a:off x="457200" y="990600"/>
            <a:ext cx="8229600" cy="51355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The </a:t>
            </a:r>
            <a:r>
              <a:rPr b="1" lang="en-US"/>
              <a:t>GenericServlet </a:t>
            </a:r>
            <a:r>
              <a:rPr lang="en-US"/>
              <a:t>class provides implementations of the basic life cycle methods for a servlet and is typically sub classed by servlet developers. </a:t>
            </a:r>
            <a:endParaRPr/>
          </a:p>
          <a:p>
            <a:pPr indent="-342900" lvl="0" marL="342900" rtl="0" algn="l">
              <a:spcBef>
                <a:spcPts val="592"/>
              </a:spcBef>
              <a:spcAft>
                <a:spcPts val="0"/>
              </a:spcAft>
              <a:buClr>
                <a:schemeClr val="dk1"/>
              </a:buClr>
              <a:buSzPct val="100000"/>
              <a:buChar char="•"/>
            </a:pPr>
            <a:r>
              <a:rPr b="1" lang="en-US"/>
              <a:t>GenericServlet </a:t>
            </a:r>
            <a:r>
              <a:rPr lang="en-US"/>
              <a:t>implements the </a:t>
            </a:r>
            <a:r>
              <a:rPr b="1" lang="en-US"/>
              <a:t>Servlet </a:t>
            </a:r>
            <a:r>
              <a:rPr lang="en-US"/>
              <a:t>and </a:t>
            </a:r>
            <a:r>
              <a:rPr b="1" lang="en-US"/>
              <a:t>ServletConfig </a:t>
            </a:r>
            <a:r>
              <a:rPr lang="en-US"/>
              <a:t>interfaces. </a:t>
            </a:r>
            <a:endParaRPr/>
          </a:p>
          <a:p>
            <a:pPr indent="0" lvl="0" marL="0" rtl="0" algn="l">
              <a:spcBef>
                <a:spcPts val="592"/>
              </a:spcBef>
              <a:spcAft>
                <a:spcPts val="0"/>
              </a:spcAft>
              <a:buClr>
                <a:schemeClr val="dk1"/>
              </a:buClr>
              <a:buSzPct val="100000"/>
              <a:buNone/>
            </a:pPr>
            <a:r>
              <a:rPr b="1" lang="en-US"/>
              <a:t>Methdos</a:t>
            </a:r>
            <a:endParaRPr b="1"/>
          </a:p>
          <a:p>
            <a:pPr indent="0" lvl="1" marL="400050" rtl="0" algn="l">
              <a:spcBef>
                <a:spcPts val="518"/>
              </a:spcBef>
              <a:spcAft>
                <a:spcPts val="0"/>
              </a:spcAft>
              <a:buClr>
                <a:schemeClr val="dk1"/>
              </a:buClr>
              <a:buSzPct val="100000"/>
              <a:buNone/>
            </a:pPr>
            <a:r>
              <a:rPr lang="en-US"/>
              <a:t>void log(String </a:t>
            </a:r>
            <a:r>
              <a:rPr i="1" lang="en-US"/>
              <a:t>s</a:t>
            </a:r>
            <a:r>
              <a:rPr lang="en-US"/>
              <a:t>)</a:t>
            </a:r>
            <a:endParaRPr/>
          </a:p>
          <a:p>
            <a:pPr indent="0" lvl="1" marL="400050" rtl="0" algn="l">
              <a:spcBef>
                <a:spcPts val="518"/>
              </a:spcBef>
              <a:spcAft>
                <a:spcPts val="0"/>
              </a:spcAft>
              <a:buClr>
                <a:schemeClr val="dk1"/>
              </a:buClr>
              <a:buSzPct val="100000"/>
              <a:buNone/>
            </a:pPr>
            <a:r>
              <a:rPr lang="en-US"/>
              <a:t>void log(String </a:t>
            </a:r>
            <a:r>
              <a:rPr i="1" lang="en-US"/>
              <a:t>s</a:t>
            </a:r>
            <a:r>
              <a:rPr lang="en-US"/>
              <a:t>, Throwable </a:t>
            </a:r>
            <a:r>
              <a:rPr i="1" lang="en-US"/>
              <a:t>e</a:t>
            </a:r>
            <a:r>
              <a:rPr lang="en-US"/>
              <a:t>)</a:t>
            </a:r>
            <a:endParaRPr/>
          </a:p>
          <a:p>
            <a:pPr indent="-342900" lvl="0" marL="342900" rtl="0" algn="l">
              <a:spcBef>
                <a:spcPts val="592"/>
              </a:spcBef>
              <a:spcAft>
                <a:spcPts val="0"/>
              </a:spcAft>
              <a:buClr>
                <a:schemeClr val="dk1"/>
              </a:buClr>
              <a:buSzPct val="100000"/>
              <a:buChar char="•"/>
            </a:pPr>
            <a:r>
              <a:rPr lang="en-US"/>
              <a:t>Here, </a:t>
            </a:r>
            <a:r>
              <a:rPr i="1" lang="en-US"/>
              <a:t>s </a:t>
            </a:r>
            <a:r>
              <a:rPr lang="en-US"/>
              <a:t>is the string to be appended to the log, and </a:t>
            </a:r>
            <a:r>
              <a:rPr i="1" lang="en-US"/>
              <a:t>e </a:t>
            </a:r>
            <a:r>
              <a:rPr lang="en-US"/>
              <a:t>is an exception that occurred.</a:t>
            </a:r>
            <a:endParaRPr/>
          </a:p>
          <a:p>
            <a:pPr indent="0" lvl="0" marL="0" rtl="0" algn="l">
              <a:spcBef>
                <a:spcPts val="592"/>
              </a:spcBef>
              <a:spcAft>
                <a:spcPts val="0"/>
              </a:spcAft>
              <a:buClr>
                <a:schemeClr val="dk1"/>
              </a:buClr>
              <a:buSzPct val="100000"/>
              <a:buNone/>
            </a:pPr>
            <a:r>
              <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Disadvantages of CGI :</a:t>
            </a:r>
            <a:endParaRPr/>
          </a:p>
        </p:txBody>
      </p:sp>
      <p:sp>
        <p:nvSpPr>
          <p:cNvPr id="107" name="Google Shape;107;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70C0"/>
              </a:buClr>
              <a:buSzPts val="3296"/>
              <a:buFont typeface="Noto Sans Symbols"/>
              <a:buChar char="▪"/>
            </a:pPr>
            <a:r>
              <a:rPr lang="en-US"/>
              <a:t>For each request, It creates new Operating System Process.</a:t>
            </a:r>
            <a:endParaRPr/>
          </a:p>
          <a:p>
            <a:pPr indent="-342900" lvl="0" marL="342900" rtl="0" algn="l">
              <a:spcBef>
                <a:spcPts val="640"/>
              </a:spcBef>
              <a:spcAft>
                <a:spcPts val="0"/>
              </a:spcAft>
              <a:buClr>
                <a:srgbClr val="0070C0"/>
              </a:buClr>
              <a:buSzPts val="3296"/>
              <a:buFont typeface="Noto Sans Symbols"/>
              <a:buChar char="▪"/>
            </a:pPr>
            <a:r>
              <a:rPr lang="en-US"/>
              <a:t>If the number of requests from the client increases then more time it will take to respond to the request.</a:t>
            </a:r>
            <a:endParaRPr/>
          </a:p>
          <a:p>
            <a:pPr indent="-342900" lvl="0" marL="342900" rtl="0" algn="l">
              <a:spcBef>
                <a:spcPts val="640"/>
              </a:spcBef>
              <a:spcAft>
                <a:spcPts val="0"/>
              </a:spcAft>
              <a:buClr>
                <a:srgbClr val="0070C0"/>
              </a:buClr>
              <a:buSzPts val="3296"/>
              <a:buFont typeface="Noto Sans Symbols"/>
              <a:buChar char="▪"/>
            </a:pPr>
            <a:r>
              <a:rPr lang="en-US"/>
              <a:t>As programs executed by CGI Script are written in the native languages such as C, C++, perl which are platform dependent.</a:t>
            </a:r>
            <a:endParaRPr/>
          </a:p>
          <a:p>
            <a:pPr indent="-133604" lvl="0" marL="342900" rtl="0" algn="l">
              <a:spcBef>
                <a:spcPts val="640"/>
              </a:spcBef>
              <a:spcAft>
                <a:spcPts val="0"/>
              </a:spcAft>
              <a:buClr>
                <a:srgbClr val="0070C0"/>
              </a:buClr>
              <a:buSzPts val="3296"/>
              <a:buFont typeface="Noto Sans Symbols"/>
              <a:buNone/>
            </a:pPr>
            <a:r>
              <a:t/>
            </a:r>
            <a:endParaRPr/>
          </a:p>
          <a:p>
            <a:pPr indent="-133604" lvl="0" marL="342900" rtl="0" algn="l">
              <a:spcBef>
                <a:spcPts val="640"/>
              </a:spcBef>
              <a:spcAft>
                <a:spcPts val="0"/>
              </a:spcAft>
              <a:buClr>
                <a:srgbClr val="0070C0"/>
              </a:buClr>
              <a:buSzPts val="3296"/>
              <a:buFont typeface="Noto Sans Symbols"/>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ServletInputStream Class</a:t>
            </a:r>
            <a:br>
              <a:rPr lang="en-US"/>
            </a:br>
            <a:endParaRPr/>
          </a:p>
        </p:txBody>
      </p:sp>
      <p:sp>
        <p:nvSpPr>
          <p:cNvPr id="334" name="Google Shape;334;p52"/>
          <p:cNvSpPr txBox="1"/>
          <p:nvPr>
            <p:ph idx="1" type="body"/>
          </p:nvPr>
        </p:nvSpPr>
        <p:spPr>
          <a:xfrm>
            <a:off x="228600" y="914400"/>
            <a:ext cx="8610600" cy="52117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The </a:t>
            </a:r>
            <a:r>
              <a:rPr b="1" lang="en-US"/>
              <a:t>ServletInputStream </a:t>
            </a:r>
            <a:r>
              <a:rPr lang="en-US"/>
              <a:t>class extends </a:t>
            </a:r>
            <a:r>
              <a:rPr b="1" lang="en-US"/>
              <a:t>InputStream</a:t>
            </a:r>
            <a:r>
              <a:rPr lang="en-US"/>
              <a:t>. </a:t>
            </a:r>
            <a:endParaRPr/>
          </a:p>
          <a:p>
            <a:pPr indent="-342900" lvl="0" marL="342900" rtl="0" algn="l">
              <a:spcBef>
                <a:spcPts val="592"/>
              </a:spcBef>
              <a:spcAft>
                <a:spcPts val="0"/>
              </a:spcAft>
              <a:buClr>
                <a:schemeClr val="dk1"/>
              </a:buClr>
              <a:buSzPct val="100000"/>
              <a:buChar char="•"/>
            </a:pPr>
            <a:r>
              <a:rPr lang="en-US"/>
              <a:t>It is implemented by the server and provides an input stream that a servlet developer can use to read the data from a client request. It defines the default constructor.</a:t>
            </a:r>
            <a:endParaRPr/>
          </a:p>
          <a:p>
            <a:pPr indent="-342900" lvl="0" marL="342900" rtl="0" algn="l">
              <a:spcBef>
                <a:spcPts val="592"/>
              </a:spcBef>
              <a:spcAft>
                <a:spcPts val="0"/>
              </a:spcAft>
              <a:buClr>
                <a:schemeClr val="dk1"/>
              </a:buClr>
              <a:buSzPct val="100000"/>
              <a:buChar char="•"/>
            </a:pPr>
            <a:r>
              <a:rPr lang="en-US"/>
              <a:t> In addition, a method is provided to read bytes from the stream. Its signature is shown here:</a:t>
            </a:r>
            <a:endParaRPr/>
          </a:p>
          <a:p>
            <a:pPr indent="0" lvl="0" marL="0" rtl="0" algn="l">
              <a:spcBef>
                <a:spcPts val="592"/>
              </a:spcBef>
              <a:spcAft>
                <a:spcPts val="0"/>
              </a:spcAft>
              <a:buClr>
                <a:schemeClr val="dk1"/>
              </a:buClr>
              <a:buSzPct val="100000"/>
              <a:buNone/>
            </a:pPr>
            <a:r>
              <a:rPr lang="en-US"/>
              <a:t>	</a:t>
            </a:r>
            <a:r>
              <a:rPr i="1" lang="en-US" sz="2400"/>
              <a:t>int readLine(byte[ ] buffer, int offset, int size) throws IOException </a:t>
            </a:r>
            <a:endParaRPr/>
          </a:p>
          <a:p>
            <a:pPr indent="-342900" lvl="0" marL="342900" rtl="0" algn="l">
              <a:spcBef>
                <a:spcPts val="592"/>
              </a:spcBef>
              <a:spcAft>
                <a:spcPts val="0"/>
              </a:spcAft>
              <a:buClr>
                <a:schemeClr val="dk1"/>
              </a:buClr>
              <a:buSzPct val="100000"/>
              <a:buChar char="•"/>
            </a:pPr>
            <a:r>
              <a:rPr lang="en-US"/>
              <a:t>Here, </a:t>
            </a:r>
            <a:r>
              <a:rPr i="1" lang="en-US"/>
              <a:t>buffer </a:t>
            </a:r>
            <a:r>
              <a:rPr lang="en-US"/>
              <a:t>is the array into which </a:t>
            </a:r>
            <a:r>
              <a:rPr i="1" lang="en-US"/>
              <a:t>size </a:t>
            </a:r>
            <a:r>
              <a:rPr lang="en-US"/>
              <a:t>bytes are placed starting at </a:t>
            </a:r>
            <a:r>
              <a:rPr i="1" lang="en-US"/>
              <a:t>offset</a:t>
            </a:r>
            <a:r>
              <a:rPr lang="en-US"/>
              <a:t>. The method returns the actual number of bytes read or –1 if an end-of-stream condition is encountered.</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3"/>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ServletOutputStream Class</a:t>
            </a:r>
            <a:br>
              <a:rPr lang="en-US"/>
            </a:br>
            <a:endParaRPr/>
          </a:p>
        </p:txBody>
      </p:sp>
      <p:sp>
        <p:nvSpPr>
          <p:cNvPr id="340" name="Google Shape;340;p53"/>
          <p:cNvSpPr txBox="1"/>
          <p:nvPr>
            <p:ph idx="1" type="body"/>
          </p:nvPr>
        </p:nvSpPr>
        <p:spPr>
          <a:xfrm>
            <a:off x="457200" y="838200"/>
            <a:ext cx="8229600" cy="5287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a:t>
            </a:r>
            <a:r>
              <a:rPr b="1" lang="en-US"/>
              <a:t>ServletOutputStream </a:t>
            </a:r>
            <a:r>
              <a:rPr lang="en-US"/>
              <a:t>class extends </a:t>
            </a:r>
            <a:r>
              <a:rPr b="1" lang="en-US"/>
              <a:t>OutputStream</a:t>
            </a:r>
            <a:r>
              <a:rPr lang="en-US"/>
              <a:t>. </a:t>
            </a:r>
            <a:endParaRPr/>
          </a:p>
          <a:p>
            <a:pPr indent="-342900" lvl="0" marL="342900" rtl="0" algn="l">
              <a:spcBef>
                <a:spcPts val="640"/>
              </a:spcBef>
              <a:spcAft>
                <a:spcPts val="0"/>
              </a:spcAft>
              <a:buClr>
                <a:schemeClr val="dk1"/>
              </a:buClr>
              <a:buSzPts val="3200"/>
              <a:buChar char="•"/>
            </a:pPr>
            <a:r>
              <a:rPr lang="en-US"/>
              <a:t>It is implemented by the server and provides an output stream that a servlet developer can use to write data to a client response. </a:t>
            </a:r>
            <a:endParaRPr/>
          </a:p>
          <a:p>
            <a:pPr indent="-342900" lvl="0" marL="342900" rtl="0" algn="l">
              <a:spcBef>
                <a:spcPts val="640"/>
              </a:spcBef>
              <a:spcAft>
                <a:spcPts val="0"/>
              </a:spcAft>
              <a:buClr>
                <a:schemeClr val="dk1"/>
              </a:buClr>
              <a:buSzPts val="3200"/>
              <a:buChar char="•"/>
            </a:pPr>
            <a:r>
              <a:rPr lang="en-US"/>
              <a:t>A default constructor is defined. </a:t>
            </a:r>
            <a:endParaRPr/>
          </a:p>
          <a:p>
            <a:pPr indent="-342900" lvl="0" marL="342900" rtl="0" algn="l">
              <a:spcBef>
                <a:spcPts val="640"/>
              </a:spcBef>
              <a:spcAft>
                <a:spcPts val="0"/>
              </a:spcAft>
              <a:buClr>
                <a:schemeClr val="dk1"/>
              </a:buClr>
              <a:buSzPts val="3200"/>
              <a:buChar char="•"/>
            </a:pPr>
            <a:r>
              <a:rPr lang="en-US"/>
              <a:t>It also defines the </a:t>
            </a:r>
            <a:r>
              <a:rPr b="1" lang="en-US"/>
              <a:t>print( ) </a:t>
            </a:r>
            <a:r>
              <a:rPr lang="en-US"/>
              <a:t>and </a:t>
            </a:r>
            <a:r>
              <a:rPr b="1" lang="en-US"/>
              <a:t>println( ) </a:t>
            </a:r>
            <a:r>
              <a:rPr lang="en-US"/>
              <a:t>methods, which output data to the stream.</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Servlet Exception Classes</a:t>
            </a:r>
            <a:endParaRPr/>
          </a:p>
        </p:txBody>
      </p:sp>
      <p:sp>
        <p:nvSpPr>
          <p:cNvPr id="346" name="Google Shape;346;p5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javax.servlet </a:t>
            </a:r>
            <a:r>
              <a:rPr lang="en-US"/>
              <a:t>defines two exceptions. The first is </a:t>
            </a:r>
            <a:r>
              <a:rPr b="1" lang="en-US"/>
              <a:t>ServletException</a:t>
            </a:r>
            <a:r>
              <a:rPr lang="en-US"/>
              <a:t>, which indicates that a servlet problem has occurred. </a:t>
            </a:r>
            <a:endParaRPr/>
          </a:p>
          <a:p>
            <a:pPr indent="-342900" lvl="0" marL="342900" rtl="0" algn="l">
              <a:spcBef>
                <a:spcPts val="640"/>
              </a:spcBef>
              <a:spcAft>
                <a:spcPts val="0"/>
              </a:spcAft>
              <a:buClr>
                <a:schemeClr val="dk1"/>
              </a:buClr>
              <a:buSzPts val="3200"/>
              <a:buChar char="•"/>
            </a:pPr>
            <a:r>
              <a:rPr lang="en-US"/>
              <a:t>The second is </a:t>
            </a:r>
            <a:r>
              <a:rPr b="1" lang="en-US"/>
              <a:t>UnavailableException</a:t>
            </a:r>
            <a:r>
              <a:rPr lang="en-US"/>
              <a:t>, which extends </a:t>
            </a:r>
            <a:r>
              <a:rPr b="1" lang="en-US"/>
              <a:t>ServletException</a:t>
            </a:r>
            <a:r>
              <a:rPr lang="en-US"/>
              <a:t>. It indicates that a servlet is unavailable.</a:t>
            </a:r>
            <a:endParaRPr/>
          </a:p>
          <a:p>
            <a:pPr indent="0" lvl="0" marL="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5"/>
          <p:cNvSpPr txBox="1"/>
          <p:nvPr>
            <p:ph type="title"/>
          </p:nvPr>
        </p:nvSpPr>
        <p:spPr>
          <a:xfrm>
            <a:off x="457200" y="381000"/>
            <a:ext cx="8229600" cy="5635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Working with parameters of Servlet</a:t>
            </a:r>
            <a:br>
              <a:rPr lang="en-US"/>
            </a:br>
            <a:endParaRPr/>
          </a:p>
        </p:txBody>
      </p:sp>
      <p:sp>
        <p:nvSpPr>
          <p:cNvPr id="352" name="Google Shape;352;p55"/>
          <p:cNvSpPr txBox="1"/>
          <p:nvPr>
            <p:ph idx="1" type="body"/>
          </p:nvPr>
        </p:nvSpPr>
        <p:spPr>
          <a:xfrm>
            <a:off x="457200" y="685800"/>
            <a:ext cx="8229600" cy="54403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Parameters may come into our application </a:t>
            </a:r>
            <a:r>
              <a:rPr b="1" lang="en-US"/>
              <a:t>from the client request, or may be configured through deployment descriptor (web.xml) </a:t>
            </a:r>
            <a:r>
              <a:rPr lang="en-US"/>
              <a:t>elements or their corresponding annotations. When you submit a form, form values are sent as request parameters to a web application.</a:t>
            </a:r>
            <a:endParaRPr/>
          </a:p>
          <a:p>
            <a:pPr indent="-342900" lvl="0" marL="342900" rtl="0" algn="l">
              <a:spcBef>
                <a:spcPts val="592"/>
              </a:spcBef>
              <a:spcAft>
                <a:spcPts val="0"/>
              </a:spcAft>
              <a:buClr>
                <a:schemeClr val="dk1"/>
              </a:buClr>
              <a:buSzPct val="100000"/>
              <a:buChar char="•"/>
            </a:pPr>
            <a:r>
              <a:rPr lang="en-US"/>
              <a:t>Servlet init parameters and context init parameters are set through the deployment descriptor (web.xml). All parameters are </a:t>
            </a:r>
            <a:r>
              <a:rPr b="1" lang="en-US"/>
              <a:t>read-only </a:t>
            </a:r>
            <a:r>
              <a:rPr lang="en-US"/>
              <a:t>from the application code. We have methods in the Servlet API to retrieve various parameters. </a:t>
            </a:r>
            <a:endParaRPr/>
          </a:p>
          <a:p>
            <a:pPr indent="-342900" lvl="0" marL="342900" rtl="0" algn="l">
              <a:spcBef>
                <a:spcPts val="592"/>
              </a:spcBef>
              <a:spcAft>
                <a:spcPts val="0"/>
              </a:spcAft>
              <a:buClr>
                <a:schemeClr val="dk1"/>
              </a:buClr>
              <a:buSzPct val="100000"/>
              <a:buChar char="•"/>
            </a:pPr>
            <a:r>
              <a:rPr lang="en-US"/>
              <a:t>Parameters are String objects.</a:t>
            </a:r>
            <a:endParaRPr/>
          </a:p>
          <a:p>
            <a:pPr indent="0" lvl="0" marL="0" rtl="0" algn="l">
              <a:spcBef>
                <a:spcPts val="592"/>
              </a:spcBef>
              <a:spcAft>
                <a:spcPts val="0"/>
              </a:spcAft>
              <a:buClr>
                <a:schemeClr val="dk1"/>
              </a:buClr>
              <a:buSzPct val="100000"/>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6"/>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Working with request parameters</a:t>
            </a:r>
            <a:endParaRPr b="1"/>
          </a:p>
        </p:txBody>
      </p:sp>
      <p:sp>
        <p:nvSpPr>
          <p:cNvPr id="358" name="Google Shape;358;p56"/>
          <p:cNvSpPr txBox="1"/>
          <p:nvPr>
            <p:ph idx="1" type="body"/>
          </p:nvPr>
        </p:nvSpPr>
        <p:spPr>
          <a:xfrm>
            <a:off x="457200" y="990600"/>
            <a:ext cx="8229600" cy="51355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14285"/>
              <a:buChar char="•"/>
            </a:pPr>
            <a:r>
              <a:rPr lang="en-US"/>
              <a:t>The API methods to retrieve the</a:t>
            </a:r>
            <a:r>
              <a:rPr b="1" lang="en-US"/>
              <a:t> request parameters </a:t>
            </a:r>
            <a:r>
              <a:rPr lang="en-US"/>
              <a:t>are:</a:t>
            </a:r>
            <a:endParaRPr sz="2800"/>
          </a:p>
          <a:p>
            <a:pPr indent="0" lvl="0" marL="0" rtl="0" algn="l">
              <a:spcBef>
                <a:spcPts val="592"/>
              </a:spcBef>
              <a:spcAft>
                <a:spcPts val="0"/>
              </a:spcAft>
              <a:buClr>
                <a:schemeClr val="dk1"/>
              </a:buClr>
              <a:buSzPct val="114285"/>
              <a:buNone/>
            </a:pPr>
            <a:r>
              <a:rPr lang="en-US"/>
              <a:t>1. ServletRequest.</a:t>
            </a:r>
            <a:r>
              <a:rPr b="1" lang="en-US"/>
              <a:t>getParameterValues</a:t>
            </a:r>
            <a:r>
              <a:rPr lang="en-US"/>
              <a:t>(String parmName)</a:t>
            </a:r>
            <a:endParaRPr sz="2800"/>
          </a:p>
          <a:p>
            <a:pPr indent="-285750" lvl="1" marL="742950" rtl="0" algn="l">
              <a:spcBef>
                <a:spcPts val="518"/>
              </a:spcBef>
              <a:spcAft>
                <a:spcPts val="0"/>
              </a:spcAft>
              <a:buClr>
                <a:schemeClr val="dk1"/>
              </a:buClr>
              <a:buSzPct val="116666"/>
              <a:buChar char="–"/>
            </a:pPr>
            <a:r>
              <a:rPr lang="en-US"/>
              <a:t>returns a String array with all values present, or null if no value exists for the parameter name.</a:t>
            </a:r>
            <a:endParaRPr sz="2400"/>
          </a:p>
          <a:p>
            <a:pPr indent="0" lvl="0" marL="0" rtl="0" algn="l">
              <a:spcBef>
                <a:spcPts val="592"/>
              </a:spcBef>
              <a:spcAft>
                <a:spcPts val="0"/>
              </a:spcAft>
              <a:buClr>
                <a:schemeClr val="dk1"/>
              </a:buClr>
              <a:buSzPct val="114285"/>
              <a:buNone/>
            </a:pPr>
            <a:r>
              <a:rPr lang="en-US"/>
              <a:t>2. ServletRequest.</a:t>
            </a:r>
            <a:r>
              <a:rPr b="1" lang="en-US"/>
              <a:t>getParameter</a:t>
            </a:r>
            <a:r>
              <a:rPr lang="en-US"/>
              <a:t>(String parmName)</a:t>
            </a:r>
            <a:endParaRPr sz="2800"/>
          </a:p>
          <a:p>
            <a:pPr indent="-285750" lvl="1" marL="742950" rtl="0" algn="l">
              <a:spcBef>
                <a:spcPts val="518"/>
              </a:spcBef>
              <a:spcAft>
                <a:spcPts val="0"/>
              </a:spcAft>
              <a:buClr>
                <a:schemeClr val="dk1"/>
              </a:buClr>
              <a:buSzPct val="116666"/>
              <a:buChar char="–"/>
            </a:pPr>
            <a:r>
              <a:rPr lang="en-US"/>
              <a:t>returns the first value for the given parameter.</a:t>
            </a:r>
            <a:endParaRPr sz="2400"/>
          </a:p>
          <a:p>
            <a:pPr indent="0" lvl="0" marL="0" rtl="0" algn="l">
              <a:spcBef>
                <a:spcPts val="592"/>
              </a:spcBef>
              <a:spcAft>
                <a:spcPts val="0"/>
              </a:spcAft>
              <a:buClr>
                <a:schemeClr val="dk1"/>
              </a:buClr>
              <a:buSzPct val="114285"/>
              <a:buNone/>
            </a:pPr>
            <a:r>
              <a:rPr lang="en-US"/>
              <a:t>3. ServletRequest.</a:t>
            </a:r>
            <a:r>
              <a:rPr b="1" lang="en-US"/>
              <a:t>getParameterNames</a:t>
            </a:r>
            <a:r>
              <a:rPr lang="en-US"/>
              <a:t>()</a:t>
            </a:r>
            <a:endParaRPr sz="2800"/>
          </a:p>
          <a:p>
            <a:pPr indent="-285750" lvl="1" marL="742950" rtl="0" algn="l">
              <a:spcBef>
                <a:spcPts val="518"/>
              </a:spcBef>
              <a:spcAft>
                <a:spcPts val="0"/>
              </a:spcAft>
              <a:buClr>
                <a:schemeClr val="dk1"/>
              </a:buClr>
              <a:buSzPct val="116666"/>
              <a:buChar char="–"/>
            </a:pPr>
            <a:r>
              <a:rPr lang="en-US"/>
              <a:t>returns an Enumeration of String objects representing the names of all the parameters in the request. If there are no parameters Enumeration will be empty.</a:t>
            </a:r>
            <a:endParaRPr sz="2400"/>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7"/>
          <p:cNvSpPr txBox="1"/>
          <p:nvPr>
            <p:ph type="title"/>
          </p:nvPr>
        </p:nvSpPr>
        <p:spPr>
          <a:xfrm>
            <a:off x="457200" y="274638"/>
            <a:ext cx="8229600" cy="5635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Cont....</a:t>
            </a:r>
            <a:endParaRPr b="1"/>
          </a:p>
        </p:txBody>
      </p:sp>
      <p:sp>
        <p:nvSpPr>
          <p:cNvPr id="364" name="Google Shape;364;p57"/>
          <p:cNvSpPr txBox="1"/>
          <p:nvPr>
            <p:ph idx="1" type="body"/>
          </p:nvPr>
        </p:nvSpPr>
        <p:spPr>
          <a:xfrm>
            <a:off x="457200" y="914400"/>
            <a:ext cx="8229600" cy="52117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Input type in html are treated as parameters.</a:t>
            </a:r>
            <a:endParaRPr/>
          </a:p>
          <a:p>
            <a:pPr indent="0" lvl="0" marL="0" rtl="0" algn="l">
              <a:spcBef>
                <a:spcPts val="640"/>
              </a:spcBef>
              <a:spcAft>
                <a:spcPts val="0"/>
              </a:spcAft>
              <a:buClr>
                <a:schemeClr val="dk1"/>
              </a:buClr>
              <a:buSzPts val="3200"/>
              <a:buNone/>
            </a:pPr>
            <a:r>
              <a:rPr b="1" lang="en-US"/>
              <a:t>Different input types</a:t>
            </a:r>
            <a:endParaRPr/>
          </a:p>
          <a:p>
            <a:pPr indent="-514350" lvl="0" marL="514350" rtl="0" algn="l">
              <a:spcBef>
                <a:spcPts val="640"/>
              </a:spcBef>
              <a:spcAft>
                <a:spcPts val="0"/>
              </a:spcAft>
              <a:buClr>
                <a:schemeClr val="dk1"/>
              </a:buClr>
              <a:buSzPts val="3200"/>
              <a:buAutoNum type="arabicPeriod"/>
            </a:pPr>
            <a:r>
              <a:rPr lang="en-US"/>
              <a:t>&lt;input type=“text”&gt;- defines textbox</a:t>
            </a:r>
            <a:endParaRPr b="1"/>
          </a:p>
          <a:p>
            <a:pPr indent="-514350" lvl="0" marL="514350" rtl="0" algn="l">
              <a:spcBef>
                <a:spcPts val="640"/>
              </a:spcBef>
              <a:spcAft>
                <a:spcPts val="0"/>
              </a:spcAft>
              <a:buClr>
                <a:schemeClr val="dk1"/>
              </a:buClr>
              <a:buSzPts val="3200"/>
              <a:buAutoNum type="arabicPeriod"/>
            </a:pPr>
            <a:r>
              <a:rPr lang="en-US"/>
              <a:t>&lt;input type=“password”&gt;-defines password field</a:t>
            </a:r>
            <a:endParaRPr/>
          </a:p>
          <a:p>
            <a:pPr indent="-514350" lvl="0" marL="514350" rtl="0" algn="l">
              <a:spcBef>
                <a:spcPts val="640"/>
              </a:spcBef>
              <a:spcAft>
                <a:spcPts val="0"/>
              </a:spcAft>
              <a:buClr>
                <a:schemeClr val="dk1"/>
              </a:buClr>
              <a:buSzPts val="3200"/>
              <a:buAutoNum type="arabicPeriod"/>
            </a:pPr>
            <a:r>
              <a:rPr lang="en-US"/>
              <a:t>&lt;input type=“submit”&gt;-defines a button for submitting form data to a form-handler</a:t>
            </a:r>
            <a:endParaRPr/>
          </a:p>
          <a:p>
            <a:pPr indent="-514350" lvl="0" marL="514350" rtl="0" algn="l">
              <a:spcBef>
                <a:spcPts val="640"/>
              </a:spcBef>
              <a:spcAft>
                <a:spcPts val="0"/>
              </a:spcAft>
              <a:buClr>
                <a:schemeClr val="dk1"/>
              </a:buClr>
              <a:buSzPts val="3200"/>
              <a:buAutoNum type="arabicPeriod"/>
            </a:pPr>
            <a:r>
              <a:rPr lang="en-US"/>
              <a:t>&lt;input type=“radio”&gt;- defines radio button</a:t>
            </a:r>
            <a:endParaRPr/>
          </a:p>
          <a:p>
            <a:pPr indent="-514350" lvl="0" marL="514350" rtl="0" algn="l">
              <a:spcBef>
                <a:spcPts val="640"/>
              </a:spcBef>
              <a:spcAft>
                <a:spcPts val="0"/>
              </a:spcAft>
              <a:buClr>
                <a:schemeClr val="dk1"/>
              </a:buClr>
              <a:buSzPts val="3200"/>
              <a:buAutoNum type="arabicPeriod"/>
            </a:pPr>
            <a:r>
              <a:rPr lang="en-US"/>
              <a:t>&lt;input type=“checkbox”&gt;-defines checkbox</a:t>
            </a:r>
            <a:endParaRPr/>
          </a:p>
          <a:p>
            <a:pPr indent="-311150" lvl="0" marL="514350" rtl="0" algn="l">
              <a:spcBef>
                <a:spcPts val="640"/>
              </a:spcBef>
              <a:spcAft>
                <a:spcPts val="0"/>
              </a:spcAft>
              <a:buClr>
                <a:schemeClr val="dk1"/>
              </a:buClr>
              <a:buSzPts val="3200"/>
              <a:buNone/>
            </a:pPr>
            <a:r>
              <a:t/>
            </a:r>
            <a:endParaRPr/>
          </a:p>
          <a:p>
            <a:pPr indent="-311150" lvl="0" marL="514350" rtl="0" algn="l">
              <a:spcBef>
                <a:spcPts val="640"/>
              </a:spcBef>
              <a:spcAft>
                <a:spcPts val="0"/>
              </a:spcAft>
              <a:buClr>
                <a:schemeClr val="dk1"/>
              </a:buClr>
              <a:buSzPts val="3200"/>
              <a:buNone/>
            </a:pPr>
            <a:r>
              <a:t/>
            </a:r>
            <a:endParaRPr/>
          </a:p>
          <a:p>
            <a:pPr indent="-311150" lvl="0" marL="514350" rtl="0" algn="l">
              <a:spcBef>
                <a:spcPts val="640"/>
              </a:spcBef>
              <a:spcAft>
                <a:spcPts val="0"/>
              </a:spcAft>
              <a:buClr>
                <a:schemeClr val="dk1"/>
              </a:buClr>
              <a:buSzPts val="320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8"/>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Cont..</a:t>
            </a:r>
            <a:endParaRPr b="1"/>
          </a:p>
        </p:txBody>
      </p:sp>
      <p:sp>
        <p:nvSpPr>
          <p:cNvPr id="370" name="Google Shape;370;p58"/>
          <p:cNvSpPr txBox="1"/>
          <p:nvPr>
            <p:ph idx="1" type="body"/>
          </p:nvPr>
        </p:nvSpPr>
        <p:spPr>
          <a:xfrm>
            <a:off x="457200" y="1066800"/>
            <a:ext cx="8229600" cy="505936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Clr>
                <a:schemeClr val="dk1"/>
              </a:buClr>
              <a:buSzPct val="100000"/>
              <a:buNone/>
            </a:pPr>
            <a:r>
              <a:rPr lang="en-US"/>
              <a:t>6. &lt;input type=“button”&gt;- defines button</a:t>
            </a:r>
            <a:endParaRPr b="1"/>
          </a:p>
          <a:p>
            <a:pPr indent="0" lvl="0" marL="0" rtl="0" algn="l">
              <a:spcBef>
                <a:spcPts val="592"/>
              </a:spcBef>
              <a:spcAft>
                <a:spcPts val="0"/>
              </a:spcAft>
              <a:buClr>
                <a:schemeClr val="dk1"/>
              </a:buClr>
              <a:buSzPct val="100000"/>
              <a:buNone/>
            </a:pPr>
            <a:r>
              <a:rPr b="1" lang="en-US"/>
              <a:t>For providing choice control in html use &lt;select&gt; tag as shown in ex.</a:t>
            </a:r>
            <a:endParaRPr/>
          </a:p>
          <a:p>
            <a:pPr indent="0" lvl="0" marL="0" rtl="0" algn="l">
              <a:spcBef>
                <a:spcPts val="592"/>
              </a:spcBef>
              <a:spcAft>
                <a:spcPts val="0"/>
              </a:spcAft>
              <a:buClr>
                <a:schemeClr val="dk1"/>
              </a:buClr>
              <a:buSzPct val="100000"/>
              <a:buNone/>
            </a:pPr>
            <a:r>
              <a:rPr lang="en-US"/>
              <a:t>&lt;select name="cars" id="cars"&gt;</a:t>
            </a:r>
            <a:br>
              <a:rPr lang="en-US"/>
            </a:br>
            <a:r>
              <a:rPr lang="en-US"/>
              <a:t>  &lt;option value="volvo"&gt;Volvo&lt;/option&gt;</a:t>
            </a:r>
            <a:br>
              <a:rPr lang="en-US"/>
            </a:br>
            <a:r>
              <a:rPr lang="en-US"/>
              <a:t>  &lt;option value="saab"&gt;Saab&lt;/option&gt;</a:t>
            </a:r>
            <a:br>
              <a:rPr lang="en-US"/>
            </a:br>
            <a:r>
              <a:rPr lang="en-US"/>
              <a:t> &lt;option value="mercedes"&gt;Mercedes&lt;/option&gt;</a:t>
            </a:r>
            <a:br>
              <a:rPr lang="en-US"/>
            </a:br>
            <a:r>
              <a:rPr lang="en-US"/>
              <a:t>  &lt;option value="audi"&gt;Audi&lt;/option&gt;</a:t>
            </a:r>
            <a:br>
              <a:rPr lang="en-US"/>
            </a:br>
            <a:r>
              <a:rPr lang="en-US"/>
              <a:t>&lt;/select&gt;</a:t>
            </a:r>
            <a:endParaRPr/>
          </a:p>
          <a:p>
            <a:pPr indent="0" lvl="0" marL="0" rtl="0" algn="l">
              <a:spcBef>
                <a:spcPts val="592"/>
              </a:spcBef>
              <a:spcAft>
                <a:spcPts val="0"/>
              </a:spcAft>
              <a:buClr>
                <a:schemeClr val="dk1"/>
              </a:buClr>
              <a:buSzPct val="100000"/>
              <a:buNone/>
            </a:pPr>
            <a:r>
              <a:rPr b="1" lang="en-US"/>
              <a:t>To create list just provide multiple in select tag as</a:t>
            </a:r>
            <a:endParaRPr/>
          </a:p>
          <a:p>
            <a:pPr indent="0" lvl="0" marL="0" rtl="0" algn="l">
              <a:spcBef>
                <a:spcPts val="592"/>
              </a:spcBef>
              <a:spcAft>
                <a:spcPts val="0"/>
              </a:spcAft>
              <a:buClr>
                <a:schemeClr val="dk1"/>
              </a:buClr>
              <a:buSzPct val="100000"/>
              <a:buNone/>
            </a:pPr>
            <a:r>
              <a:rPr lang="en-US"/>
              <a:t>&lt;select multiple ...&gt;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9"/>
          <p:cNvSpPr txBox="1"/>
          <p:nvPr>
            <p:ph type="title"/>
          </p:nvPr>
        </p:nvSpPr>
        <p:spPr>
          <a:xfrm>
            <a:off x="152400" y="0"/>
            <a:ext cx="88392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Example of Reading request parameters</a:t>
            </a:r>
            <a:endParaRPr b="1"/>
          </a:p>
        </p:txBody>
      </p:sp>
      <p:sp>
        <p:nvSpPr>
          <p:cNvPr id="376" name="Google Shape;376;p59"/>
          <p:cNvSpPr txBox="1"/>
          <p:nvPr>
            <p:ph idx="1" type="body"/>
          </p:nvPr>
        </p:nvSpPr>
        <p:spPr>
          <a:xfrm>
            <a:off x="152400" y="1143000"/>
            <a:ext cx="8839200" cy="571500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spcBef>
                <a:spcPts val="0"/>
              </a:spcBef>
              <a:spcAft>
                <a:spcPts val="0"/>
              </a:spcAft>
              <a:buClr>
                <a:schemeClr val="dk1"/>
              </a:buClr>
              <a:buSzPct val="100000"/>
              <a:buNone/>
            </a:pPr>
            <a:r>
              <a:rPr b="1" lang="en-US"/>
              <a:t>ReadingData.html</a:t>
            </a:r>
            <a:endParaRPr b="1"/>
          </a:p>
          <a:p>
            <a:pPr indent="0" lvl="0" marL="0" rtl="0" algn="l">
              <a:spcBef>
                <a:spcPts val="400"/>
              </a:spcBef>
              <a:spcAft>
                <a:spcPts val="0"/>
              </a:spcAft>
              <a:buClr>
                <a:schemeClr val="dk1"/>
              </a:buClr>
              <a:buSzPct val="100000"/>
              <a:buNone/>
            </a:pPr>
            <a:r>
              <a:rPr lang="en-US"/>
              <a:t>&lt;html&gt;</a:t>
            </a:r>
            <a:endParaRPr/>
          </a:p>
          <a:p>
            <a:pPr indent="0" lvl="0" marL="0" rtl="0" algn="l">
              <a:spcBef>
                <a:spcPts val="400"/>
              </a:spcBef>
              <a:spcAft>
                <a:spcPts val="0"/>
              </a:spcAft>
              <a:buClr>
                <a:schemeClr val="dk1"/>
              </a:buClr>
              <a:buSzPct val="100000"/>
              <a:buNone/>
            </a:pPr>
            <a:r>
              <a:rPr lang="en-US"/>
              <a:t>&lt;form name="readdata" method="post" action="/servletpgm/readdatafromform"&gt;</a:t>
            </a:r>
            <a:endParaRPr/>
          </a:p>
          <a:p>
            <a:pPr indent="0" lvl="0" marL="0" rtl="0" algn="l">
              <a:spcBef>
                <a:spcPts val="400"/>
              </a:spcBef>
              <a:spcAft>
                <a:spcPts val="0"/>
              </a:spcAft>
              <a:buClr>
                <a:schemeClr val="dk1"/>
              </a:buClr>
              <a:buSzPct val="100000"/>
              <a:buNone/>
            </a:pPr>
            <a:r>
              <a:rPr lang="en-US"/>
              <a:t>&lt;br&gt;</a:t>
            </a:r>
            <a:endParaRPr/>
          </a:p>
          <a:p>
            <a:pPr indent="0" lvl="0" marL="0" rtl="0" algn="l">
              <a:spcBef>
                <a:spcPts val="400"/>
              </a:spcBef>
              <a:spcAft>
                <a:spcPts val="0"/>
              </a:spcAft>
              <a:buClr>
                <a:schemeClr val="dk1"/>
              </a:buClr>
              <a:buSzPct val="100000"/>
              <a:buNone/>
            </a:pPr>
            <a:r>
              <a:rPr lang="en-US"/>
              <a:t>&lt;select multiple size="5" name="Browsers"&gt;</a:t>
            </a:r>
            <a:endParaRPr/>
          </a:p>
          <a:p>
            <a:pPr indent="0" lvl="0" marL="0" rtl="0" algn="l">
              <a:spcBef>
                <a:spcPts val="400"/>
              </a:spcBef>
              <a:spcAft>
                <a:spcPts val="0"/>
              </a:spcAft>
              <a:buClr>
                <a:schemeClr val="dk1"/>
              </a:buClr>
              <a:buSzPct val="100000"/>
              <a:buNone/>
            </a:pPr>
            <a:r>
              <a:rPr lang="en-US"/>
              <a:t>&lt;option value="Internet Explorer"&gt;Internet Explorer&lt;/option&gt;</a:t>
            </a:r>
            <a:endParaRPr/>
          </a:p>
          <a:p>
            <a:pPr indent="0" lvl="0" marL="0" rtl="0" algn="l">
              <a:spcBef>
                <a:spcPts val="400"/>
              </a:spcBef>
              <a:spcAft>
                <a:spcPts val="0"/>
              </a:spcAft>
              <a:buClr>
                <a:schemeClr val="dk1"/>
              </a:buClr>
              <a:buSzPct val="100000"/>
              <a:buNone/>
            </a:pPr>
            <a:r>
              <a:rPr lang="en-US"/>
              <a:t>&lt;option value="Google Chrome"&gt;Google Chrome&lt;/option&gt;</a:t>
            </a:r>
            <a:endParaRPr/>
          </a:p>
          <a:p>
            <a:pPr indent="0" lvl="0" marL="0" rtl="0" algn="l">
              <a:spcBef>
                <a:spcPts val="400"/>
              </a:spcBef>
              <a:spcAft>
                <a:spcPts val="0"/>
              </a:spcAft>
              <a:buClr>
                <a:schemeClr val="dk1"/>
              </a:buClr>
              <a:buSzPct val="100000"/>
              <a:buNone/>
            </a:pPr>
            <a:r>
              <a:rPr lang="en-US"/>
              <a:t>&lt;option value="Firefox"&gt;Firefox&lt;/option&gt;</a:t>
            </a:r>
            <a:endParaRPr/>
          </a:p>
          <a:p>
            <a:pPr indent="0" lvl="0" marL="0" rtl="0" algn="l">
              <a:spcBef>
                <a:spcPts val="400"/>
              </a:spcBef>
              <a:spcAft>
                <a:spcPts val="0"/>
              </a:spcAft>
              <a:buClr>
                <a:schemeClr val="dk1"/>
              </a:buClr>
              <a:buSzPct val="100000"/>
              <a:buNone/>
            </a:pPr>
            <a:r>
              <a:rPr lang="en-US"/>
              <a:t>&lt;option value="Opera Mini"&gt;Opera Mini&lt;/option&gt;</a:t>
            </a:r>
            <a:endParaRPr/>
          </a:p>
          <a:p>
            <a:pPr indent="0" lvl="0" marL="0" rtl="0" algn="l">
              <a:spcBef>
                <a:spcPts val="400"/>
              </a:spcBef>
              <a:spcAft>
                <a:spcPts val="0"/>
              </a:spcAft>
              <a:buClr>
                <a:schemeClr val="dk1"/>
              </a:buClr>
              <a:buSzPct val="100000"/>
              <a:buNone/>
            </a:pPr>
            <a:r>
              <a:rPr lang="en-US"/>
              <a:t>&lt;option value="Safari"&gt;Safari&lt;/option&gt;</a:t>
            </a:r>
            <a:endParaRPr/>
          </a:p>
          <a:p>
            <a:pPr indent="0" lvl="0" marL="0" rtl="0" algn="l">
              <a:spcBef>
                <a:spcPts val="400"/>
              </a:spcBef>
              <a:spcAft>
                <a:spcPts val="0"/>
              </a:spcAft>
              <a:buClr>
                <a:schemeClr val="dk1"/>
              </a:buClr>
              <a:buSzPct val="100000"/>
              <a:buNone/>
            </a:pPr>
            <a:r>
              <a:rPr lang="en-US"/>
              <a:t>&lt;/select&gt;</a:t>
            </a:r>
            <a:endParaRPr/>
          </a:p>
          <a:p>
            <a:pPr indent="0" lvl="0" marL="0" rtl="0" algn="l">
              <a:spcBef>
                <a:spcPts val="400"/>
              </a:spcBef>
              <a:spcAft>
                <a:spcPts val="0"/>
              </a:spcAft>
              <a:buClr>
                <a:schemeClr val="dk1"/>
              </a:buClr>
              <a:buSzPct val="100000"/>
              <a:buNone/>
            </a:pPr>
            <a:r>
              <a:rPr lang="en-US"/>
              <a:t>&lt;br&gt;</a:t>
            </a:r>
            <a:endParaRPr/>
          </a:p>
          <a:p>
            <a:pPr indent="0" lvl="0" marL="0" rtl="0" algn="l">
              <a:spcBef>
                <a:spcPts val="400"/>
              </a:spcBef>
              <a:spcAft>
                <a:spcPts val="0"/>
              </a:spcAft>
              <a:buClr>
                <a:schemeClr val="dk1"/>
              </a:buClr>
              <a:buSzPct val="100000"/>
              <a:buNone/>
            </a:pPr>
            <a:r>
              <a:rPr lang="en-US"/>
              <a:t>Are you sure?:</a:t>
            </a:r>
            <a:endParaRPr/>
          </a:p>
          <a:p>
            <a:pPr indent="0" lvl="0" marL="0" rtl="0" algn="l">
              <a:spcBef>
                <a:spcPts val="400"/>
              </a:spcBef>
              <a:spcAft>
                <a:spcPts val="0"/>
              </a:spcAft>
              <a:buClr>
                <a:schemeClr val="dk1"/>
              </a:buClr>
              <a:buSzPct val="100000"/>
              <a:buNone/>
            </a:pPr>
            <a:r>
              <a:rPr lang="en-US"/>
              <a:t>&lt;input type="radio" name="option" value="yes"&gt;Yes</a:t>
            </a:r>
            <a:endParaRPr/>
          </a:p>
          <a:p>
            <a:pPr indent="0" lvl="0" marL="0" rtl="0" algn="l">
              <a:spcBef>
                <a:spcPts val="400"/>
              </a:spcBef>
              <a:spcAft>
                <a:spcPts val="0"/>
              </a:spcAft>
              <a:buClr>
                <a:schemeClr val="dk1"/>
              </a:buClr>
              <a:buSzPct val="100000"/>
              <a:buNone/>
            </a:pPr>
            <a:r>
              <a:rPr lang="en-US"/>
              <a:t>&lt;input type="radio" name="option" value="no"&gt;No</a:t>
            </a:r>
            <a:endParaRPr/>
          </a:p>
          <a:p>
            <a:pPr indent="0" lvl="0" marL="0" rtl="0" algn="l">
              <a:spcBef>
                <a:spcPts val="400"/>
              </a:spcBef>
              <a:spcAft>
                <a:spcPts val="0"/>
              </a:spcAft>
              <a:buClr>
                <a:schemeClr val="dk1"/>
              </a:buClr>
              <a:buSzPct val="100000"/>
              <a:buNone/>
            </a:pPr>
            <a:r>
              <a:rPr lang="en-US"/>
              <a:t>&lt;br&gt;</a:t>
            </a:r>
            <a:endParaRPr/>
          </a:p>
          <a:p>
            <a:pPr indent="0" lvl="0" marL="0" rtl="0" algn="l">
              <a:spcBef>
                <a:spcPts val="400"/>
              </a:spcBef>
              <a:spcAft>
                <a:spcPts val="0"/>
              </a:spcAft>
              <a:buClr>
                <a:schemeClr val="dk1"/>
              </a:buClr>
              <a:buSzPct val="100000"/>
              <a:buNone/>
            </a:pPr>
            <a:r>
              <a:rPr lang="en-US"/>
              <a:t>&lt;input type="submit" value="Ok"&gt;</a:t>
            </a:r>
            <a:endParaRPr/>
          </a:p>
          <a:p>
            <a:pPr indent="0" lvl="0" marL="0" rtl="0" algn="l">
              <a:spcBef>
                <a:spcPts val="400"/>
              </a:spcBef>
              <a:spcAft>
                <a:spcPts val="0"/>
              </a:spcAft>
              <a:buClr>
                <a:schemeClr val="dk1"/>
              </a:buClr>
              <a:buSzPct val="100000"/>
              <a:buNone/>
            </a:pPr>
            <a:r>
              <a:rPr lang="en-US"/>
              <a:t>&lt;/html&gt;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0"/>
          <p:cNvSpPr txBox="1"/>
          <p:nvPr>
            <p:ph type="title"/>
          </p:nvPr>
        </p:nvSpPr>
        <p:spPr>
          <a:xfrm>
            <a:off x="457200" y="274638"/>
            <a:ext cx="8229600" cy="5635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Cont....</a:t>
            </a:r>
            <a:endParaRPr b="1"/>
          </a:p>
        </p:txBody>
      </p:sp>
      <p:sp>
        <p:nvSpPr>
          <p:cNvPr id="382" name="Google Shape;382;p60"/>
          <p:cNvSpPr txBox="1"/>
          <p:nvPr>
            <p:ph idx="1" type="body"/>
          </p:nvPr>
        </p:nvSpPr>
        <p:spPr>
          <a:xfrm>
            <a:off x="457200" y="838200"/>
            <a:ext cx="8229600" cy="5287963"/>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chemeClr val="dk1"/>
              </a:buClr>
              <a:buSzPct val="100000"/>
              <a:buNone/>
            </a:pPr>
            <a:r>
              <a:rPr b="1" lang="en-US"/>
              <a:t>web.xml</a:t>
            </a:r>
            <a:endParaRPr/>
          </a:p>
          <a:p>
            <a:pPr indent="0" lvl="0" marL="0" rtl="0" algn="l">
              <a:spcBef>
                <a:spcPts val="592"/>
              </a:spcBef>
              <a:spcAft>
                <a:spcPts val="0"/>
              </a:spcAft>
              <a:buClr>
                <a:schemeClr val="dk1"/>
              </a:buClr>
              <a:buSzPct val="100000"/>
              <a:buNone/>
            </a:pPr>
            <a:r>
              <a:rPr lang="en-US"/>
              <a:t>&lt;web-app&gt;</a:t>
            </a:r>
            <a:endParaRPr/>
          </a:p>
          <a:p>
            <a:pPr indent="0" lvl="0" marL="0" rtl="0" algn="l">
              <a:spcBef>
                <a:spcPts val="592"/>
              </a:spcBef>
              <a:spcAft>
                <a:spcPts val="0"/>
              </a:spcAft>
              <a:buClr>
                <a:schemeClr val="dk1"/>
              </a:buClr>
              <a:buSzPct val="100000"/>
              <a:buNone/>
            </a:pPr>
            <a:r>
              <a:rPr lang="en-US"/>
              <a:t>&lt;servlet&gt;</a:t>
            </a:r>
            <a:endParaRPr/>
          </a:p>
          <a:p>
            <a:pPr indent="0" lvl="0" marL="0" rtl="0" algn="l">
              <a:spcBef>
                <a:spcPts val="592"/>
              </a:spcBef>
              <a:spcAft>
                <a:spcPts val="0"/>
              </a:spcAft>
              <a:buClr>
                <a:schemeClr val="dk1"/>
              </a:buClr>
              <a:buSzPct val="100000"/>
              <a:buNone/>
            </a:pPr>
            <a:r>
              <a:rPr lang="en-US"/>
              <a:t>&lt;servlet-name&gt;second&lt;/servlet-name&gt;</a:t>
            </a:r>
            <a:endParaRPr/>
          </a:p>
          <a:p>
            <a:pPr indent="0" lvl="0" marL="0" rtl="0" algn="l">
              <a:spcBef>
                <a:spcPts val="592"/>
              </a:spcBef>
              <a:spcAft>
                <a:spcPts val="0"/>
              </a:spcAft>
              <a:buClr>
                <a:schemeClr val="dk1"/>
              </a:buClr>
              <a:buSzPct val="100000"/>
              <a:buNone/>
            </a:pPr>
            <a:r>
              <a:rPr lang="en-US"/>
              <a:t>&lt;servlet-class&gt;ReadData&lt;/servlet-class&gt;</a:t>
            </a:r>
            <a:endParaRPr/>
          </a:p>
          <a:p>
            <a:pPr indent="0" lvl="0" marL="0" rtl="0" algn="l">
              <a:spcBef>
                <a:spcPts val="592"/>
              </a:spcBef>
              <a:spcAft>
                <a:spcPts val="0"/>
              </a:spcAft>
              <a:buClr>
                <a:schemeClr val="dk1"/>
              </a:buClr>
              <a:buSzPct val="100000"/>
              <a:buNone/>
            </a:pPr>
            <a:r>
              <a:rPr lang="en-US"/>
              <a:t>&lt;/servlet&gt;</a:t>
            </a:r>
            <a:endParaRPr/>
          </a:p>
          <a:p>
            <a:pPr indent="0" lvl="0" marL="0" rtl="0" algn="l">
              <a:spcBef>
                <a:spcPts val="592"/>
              </a:spcBef>
              <a:spcAft>
                <a:spcPts val="0"/>
              </a:spcAft>
              <a:buClr>
                <a:schemeClr val="dk1"/>
              </a:buClr>
              <a:buSzPct val="100000"/>
              <a:buNone/>
            </a:pPr>
            <a:r>
              <a:rPr lang="en-US"/>
              <a:t>&lt;servlet-mapping&gt;</a:t>
            </a:r>
            <a:endParaRPr/>
          </a:p>
          <a:p>
            <a:pPr indent="0" lvl="0" marL="0" rtl="0" algn="l">
              <a:spcBef>
                <a:spcPts val="592"/>
              </a:spcBef>
              <a:spcAft>
                <a:spcPts val="0"/>
              </a:spcAft>
              <a:buClr>
                <a:schemeClr val="dk1"/>
              </a:buClr>
              <a:buSzPct val="100000"/>
              <a:buNone/>
            </a:pPr>
            <a:r>
              <a:rPr lang="en-US"/>
              <a:t>&lt;servlet-name&gt;second&lt;/servlet-name&gt;</a:t>
            </a:r>
            <a:endParaRPr/>
          </a:p>
          <a:p>
            <a:pPr indent="0" lvl="0" marL="0" rtl="0" algn="l">
              <a:spcBef>
                <a:spcPts val="592"/>
              </a:spcBef>
              <a:spcAft>
                <a:spcPts val="0"/>
              </a:spcAft>
              <a:buClr>
                <a:schemeClr val="dk1"/>
              </a:buClr>
              <a:buSzPct val="100000"/>
              <a:buNone/>
            </a:pPr>
            <a:r>
              <a:rPr lang="en-US"/>
              <a:t>&lt;url-pattern&gt;/readdatafromform&lt;/url-pattern&gt;</a:t>
            </a:r>
            <a:endParaRPr/>
          </a:p>
          <a:p>
            <a:pPr indent="0" lvl="0" marL="0" rtl="0" algn="l">
              <a:spcBef>
                <a:spcPts val="592"/>
              </a:spcBef>
              <a:spcAft>
                <a:spcPts val="0"/>
              </a:spcAft>
              <a:buClr>
                <a:schemeClr val="dk1"/>
              </a:buClr>
              <a:buSzPct val="100000"/>
              <a:buNone/>
            </a:pPr>
            <a:r>
              <a:rPr lang="en-US"/>
              <a:t>&lt;/servlet-mapping&gt;</a:t>
            </a:r>
            <a:endParaRPr/>
          </a:p>
          <a:p>
            <a:pPr indent="0" lvl="0" marL="0" rtl="0" algn="l">
              <a:spcBef>
                <a:spcPts val="592"/>
              </a:spcBef>
              <a:spcAft>
                <a:spcPts val="0"/>
              </a:spcAft>
              <a:buClr>
                <a:schemeClr val="dk1"/>
              </a:buClr>
              <a:buSzPct val="100000"/>
              <a:buNone/>
            </a:pPr>
            <a:r>
              <a:rPr lang="en-US"/>
              <a:t>&lt;/web-app&gt;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1"/>
          <p:cNvSpPr txBox="1"/>
          <p:nvPr>
            <p:ph type="title"/>
          </p:nvPr>
        </p:nvSpPr>
        <p:spPr>
          <a:xfrm>
            <a:off x="457200" y="274638"/>
            <a:ext cx="8229600" cy="4873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Cont...</a:t>
            </a:r>
            <a:endParaRPr b="1"/>
          </a:p>
        </p:txBody>
      </p:sp>
      <p:sp>
        <p:nvSpPr>
          <p:cNvPr id="388" name="Google Shape;388;p61"/>
          <p:cNvSpPr txBox="1"/>
          <p:nvPr>
            <p:ph idx="1" type="body"/>
          </p:nvPr>
        </p:nvSpPr>
        <p:spPr>
          <a:xfrm>
            <a:off x="0" y="762000"/>
            <a:ext cx="8991600" cy="6096000"/>
          </a:xfrm>
          <a:prstGeom prst="rect">
            <a:avLst/>
          </a:prstGeom>
          <a:noFill/>
          <a:ln>
            <a:noFill/>
          </a:ln>
        </p:spPr>
        <p:txBody>
          <a:bodyPr anchorCtr="0" anchor="t" bIns="45700" lIns="91425" spcFirstLastPara="1" rIns="91425" wrap="square" tIns="45700">
            <a:normAutofit fontScale="47500" lnSpcReduction="20000"/>
          </a:bodyPr>
          <a:lstStyle/>
          <a:p>
            <a:pPr indent="0" lvl="0" marL="0" rtl="0" algn="l">
              <a:spcBef>
                <a:spcPts val="0"/>
              </a:spcBef>
              <a:spcAft>
                <a:spcPts val="0"/>
              </a:spcAft>
              <a:buClr>
                <a:schemeClr val="dk1"/>
              </a:buClr>
              <a:buSzPct val="100000"/>
              <a:buNone/>
            </a:pPr>
            <a:r>
              <a:rPr b="1" lang="en-US" sz="3800"/>
              <a:t>ReadData.java</a:t>
            </a:r>
            <a:endParaRPr b="1" sz="3800"/>
          </a:p>
          <a:p>
            <a:pPr indent="0" lvl="0" marL="0" rtl="0" algn="l">
              <a:spcBef>
                <a:spcPts val="323"/>
              </a:spcBef>
              <a:spcAft>
                <a:spcPts val="0"/>
              </a:spcAft>
              <a:buClr>
                <a:schemeClr val="dk1"/>
              </a:buClr>
              <a:buSzPct val="100000"/>
              <a:buNone/>
            </a:pPr>
            <a:r>
              <a:rPr lang="en-US" sz="3400"/>
              <a:t>import java.io.*;</a:t>
            </a:r>
            <a:endParaRPr/>
          </a:p>
          <a:p>
            <a:pPr indent="0" lvl="0" marL="0" rtl="0" algn="l">
              <a:spcBef>
                <a:spcPts val="323"/>
              </a:spcBef>
              <a:spcAft>
                <a:spcPts val="0"/>
              </a:spcAft>
              <a:buClr>
                <a:schemeClr val="dk1"/>
              </a:buClr>
              <a:buSzPct val="100000"/>
              <a:buNone/>
            </a:pPr>
            <a:r>
              <a:rPr lang="en-US" sz="3400"/>
              <a:t>import javax.servlet.*;</a:t>
            </a:r>
            <a:endParaRPr/>
          </a:p>
          <a:p>
            <a:pPr indent="0" lvl="0" marL="0" rtl="0" algn="l">
              <a:spcBef>
                <a:spcPts val="323"/>
              </a:spcBef>
              <a:spcAft>
                <a:spcPts val="0"/>
              </a:spcAft>
              <a:buClr>
                <a:schemeClr val="dk1"/>
              </a:buClr>
              <a:buSzPct val="100000"/>
              <a:buNone/>
            </a:pPr>
            <a:r>
              <a:rPr lang="en-US" sz="3400"/>
              <a:t>public class ReadData extends GenericServlet</a:t>
            </a:r>
            <a:endParaRPr/>
          </a:p>
          <a:p>
            <a:pPr indent="0" lvl="0" marL="0" rtl="0" algn="l">
              <a:spcBef>
                <a:spcPts val="323"/>
              </a:spcBef>
              <a:spcAft>
                <a:spcPts val="0"/>
              </a:spcAft>
              <a:buClr>
                <a:schemeClr val="dk1"/>
              </a:buClr>
              <a:buSzPct val="100000"/>
              <a:buNone/>
            </a:pPr>
            <a:r>
              <a:rPr lang="en-US" sz="3400"/>
              <a:t>{</a:t>
            </a:r>
            <a:endParaRPr/>
          </a:p>
          <a:p>
            <a:pPr indent="0" lvl="0" marL="0" rtl="0" algn="l">
              <a:spcBef>
                <a:spcPts val="323"/>
              </a:spcBef>
              <a:spcAft>
                <a:spcPts val="0"/>
              </a:spcAft>
              <a:buClr>
                <a:schemeClr val="dk1"/>
              </a:buClr>
              <a:buSzPct val="100000"/>
              <a:buNone/>
            </a:pPr>
            <a:r>
              <a:rPr lang="en-US" sz="3400"/>
              <a:t>public void service(ServletRequest req,ServletResponse res)throws IOException,ServletException</a:t>
            </a:r>
            <a:endParaRPr/>
          </a:p>
          <a:p>
            <a:pPr indent="0" lvl="0" marL="0" rtl="0" algn="l">
              <a:spcBef>
                <a:spcPts val="323"/>
              </a:spcBef>
              <a:spcAft>
                <a:spcPts val="0"/>
              </a:spcAft>
              <a:buClr>
                <a:schemeClr val="dk1"/>
              </a:buClr>
              <a:buSzPct val="100000"/>
              <a:buNone/>
            </a:pPr>
            <a:r>
              <a:rPr lang="en-US" sz="3400"/>
              <a:t>{</a:t>
            </a:r>
            <a:endParaRPr/>
          </a:p>
          <a:p>
            <a:pPr indent="0" lvl="0" marL="0" rtl="0" algn="l">
              <a:spcBef>
                <a:spcPts val="323"/>
              </a:spcBef>
              <a:spcAft>
                <a:spcPts val="0"/>
              </a:spcAft>
              <a:buClr>
                <a:schemeClr val="dk1"/>
              </a:buClr>
              <a:buSzPct val="100000"/>
              <a:buNone/>
            </a:pPr>
            <a:r>
              <a:rPr lang="en-US" sz="3400"/>
              <a:t>res.setContentType("text/html");</a:t>
            </a:r>
            <a:endParaRPr/>
          </a:p>
          <a:p>
            <a:pPr indent="0" lvl="0" marL="0" rtl="0" algn="l">
              <a:spcBef>
                <a:spcPts val="323"/>
              </a:spcBef>
              <a:spcAft>
                <a:spcPts val="0"/>
              </a:spcAft>
              <a:buClr>
                <a:schemeClr val="dk1"/>
              </a:buClr>
              <a:buSzPct val="100000"/>
              <a:buNone/>
            </a:pPr>
            <a:r>
              <a:rPr lang="en-US" sz="3400"/>
              <a:t>PrintWriter w=res.getWriter();</a:t>
            </a:r>
            <a:endParaRPr/>
          </a:p>
          <a:p>
            <a:pPr indent="0" lvl="0" marL="0" rtl="0" algn="l">
              <a:spcBef>
                <a:spcPts val="323"/>
              </a:spcBef>
              <a:spcAft>
                <a:spcPts val="0"/>
              </a:spcAft>
              <a:buClr>
                <a:schemeClr val="dk1"/>
              </a:buClr>
              <a:buSzPct val="100000"/>
              <a:buNone/>
            </a:pPr>
            <a:r>
              <a:rPr lang="en-US" sz="3400"/>
              <a:t>String p[]=req.getParameterValues("Browsers");</a:t>
            </a:r>
            <a:endParaRPr/>
          </a:p>
          <a:p>
            <a:pPr indent="0" lvl="0" marL="0" rtl="0" algn="l">
              <a:spcBef>
                <a:spcPts val="323"/>
              </a:spcBef>
              <a:spcAft>
                <a:spcPts val="0"/>
              </a:spcAft>
              <a:buClr>
                <a:schemeClr val="dk1"/>
              </a:buClr>
              <a:buSzPct val="100000"/>
              <a:buNone/>
            </a:pPr>
            <a:r>
              <a:rPr lang="en-US" sz="3400"/>
              <a:t>if(p!=null)</a:t>
            </a:r>
            <a:endParaRPr/>
          </a:p>
          <a:p>
            <a:pPr indent="0" lvl="0" marL="0" rtl="0" algn="l">
              <a:spcBef>
                <a:spcPts val="323"/>
              </a:spcBef>
              <a:spcAft>
                <a:spcPts val="0"/>
              </a:spcAft>
              <a:buClr>
                <a:schemeClr val="dk1"/>
              </a:buClr>
              <a:buSzPct val="100000"/>
              <a:buNone/>
            </a:pPr>
            <a:r>
              <a:rPr lang="en-US" sz="3400"/>
              <a:t>{</a:t>
            </a:r>
            <a:endParaRPr/>
          </a:p>
          <a:p>
            <a:pPr indent="0" lvl="0" marL="0" rtl="0" algn="l">
              <a:spcBef>
                <a:spcPts val="323"/>
              </a:spcBef>
              <a:spcAft>
                <a:spcPts val="0"/>
              </a:spcAft>
              <a:buClr>
                <a:schemeClr val="dk1"/>
              </a:buClr>
              <a:buSzPct val="100000"/>
              <a:buNone/>
            </a:pPr>
            <a:r>
              <a:rPr lang="en-US" sz="3400"/>
              <a:t>w.println("browsers selected are");</a:t>
            </a:r>
            <a:endParaRPr/>
          </a:p>
          <a:p>
            <a:pPr indent="0" lvl="0" marL="0" rtl="0" algn="l">
              <a:spcBef>
                <a:spcPts val="323"/>
              </a:spcBef>
              <a:spcAft>
                <a:spcPts val="0"/>
              </a:spcAft>
              <a:buClr>
                <a:schemeClr val="dk1"/>
              </a:buClr>
              <a:buSzPct val="100000"/>
              <a:buNone/>
            </a:pPr>
            <a:r>
              <a:rPr lang="en-US" sz="3400"/>
              <a:t>for(String b:p)</a:t>
            </a:r>
            <a:endParaRPr/>
          </a:p>
          <a:p>
            <a:pPr indent="0" lvl="0" marL="0" rtl="0" algn="l">
              <a:spcBef>
                <a:spcPts val="323"/>
              </a:spcBef>
              <a:spcAft>
                <a:spcPts val="0"/>
              </a:spcAft>
              <a:buClr>
                <a:schemeClr val="dk1"/>
              </a:buClr>
              <a:buSzPct val="100000"/>
              <a:buNone/>
            </a:pPr>
            <a:r>
              <a:rPr lang="en-US" sz="3400"/>
              <a:t>{</a:t>
            </a:r>
            <a:endParaRPr/>
          </a:p>
          <a:p>
            <a:pPr indent="0" lvl="0" marL="0" rtl="0" algn="l">
              <a:spcBef>
                <a:spcPts val="323"/>
              </a:spcBef>
              <a:spcAft>
                <a:spcPts val="0"/>
              </a:spcAft>
              <a:buClr>
                <a:schemeClr val="dk1"/>
              </a:buClr>
              <a:buSzPct val="100000"/>
              <a:buNone/>
            </a:pPr>
            <a:r>
              <a:rPr lang="en-US" sz="3400"/>
              <a:t>w.println(b);</a:t>
            </a:r>
            <a:endParaRPr/>
          </a:p>
          <a:p>
            <a:pPr indent="0" lvl="0" marL="0" rtl="0" algn="l">
              <a:spcBef>
                <a:spcPts val="323"/>
              </a:spcBef>
              <a:spcAft>
                <a:spcPts val="0"/>
              </a:spcAft>
              <a:buClr>
                <a:schemeClr val="dk1"/>
              </a:buClr>
              <a:buSzPct val="100000"/>
              <a:buNone/>
            </a:pPr>
            <a:r>
              <a:rPr lang="en-US" sz="3400"/>
              <a:t>}</a:t>
            </a:r>
            <a:endParaRPr/>
          </a:p>
          <a:p>
            <a:pPr indent="0" lvl="0" marL="0" rtl="0" algn="l">
              <a:spcBef>
                <a:spcPts val="323"/>
              </a:spcBef>
              <a:spcAft>
                <a:spcPts val="0"/>
              </a:spcAft>
              <a:buClr>
                <a:schemeClr val="dk1"/>
              </a:buClr>
              <a:buSzPct val="100000"/>
              <a:buNone/>
            </a:pPr>
            <a:r>
              <a:rPr lang="en-US" sz="3400"/>
              <a:t>}</a:t>
            </a:r>
            <a:endParaRPr/>
          </a:p>
          <a:p>
            <a:pPr indent="0" lvl="0" marL="0" rtl="0" algn="l">
              <a:spcBef>
                <a:spcPts val="323"/>
              </a:spcBef>
              <a:spcAft>
                <a:spcPts val="0"/>
              </a:spcAft>
              <a:buClr>
                <a:schemeClr val="dk1"/>
              </a:buClr>
              <a:buSzPct val="100000"/>
              <a:buNone/>
            </a:pPr>
            <a:r>
              <a:rPr lang="en-US" sz="3400"/>
              <a:t>String o=req.getParameter("option");</a:t>
            </a:r>
            <a:endParaRPr/>
          </a:p>
          <a:p>
            <a:pPr indent="0" lvl="0" marL="0" rtl="0" algn="l">
              <a:spcBef>
                <a:spcPts val="323"/>
              </a:spcBef>
              <a:spcAft>
                <a:spcPts val="0"/>
              </a:spcAft>
              <a:buClr>
                <a:schemeClr val="dk1"/>
              </a:buClr>
              <a:buSzPct val="100000"/>
              <a:buNone/>
            </a:pPr>
            <a:r>
              <a:rPr lang="en-US" sz="3400"/>
              <a:t>w.println("Browser selection correct:"+o);;</a:t>
            </a:r>
            <a:endParaRPr/>
          </a:p>
          <a:p>
            <a:pPr indent="0" lvl="0" marL="0" rtl="0" algn="l">
              <a:spcBef>
                <a:spcPts val="323"/>
              </a:spcBef>
              <a:spcAft>
                <a:spcPts val="0"/>
              </a:spcAft>
              <a:buClr>
                <a:schemeClr val="dk1"/>
              </a:buClr>
              <a:buSzPct val="100000"/>
              <a:buNone/>
            </a:pPr>
            <a:r>
              <a:rPr lang="en-US" sz="3400"/>
              <a:t>w.close();</a:t>
            </a:r>
            <a:endParaRPr/>
          </a:p>
          <a:p>
            <a:pPr indent="0" lvl="0" marL="0" rtl="0" algn="l">
              <a:spcBef>
                <a:spcPts val="323"/>
              </a:spcBef>
              <a:spcAft>
                <a:spcPts val="0"/>
              </a:spcAft>
              <a:buClr>
                <a:schemeClr val="dk1"/>
              </a:buClr>
              <a:buSzPct val="100000"/>
              <a:buNone/>
            </a:pPr>
            <a:r>
              <a:rPr lang="en-US" sz="3400"/>
              <a:t>}</a:t>
            </a:r>
            <a:endParaRPr/>
          </a:p>
          <a:p>
            <a:pPr indent="0" lvl="0" marL="0" rtl="0" algn="l">
              <a:spcBef>
                <a:spcPts val="323"/>
              </a:spcBef>
              <a:spcAft>
                <a:spcPts val="0"/>
              </a:spcAft>
              <a:buClr>
                <a:schemeClr val="dk1"/>
              </a:buClr>
              <a:buSzPct val="100000"/>
              <a:buNone/>
            </a:pPr>
            <a:r>
              <a:rPr lang="en-US" sz="3400"/>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br>
              <a:rPr b="1" lang="en-US"/>
            </a:br>
            <a:r>
              <a:rPr b="1" lang="en-US"/>
              <a:t>Servlet </a:t>
            </a:r>
            <a:br>
              <a:rPr b="1" lang="en-US"/>
            </a:br>
            <a:endParaRPr/>
          </a:p>
        </p:txBody>
      </p:sp>
      <p:sp>
        <p:nvSpPr>
          <p:cNvPr id="113" name="Google Shape;113;p17"/>
          <p:cNvSpPr txBox="1"/>
          <p:nvPr>
            <p:ph idx="1" type="body"/>
          </p:nvPr>
        </p:nvSpPr>
        <p:spPr>
          <a:xfrm>
            <a:off x="457200" y="1143000"/>
            <a:ext cx="8534400" cy="49831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70C0"/>
              </a:buClr>
              <a:buSzPts val="2884"/>
              <a:buFont typeface="Noto Sans Symbols"/>
              <a:buChar char="▪"/>
            </a:pPr>
            <a:r>
              <a:rPr lang="en-US" sz="2800"/>
              <a:t>Are used to create dynamic web applications</a:t>
            </a:r>
            <a:endParaRPr/>
          </a:p>
          <a:p>
            <a:pPr indent="-342900" lvl="0" marL="342900" rtl="0" algn="l">
              <a:spcBef>
                <a:spcPts val="560"/>
              </a:spcBef>
              <a:spcAft>
                <a:spcPts val="0"/>
              </a:spcAft>
              <a:buClr>
                <a:srgbClr val="0070C0"/>
              </a:buClr>
              <a:buSzPts val="2884"/>
              <a:buFont typeface="Noto Sans Symbols"/>
              <a:buChar char="▪"/>
            </a:pPr>
            <a:r>
              <a:rPr lang="en-US" sz="2800"/>
              <a:t>Can run on any java-enabled platform.</a:t>
            </a:r>
            <a:endParaRPr/>
          </a:p>
          <a:p>
            <a:pPr indent="-342900" lvl="0" marL="342900" rtl="0" algn="l">
              <a:spcBef>
                <a:spcPts val="560"/>
              </a:spcBef>
              <a:spcAft>
                <a:spcPts val="0"/>
              </a:spcAft>
              <a:buClr>
                <a:srgbClr val="0070C0"/>
              </a:buClr>
              <a:buSzPts val="2884"/>
              <a:buFont typeface="Noto Sans Symbols"/>
              <a:buChar char="▪"/>
            </a:pPr>
            <a:r>
              <a:rPr lang="en-US" sz="2800"/>
              <a:t>Servlet programs are compiled into the Java bytecode which is then run in the Java virtual machine.</a:t>
            </a:r>
            <a:endParaRPr/>
          </a:p>
          <a:p>
            <a:pPr indent="-342900" lvl="0" marL="342900" rtl="0" algn="l">
              <a:spcBef>
                <a:spcPts val="640"/>
              </a:spcBef>
              <a:spcAft>
                <a:spcPts val="0"/>
              </a:spcAft>
              <a:buClr>
                <a:srgbClr val="0070C0"/>
              </a:buClr>
              <a:buSzPts val="2884"/>
              <a:buFont typeface="Noto Sans Symbols"/>
              <a:buChar char="▪"/>
            </a:pPr>
            <a:r>
              <a:rPr lang="en-US" sz="2800"/>
              <a:t>All the requests coming from the Client are processed with the threads instead of the OS </a:t>
            </a:r>
            <a:r>
              <a:rPr lang="en-US"/>
              <a:t>process.</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pic>
        <p:nvPicPr>
          <p:cNvPr descr="C:\Users\Administrator\Desktop\Servlet-Engine.png" id="114" name="Google Shape;114;p17"/>
          <p:cNvPicPr preferRelativeResize="0"/>
          <p:nvPr/>
        </p:nvPicPr>
        <p:blipFill rotWithShape="1">
          <a:blip r:embed="rId3">
            <a:alphaModFix/>
          </a:blip>
          <a:srcRect b="0" l="0" r="0" t="0"/>
          <a:stretch/>
        </p:blipFill>
        <p:spPr>
          <a:xfrm>
            <a:off x="838200" y="4343400"/>
            <a:ext cx="7315200" cy="22860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2"/>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Example output</a:t>
            </a:r>
            <a:endParaRPr b="1"/>
          </a:p>
        </p:txBody>
      </p:sp>
      <p:sp>
        <p:nvSpPr>
          <p:cNvPr id="394" name="Google Shape;394;p6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395" name="Google Shape;395;p62"/>
          <p:cNvPicPr preferRelativeResize="0"/>
          <p:nvPr/>
        </p:nvPicPr>
        <p:blipFill rotWithShape="1">
          <a:blip r:embed="rId3">
            <a:alphaModFix/>
          </a:blip>
          <a:srcRect b="0" l="0" r="0" t="0"/>
          <a:stretch/>
        </p:blipFill>
        <p:spPr>
          <a:xfrm>
            <a:off x="457200" y="1524000"/>
            <a:ext cx="8229601" cy="525779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3"/>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Cont...</a:t>
            </a:r>
            <a:endParaRPr b="1"/>
          </a:p>
        </p:txBody>
      </p:sp>
      <p:pic>
        <p:nvPicPr>
          <p:cNvPr id="401" name="Google Shape;401;p63"/>
          <p:cNvPicPr preferRelativeResize="0"/>
          <p:nvPr>
            <p:ph idx="1" type="body"/>
          </p:nvPr>
        </p:nvPicPr>
        <p:blipFill rotWithShape="1">
          <a:blip r:embed="rId3">
            <a:alphaModFix/>
          </a:blip>
          <a:srcRect b="0" l="0" r="0" t="0"/>
          <a:stretch/>
        </p:blipFill>
        <p:spPr>
          <a:xfrm>
            <a:off x="457200" y="1283036"/>
            <a:ext cx="8229600" cy="462689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4"/>
          <p:cNvSpPr txBox="1"/>
          <p:nvPr>
            <p:ph type="title"/>
          </p:nvPr>
        </p:nvSpPr>
        <p:spPr>
          <a:xfrm>
            <a:off x="457200" y="274638"/>
            <a:ext cx="8229600" cy="5635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Working with intilization parameters</a:t>
            </a:r>
            <a:endParaRPr b="1"/>
          </a:p>
        </p:txBody>
      </p:sp>
      <p:sp>
        <p:nvSpPr>
          <p:cNvPr id="407" name="Google Shape;407;p64"/>
          <p:cNvSpPr txBox="1"/>
          <p:nvPr>
            <p:ph idx="1" type="body"/>
          </p:nvPr>
        </p:nvSpPr>
        <p:spPr>
          <a:xfrm>
            <a:off x="457200" y="914400"/>
            <a:ext cx="8229600" cy="5211763"/>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Clr>
                <a:schemeClr val="dk1"/>
              </a:buClr>
              <a:buSzPct val="114285"/>
              <a:buNone/>
            </a:pPr>
            <a:r>
              <a:rPr lang="en-US"/>
              <a:t>The API methods to retrieve the</a:t>
            </a:r>
            <a:r>
              <a:rPr b="1" lang="en-US"/>
              <a:t> ServletContext initialization parameters </a:t>
            </a:r>
            <a:r>
              <a:rPr lang="en-US"/>
              <a:t>from a ServletContext object are:</a:t>
            </a:r>
            <a:endParaRPr sz="2800"/>
          </a:p>
          <a:p>
            <a:pPr indent="-342900" lvl="0" marL="342900" rtl="0" algn="l">
              <a:spcBef>
                <a:spcPts val="496"/>
              </a:spcBef>
              <a:spcAft>
                <a:spcPts val="0"/>
              </a:spcAft>
              <a:buClr>
                <a:schemeClr val="dk1"/>
              </a:buClr>
              <a:buSzPct val="114285"/>
              <a:buChar char="•"/>
            </a:pPr>
            <a:r>
              <a:rPr lang="en-US"/>
              <a:t>ServletContext.</a:t>
            </a:r>
            <a:r>
              <a:rPr b="1" lang="en-US"/>
              <a:t>getInitParameterNames</a:t>
            </a:r>
            <a:r>
              <a:rPr lang="en-US"/>
              <a:t>()</a:t>
            </a:r>
            <a:endParaRPr sz="2800"/>
          </a:p>
          <a:p>
            <a:pPr indent="-285750" lvl="1" marL="742950" rtl="0" algn="l">
              <a:spcBef>
                <a:spcPts val="434"/>
              </a:spcBef>
              <a:spcAft>
                <a:spcPts val="0"/>
              </a:spcAft>
              <a:buClr>
                <a:schemeClr val="dk1"/>
              </a:buClr>
              <a:buSzPct val="116666"/>
              <a:buChar char="–"/>
            </a:pPr>
            <a:r>
              <a:rPr lang="en-US"/>
              <a:t>will always return an enumeration of names.</a:t>
            </a:r>
            <a:endParaRPr sz="2400"/>
          </a:p>
          <a:p>
            <a:pPr indent="-342900" lvl="0" marL="342900" rtl="0" algn="l">
              <a:spcBef>
                <a:spcPts val="496"/>
              </a:spcBef>
              <a:spcAft>
                <a:spcPts val="0"/>
              </a:spcAft>
              <a:buClr>
                <a:schemeClr val="dk1"/>
              </a:buClr>
              <a:buSzPct val="114285"/>
              <a:buChar char="•"/>
            </a:pPr>
            <a:r>
              <a:rPr lang="en-US"/>
              <a:t>ServletContext.</a:t>
            </a:r>
            <a:r>
              <a:rPr b="1" lang="en-US"/>
              <a:t>getInitParameter</a:t>
            </a:r>
            <a:r>
              <a:rPr lang="en-US"/>
              <a:t>(String paramName)</a:t>
            </a:r>
            <a:endParaRPr sz="2800"/>
          </a:p>
          <a:p>
            <a:pPr indent="-285750" lvl="1" marL="742950" rtl="0" algn="l">
              <a:spcBef>
                <a:spcPts val="434"/>
              </a:spcBef>
              <a:spcAft>
                <a:spcPts val="0"/>
              </a:spcAft>
              <a:buClr>
                <a:schemeClr val="dk1"/>
              </a:buClr>
              <a:buSzPct val="116666"/>
              <a:buChar char="–"/>
            </a:pPr>
            <a:r>
              <a:rPr lang="en-US"/>
              <a:t>will return a String or null.</a:t>
            </a:r>
            <a:endParaRPr sz="2400"/>
          </a:p>
          <a:p>
            <a:pPr indent="0" lvl="0" marL="0" rtl="0" algn="l">
              <a:spcBef>
                <a:spcPts val="496"/>
              </a:spcBef>
              <a:spcAft>
                <a:spcPts val="0"/>
              </a:spcAft>
              <a:buClr>
                <a:schemeClr val="dk1"/>
              </a:buClr>
              <a:buSzPct val="114285"/>
              <a:buNone/>
            </a:pPr>
            <a:r>
              <a:rPr lang="en-US"/>
              <a:t> </a:t>
            </a:r>
            <a:endParaRPr sz="2800"/>
          </a:p>
          <a:p>
            <a:pPr indent="0" lvl="0" marL="0" rtl="0" algn="l">
              <a:spcBef>
                <a:spcPts val="496"/>
              </a:spcBef>
              <a:spcAft>
                <a:spcPts val="0"/>
              </a:spcAft>
              <a:buClr>
                <a:schemeClr val="dk1"/>
              </a:buClr>
              <a:buSzPct val="114285"/>
              <a:buNone/>
            </a:pPr>
            <a:r>
              <a:rPr lang="en-US"/>
              <a:t>The API methods to retrieve the </a:t>
            </a:r>
            <a:r>
              <a:rPr b="1" lang="en-US"/>
              <a:t>ServletConfig initialization parameters</a:t>
            </a:r>
            <a:r>
              <a:rPr lang="en-US"/>
              <a:t>from a ServletConfig object are:</a:t>
            </a:r>
            <a:endParaRPr sz="2800"/>
          </a:p>
          <a:p>
            <a:pPr indent="-342900" lvl="0" marL="342900" rtl="0" algn="l">
              <a:spcBef>
                <a:spcPts val="496"/>
              </a:spcBef>
              <a:spcAft>
                <a:spcPts val="0"/>
              </a:spcAft>
              <a:buClr>
                <a:schemeClr val="dk1"/>
              </a:buClr>
              <a:buSzPct val="114285"/>
              <a:buChar char="•"/>
            </a:pPr>
            <a:r>
              <a:rPr lang="en-US"/>
              <a:t>ServletConfig.</a:t>
            </a:r>
            <a:r>
              <a:rPr b="1" lang="en-US"/>
              <a:t>getInitParameterNames</a:t>
            </a:r>
            <a:r>
              <a:rPr lang="en-US"/>
              <a:t>()</a:t>
            </a:r>
            <a:endParaRPr sz="2800"/>
          </a:p>
          <a:p>
            <a:pPr indent="-285750" lvl="1" marL="742950" rtl="0" algn="l">
              <a:spcBef>
                <a:spcPts val="434"/>
              </a:spcBef>
              <a:spcAft>
                <a:spcPts val="0"/>
              </a:spcAft>
              <a:buClr>
                <a:schemeClr val="dk1"/>
              </a:buClr>
              <a:buSzPct val="116666"/>
              <a:buChar char="–"/>
            </a:pPr>
            <a:r>
              <a:rPr lang="en-US"/>
              <a:t>returns an enumeration of all the parameter names available to the servlet.</a:t>
            </a:r>
            <a:endParaRPr sz="2400"/>
          </a:p>
          <a:p>
            <a:pPr indent="-342900" lvl="0" marL="342900" rtl="0" algn="l">
              <a:spcBef>
                <a:spcPts val="496"/>
              </a:spcBef>
              <a:spcAft>
                <a:spcPts val="0"/>
              </a:spcAft>
              <a:buClr>
                <a:schemeClr val="dk1"/>
              </a:buClr>
              <a:buSzPct val="114285"/>
              <a:buChar char="•"/>
            </a:pPr>
            <a:r>
              <a:rPr lang="en-US"/>
              <a:t>ServletConfig.</a:t>
            </a:r>
            <a:r>
              <a:rPr b="1" lang="en-US"/>
              <a:t>getInitParameter</a:t>
            </a:r>
            <a:r>
              <a:rPr lang="en-US"/>
              <a:t>(String paramName)</a:t>
            </a:r>
            <a:endParaRPr sz="2800"/>
          </a:p>
          <a:p>
            <a:pPr indent="-285750" lvl="1" marL="742950" rtl="0" algn="l">
              <a:spcBef>
                <a:spcPts val="434"/>
              </a:spcBef>
              <a:spcAft>
                <a:spcPts val="0"/>
              </a:spcAft>
              <a:buClr>
                <a:schemeClr val="dk1"/>
              </a:buClr>
              <a:buSzPct val="116666"/>
              <a:buChar char="–"/>
            </a:pPr>
            <a:r>
              <a:rPr lang="en-US"/>
              <a:t>return a parameter value.</a:t>
            </a:r>
            <a:endParaRPr sz="2400"/>
          </a:p>
          <a:p>
            <a:pPr indent="0" lvl="0" marL="0" rtl="0" algn="l">
              <a:spcBef>
                <a:spcPts val="496"/>
              </a:spcBef>
              <a:spcAft>
                <a:spcPts val="0"/>
              </a:spcAft>
              <a:buClr>
                <a:schemeClr val="dk1"/>
              </a:buClr>
              <a:buSzPct val="100000"/>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5"/>
          <p:cNvSpPr txBox="1"/>
          <p:nvPr>
            <p:ph type="title"/>
          </p:nvPr>
        </p:nvSpPr>
        <p:spPr>
          <a:xfrm>
            <a:off x="457200" y="274638"/>
            <a:ext cx="8229600" cy="4111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Example</a:t>
            </a:r>
            <a:endParaRPr b="1"/>
          </a:p>
        </p:txBody>
      </p:sp>
      <p:sp>
        <p:nvSpPr>
          <p:cNvPr id="413" name="Google Shape;413;p65"/>
          <p:cNvSpPr txBox="1"/>
          <p:nvPr>
            <p:ph idx="1" type="body"/>
          </p:nvPr>
        </p:nvSpPr>
        <p:spPr>
          <a:xfrm>
            <a:off x="457200" y="762000"/>
            <a:ext cx="8229600" cy="5364163"/>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spcBef>
                <a:spcPts val="0"/>
              </a:spcBef>
              <a:spcAft>
                <a:spcPts val="0"/>
              </a:spcAft>
              <a:buClr>
                <a:schemeClr val="dk1"/>
              </a:buClr>
              <a:buSzPct val="100000"/>
              <a:buNone/>
            </a:pPr>
            <a:r>
              <a:rPr b="1" lang="en-US"/>
              <a:t>web.xml</a:t>
            </a:r>
            <a:endParaRPr/>
          </a:p>
          <a:p>
            <a:pPr indent="0" lvl="0" marL="0" rtl="0" algn="l">
              <a:spcBef>
                <a:spcPts val="352"/>
              </a:spcBef>
              <a:spcAft>
                <a:spcPts val="0"/>
              </a:spcAft>
              <a:buClr>
                <a:schemeClr val="dk1"/>
              </a:buClr>
              <a:buSzPct val="100000"/>
              <a:buNone/>
            </a:pPr>
            <a:r>
              <a:rPr lang="en-US"/>
              <a:t>&lt;web-app&gt;</a:t>
            </a:r>
            <a:endParaRPr/>
          </a:p>
          <a:p>
            <a:pPr indent="0" lvl="0" marL="0" rtl="0" algn="l">
              <a:spcBef>
                <a:spcPts val="352"/>
              </a:spcBef>
              <a:spcAft>
                <a:spcPts val="0"/>
              </a:spcAft>
              <a:buClr>
                <a:schemeClr val="dk1"/>
              </a:buClr>
              <a:buSzPct val="100000"/>
              <a:buNone/>
            </a:pPr>
            <a:r>
              <a:rPr lang="en-US"/>
              <a:t>&lt;servlet&gt;</a:t>
            </a:r>
            <a:endParaRPr/>
          </a:p>
          <a:p>
            <a:pPr indent="0" lvl="0" marL="0" rtl="0" algn="l">
              <a:spcBef>
                <a:spcPts val="352"/>
              </a:spcBef>
              <a:spcAft>
                <a:spcPts val="0"/>
              </a:spcAft>
              <a:buClr>
                <a:schemeClr val="dk1"/>
              </a:buClr>
              <a:buSzPct val="100000"/>
              <a:buNone/>
            </a:pPr>
            <a:r>
              <a:rPr lang="en-US"/>
              <a:t>&lt;servlet-name&gt;third&lt;/servlet-name&gt;</a:t>
            </a:r>
            <a:endParaRPr/>
          </a:p>
          <a:p>
            <a:pPr indent="0" lvl="0" marL="0" rtl="0" algn="l">
              <a:spcBef>
                <a:spcPts val="352"/>
              </a:spcBef>
              <a:spcAft>
                <a:spcPts val="0"/>
              </a:spcAft>
              <a:buClr>
                <a:schemeClr val="dk1"/>
              </a:buClr>
              <a:buSzPct val="100000"/>
              <a:buNone/>
            </a:pPr>
            <a:r>
              <a:rPr lang="en-US"/>
              <a:t>&lt;servlet-class&gt;ReadInitParameter&lt;/servlet-class&gt;</a:t>
            </a:r>
            <a:endParaRPr/>
          </a:p>
          <a:p>
            <a:pPr indent="0" lvl="0" marL="0" rtl="0" algn="l">
              <a:spcBef>
                <a:spcPts val="352"/>
              </a:spcBef>
              <a:spcAft>
                <a:spcPts val="0"/>
              </a:spcAft>
              <a:buClr>
                <a:schemeClr val="dk1"/>
              </a:buClr>
              <a:buSzPct val="100000"/>
              <a:buNone/>
            </a:pPr>
            <a:r>
              <a:rPr lang="en-US"/>
              <a:t>&lt;init-param&gt;</a:t>
            </a:r>
            <a:endParaRPr/>
          </a:p>
          <a:p>
            <a:pPr indent="0" lvl="0" marL="0" rtl="0" algn="l">
              <a:spcBef>
                <a:spcPts val="352"/>
              </a:spcBef>
              <a:spcAft>
                <a:spcPts val="0"/>
              </a:spcAft>
              <a:buClr>
                <a:schemeClr val="dk1"/>
              </a:buClr>
              <a:buSzPct val="100000"/>
              <a:buNone/>
            </a:pPr>
            <a:r>
              <a:rPr lang="en-US"/>
              <a:t>&lt;param-name&gt;Country&lt;/param-name&gt;</a:t>
            </a:r>
            <a:endParaRPr/>
          </a:p>
          <a:p>
            <a:pPr indent="0" lvl="0" marL="0" rtl="0" algn="l">
              <a:spcBef>
                <a:spcPts val="352"/>
              </a:spcBef>
              <a:spcAft>
                <a:spcPts val="0"/>
              </a:spcAft>
              <a:buClr>
                <a:schemeClr val="dk1"/>
              </a:buClr>
              <a:buSzPct val="100000"/>
              <a:buNone/>
            </a:pPr>
            <a:r>
              <a:rPr lang="en-US"/>
              <a:t>&lt;param-value&gt;India&lt;/param-value&gt;</a:t>
            </a:r>
            <a:endParaRPr/>
          </a:p>
          <a:p>
            <a:pPr indent="0" lvl="0" marL="0" rtl="0" algn="l">
              <a:spcBef>
                <a:spcPts val="352"/>
              </a:spcBef>
              <a:spcAft>
                <a:spcPts val="0"/>
              </a:spcAft>
              <a:buClr>
                <a:schemeClr val="dk1"/>
              </a:buClr>
              <a:buSzPct val="100000"/>
              <a:buNone/>
            </a:pPr>
            <a:r>
              <a:rPr lang="en-US"/>
              <a:t>&lt;/init-param&gt;</a:t>
            </a:r>
            <a:endParaRPr/>
          </a:p>
          <a:p>
            <a:pPr indent="0" lvl="0" marL="0" rtl="0" algn="l">
              <a:spcBef>
                <a:spcPts val="352"/>
              </a:spcBef>
              <a:spcAft>
                <a:spcPts val="0"/>
              </a:spcAft>
              <a:buClr>
                <a:schemeClr val="dk1"/>
              </a:buClr>
              <a:buSzPct val="100000"/>
              <a:buNone/>
            </a:pPr>
            <a:r>
              <a:rPr lang="en-US"/>
              <a:t>&lt;init-param&gt;</a:t>
            </a:r>
            <a:endParaRPr/>
          </a:p>
          <a:p>
            <a:pPr indent="0" lvl="0" marL="0" rtl="0" algn="l">
              <a:spcBef>
                <a:spcPts val="352"/>
              </a:spcBef>
              <a:spcAft>
                <a:spcPts val="0"/>
              </a:spcAft>
              <a:buClr>
                <a:schemeClr val="dk1"/>
              </a:buClr>
              <a:buSzPct val="100000"/>
              <a:buNone/>
            </a:pPr>
            <a:r>
              <a:rPr lang="en-US"/>
              <a:t>&lt;param-name&gt;State&lt;/param-name&gt;</a:t>
            </a:r>
            <a:endParaRPr/>
          </a:p>
          <a:p>
            <a:pPr indent="0" lvl="0" marL="0" rtl="0" algn="l">
              <a:spcBef>
                <a:spcPts val="352"/>
              </a:spcBef>
              <a:spcAft>
                <a:spcPts val="0"/>
              </a:spcAft>
              <a:buClr>
                <a:schemeClr val="dk1"/>
              </a:buClr>
              <a:buSzPct val="100000"/>
              <a:buNone/>
            </a:pPr>
            <a:r>
              <a:rPr lang="en-US"/>
              <a:t>&lt;param-value&gt;Maharashtra&lt;/param-value&gt;</a:t>
            </a:r>
            <a:endParaRPr/>
          </a:p>
          <a:p>
            <a:pPr indent="0" lvl="0" marL="0" rtl="0" algn="l">
              <a:spcBef>
                <a:spcPts val="352"/>
              </a:spcBef>
              <a:spcAft>
                <a:spcPts val="0"/>
              </a:spcAft>
              <a:buClr>
                <a:schemeClr val="dk1"/>
              </a:buClr>
              <a:buSzPct val="100000"/>
              <a:buNone/>
            </a:pPr>
            <a:r>
              <a:rPr lang="en-US"/>
              <a:t>&lt;/init-param&gt;</a:t>
            </a:r>
            <a:endParaRPr/>
          </a:p>
          <a:p>
            <a:pPr indent="0" lvl="0" marL="0" rtl="0" algn="l">
              <a:spcBef>
                <a:spcPts val="352"/>
              </a:spcBef>
              <a:spcAft>
                <a:spcPts val="0"/>
              </a:spcAft>
              <a:buClr>
                <a:schemeClr val="dk1"/>
              </a:buClr>
              <a:buSzPct val="100000"/>
              <a:buNone/>
            </a:pPr>
            <a:r>
              <a:rPr lang="en-US"/>
              <a:t>&lt;/servlet&gt;</a:t>
            </a:r>
            <a:endParaRPr/>
          </a:p>
          <a:p>
            <a:pPr indent="0" lvl="0" marL="0" rtl="0" algn="l">
              <a:spcBef>
                <a:spcPts val="352"/>
              </a:spcBef>
              <a:spcAft>
                <a:spcPts val="0"/>
              </a:spcAft>
              <a:buClr>
                <a:schemeClr val="dk1"/>
              </a:buClr>
              <a:buSzPct val="100000"/>
              <a:buNone/>
            </a:pPr>
            <a:r>
              <a:rPr lang="en-US"/>
              <a:t>&lt;servlet-mapping&gt;</a:t>
            </a:r>
            <a:endParaRPr/>
          </a:p>
          <a:p>
            <a:pPr indent="0" lvl="0" marL="0" rtl="0" algn="l">
              <a:spcBef>
                <a:spcPts val="352"/>
              </a:spcBef>
              <a:spcAft>
                <a:spcPts val="0"/>
              </a:spcAft>
              <a:buClr>
                <a:schemeClr val="dk1"/>
              </a:buClr>
              <a:buSzPct val="100000"/>
              <a:buNone/>
            </a:pPr>
            <a:r>
              <a:rPr lang="en-US"/>
              <a:t>&lt;servlet-name&gt;third&lt;/servlet-name&gt;</a:t>
            </a:r>
            <a:endParaRPr/>
          </a:p>
          <a:p>
            <a:pPr indent="0" lvl="0" marL="0" rtl="0" algn="l">
              <a:spcBef>
                <a:spcPts val="352"/>
              </a:spcBef>
              <a:spcAft>
                <a:spcPts val="0"/>
              </a:spcAft>
              <a:buClr>
                <a:schemeClr val="dk1"/>
              </a:buClr>
              <a:buSzPct val="100000"/>
              <a:buNone/>
            </a:pPr>
            <a:r>
              <a:rPr lang="en-US"/>
              <a:t>&lt;url-pattern&gt;/initparam&lt;/url-pattern&gt;</a:t>
            </a:r>
            <a:endParaRPr/>
          </a:p>
          <a:p>
            <a:pPr indent="0" lvl="0" marL="0" rtl="0" algn="l">
              <a:spcBef>
                <a:spcPts val="352"/>
              </a:spcBef>
              <a:spcAft>
                <a:spcPts val="0"/>
              </a:spcAft>
              <a:buClr>
                <a:schemeClr val="dk1"/>
              </a:buClr>
              <a:buSzPct val="100000"/>
              <a:buNone/>
            </a:pPr>
            <a:r>
              <a:rPr lang="en-US"/>
              <a:t>&lt;/servlet-mapping&gt;</a:t>
            </a:r>
            <a:endParaRPr/>
          </a:p>
          <a:p>
            <a:pPr indent="0" lvl="0" marL="0" rtl="0" algn="l">
              <a:spcBef>
                <a:spcPts val="352"/>
              </a:spcBef>
              <a:spcAft>
                <a:spcPts val="0"/>
              </a:spcAft>
              <a:buClr>
                <a:schemeClr val="dk1"/>
              </a:buClr>
              <a:buSzPct val="100000"/>
              <a:buNone/>
            </a:pPr>
            <a:r>
              <a:rPr lang="en-US"/>
              <a:t>&lt;/web-app&gt;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6"/>
          <p:cNvSpPr txBox="1"/>
          <p:nvPr>
            <p:ph type="title"/>
          </p:nvPr>
        </p:nvSpPr>
        <p:spPr>
          <a:xfrm>
            <a:off x="457200" y="274638"/>
            <a:ext cx="8229600" cy="4111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Cont..</a:t>
            </a:r>
            <a:endParaRPr b="1"/>
          </a:p>
        </p:txBody>
      </p:sp>
      <p:sp>
        <p:nvSpPr>
          <p:cNvPr id="419" name="Google Shape;419;p66"/>
          <p:cNvSpPr txBox="1"/>
          <p:nvPr>
            <p:ph idx="1" type="body"/>
          </p:nvPr>
        </p:nvSpPr>
        <p:spPr>
          <a:xfrm>
            <a:off x="381000" y="762000"/>
            <a:ext cx="8305800" cy="6096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None/>
            </a:pPr>
            <a:r>
              <a:rPr b="1" lang="en-US" sz="1800"/>
              <a:t>ReadInitParameter.java</a:t>
            </a:r>
            <a:endParaRPr/>
          </a:p>
          <a:p>
            <a:pPr indent="0" lvl="0" marL="0" rtl="0" algn="l">
              <a:spcBef>
                <a:spcPts val="360"/>
              </a:spcBef>
              <a:spcAft>
                <a:spcPts val="0"/>
              </a:spcAft>
              <a:buClr>
                <a:schemeClr val="dk1"/>
              </a:buClr>
              <a:buSzPts val="1800"/>
              <a:buNone/>
            </a:pPr>
            <a:r>
              <a:rPr lang="en-US" sz="1800"/>
              <a:t>import java.io.*;</a:t>
            </a:r>
            <a:endParaRPr/>
          </a:p>
          <a:p>
            <a:pPr indent="0" lvl="0" marL="0" rtl="0" algn="l">
              <a:spcBef>
                <a:spcPts val="360"/>
              </a:spcBef>
              <a:spcAft>
                <a:spcPts val="0"/>
              </a:spcAft>
              <a:buClr>
                <a:schemeClr val="dk1"/>
              </a:buClr>
              <a:buSzPts val="1800"/>
              <a:buNone/>
            </a:pPr>
            <a:r>
              <a:rPr lang="en-US" sz="1800"/>
              <a:t>import javax.servlet.*;</a:t>
            </a:r>
            <a:endParaRPr/>
          </a:p>
          <a:p>
            <a:pPr indent="0" lvl="0" marL="0" rtl="0" algn="l">
              <a:spcBef>
                <a:spcPts val="360"/>
              </a:spcBef>
              <a:spcAft>
                <a:spcPts val="0"/>
              </a:spcAft>
              <a:buClr>
                <a:schemeClr val="dk1"/>
              </a:buClr>
              <a:buSzPts val="1800"/>
              <a:buNone/>
            </a:pPr>
            <a:r>
              <a:rPr lang="en-US" sz="1800"/>
              <a:t>public class ReadInitParameter extends GenericServlet</a:t>
            </a:r>
            <a:endParaRPr sz="1800"/>
          </a:p>
          <a:p>
            <a:pPr indent="0" lvl="0" marL="0" rtl="0" algn="l">
              <a:spcBef>
                <a:spcPts val="360"/>
              </a:spcBef>
              <a:spcAft>
                <a:spcPts val="0"/>
              </a:spcAft>
              <a:buClr>
                <a:schemeClr val="dk1"/>
              </a:buClr>
              <a:buSzPts val="1800"/>
              <a:buNone/>
            </a:pPr>
            <a:r>
              <a:rPr lang="en-US" sz="1800"/>
              <a:t>{</a:t>
            </a:r>
            <a:endParaRPr/>
          </a:p>
          <a:p>
            <a:pPr indent="0" lvl="0" marL="0" rtl="0" algn="l">
              <a:spcBef>
                <a:spcPts val="360"/>
              </a:spcBef>
              <a:spcAft>
                <a:spcPts val="0"/>
              </a:spcAft>
              <a:buClr>
                <a:schemeClr val="dk1"/>
              </a:buClr>
              <a:buSzPts val="1800"/>
              <a:buNone/>
            </a:pPr>
            <a:r>
              <a:rPr lang="en-US" sz="1800"/>
              <a:t>public void service(ServletRequest req,ServletResponse res)throws ServletException,IOException</a:t>
            </a:r>
            <a:endParaRPr sz="1800"/>
          </a:p>
          <a:p>
            <a:pPr indent="0" lvl="0" marL="0" rtl="0" algn="l">
              <a:spcBef>
                <a:spcPts val="360"/>
              </a:spcBef>
              <a:spcAft>
                <a:spcPts val="0"/>
              </a:spcAft>
              <a:buClr>
                <a:schemeClr val="dk1"/>
              </a:buClr>
              <a:buSzPts val="1800"/>
              <a:buNone/>
            </a:pPr>
            <a:r>
              <a:rPr lang="en-US" sz="1800"/>
              <a:t>{</a:t>
            </a:r>
            <a:endParaRPr/>
          </a:p>
          <a:p>
            <a:pPr indent="0" lvl="0" marL="0" rtl="0" algn="l">
              <a:spcBef>
                <a:spcPts val="360"/>
              </a:spcBef>
              <a:spcAft>
                <a:spcPts val="0"/>
              </a:spcAft>
              <a:buClr>
                <a:schemeClr val="dk1"/>
              </a:buClr>
              <a:buSzPts val="1800"/>
              <a:buNone/>
            </a:pPr>
            <a:r>
              <a:rPr lang="en-US" sz="1800"/>
              <a:t>res.setContentType("text/html");</a:t>
            </a:r>
            <a:endParaRPr/>
          </a:p>
          <a:p>
            <a:pPr indent="0" lvl="0" marL="0" rtl="0" algn="l">
              <a:spcBef>
                <a:spcPts val="360"/>
              </a:spcBef>
              <a:spcAft>
                <a:spcPts val="0"/>
              </a:spcAft>
              <a:buClr>
                <a:schemeClr val="dk1"/>
              </a:buClr>
              <a:buSzPts val="1800"/>
              <a:buNone/>
            </a:pPr>
            <a:r>
              <a:rPr lang="en-US" sz="1800"/>
              <a:t>PrintWriter w=res.getWriter();</a:t>
            </a:r>
            <a:endParaRPr/>
          </a:p>
          <a:p>
            <a:pPr indent="0" lvl="0" marL="0" rtl="0" algn="l">
              <a:spcBef>
                <a:spcPts val="360"/>
              </a:spcBef>
              <a:spcAft>
                <a:spcPts val="0"/>
              </a:spcAft>
              <a:buClr>
                <a:schemeClr val="dk1"/>
              </a:buClr>
              <a:buSzPts val="1800"/>
              <a:buNone/>
            </a:pPr>
            <a:r>
              <a:rPr lang="en-US" sz="1800"/>
              <a:t>ServletConfig sc=getServletConfig();</a:t>
            </a:r>
            <a:endParaRPr/>
          </a:p>
          <a:p>
            <a:pPr indent="0" lvl="0" marL="0" rtl="0" algn="l">
              <a:spcBef>
                <a:spcPts val="360"/>
              </a:spcBef>
              <a:spcAft>
                <a:spcPts val="0"/>
              </a:spcAft>
              <a:buClr>
                <a:schemeClr val="dk1"/>
              </a:buClr>
              <a:buSzPts val="1800"/>
              <a:buNone/>
            </a:pPr>
            <a:r>
              <a:rPr lang="en-US" sz="1800"/>
              <a:t>w.println("Initilization parameters with their values");</a:t>
            </a:r>
            <a:endParaRPr/>
          </a:p>
          <a:p>
            <a:pPr indent="0" lvl="0" marL="0" rtl="0" algn="l">
              <a:spcBef>
                <a:spcPts val="360"/>
              </a:spcBef>
              <a:spcAft>
                <a:spcPts val="0"/>
              </a:spcAft>
              <a:buClr>
                <a:schemeClr val="dk1"/>
              </a:buClr>
              <a:buSzPts val="1800"/>
              <a:buNone/>
            </a:pPr>
            <a:r>
              <a:rPr lang="en-US" sz="1800"/>
              <a:t>String country=sc.getInitParameter("Country");</a:t>
            </a:r>
            <a:endParaRPr/>
          </a:p>
          <a:p>
            <a:pPr indent="0" lvl="0" marL="0" rtl="0" algn="l">
              <a:spcBef>
                <a:spcPts val="360"/>
              </a:spcBef>
              <a:spcAft>
                <a:spcPts val="0"/>
              </a:spcAft>
              <a:buClr>
                <a:schemeClr val="dk1"/>
              </a:buClr>
              <a:buSzPts val="1800"/>
              <a:buNone/>
            </a:pPr>
            <a:r>
              <a:rPr lang="en-US" sz="1800"/>
              <a:t>String state=sc.getInitParameter("State");</a:t>
            </a:r>
            <a:endParaRPr/>
          </a:p>
          <a:p>
            <a:pPr indent="0" lvl="0" marL="0" rtl="0" algn="l">
              <a:spcBef>
                <a:spcPts val="360"/>
              </a:spcBef>
              <a:spcAft>
                <a:spcPts val="0"/>
              </a:spcAft>
              <a:buClr>
                <a:schemeClr val="dk1"/>
              </a:buClr>
              <a:buSzPts val="1800"/>
              <a:buNone/>
            </a:pPr>
            <a:r>
              <a:rPr lang="en-US" sz="1800"/>
              <a:t>w.println("&lt;br&gt;"+"Country is "+country+"&lt;/br&gt;");</a:t>
            </a:r>
            <a:endParaRPr/>
          </a:p>
          <a:p>
            <a:pPr indent="0" lvl="0" marL="0" rtl="0" algn="l">
              <a:spcBef>
                <a:spcPts val="360"/>
              </a:spcBef>
              <a:spcAft>
                <a:spcPts val="0"/>
              </a:spcAft>
              <a:buClr>
                <a:schemeClr val="dk1"/>
              </a:buClr>
              <a:buSzPts val="1800"/>
              <a:buNone/>
            </a:pPr>
            <a:r>
              <a:rPr lang="en-US" sz="1800"/>
              <a:t>w.println("&lt;br&gt;"+"State is "+state+"&lt;/br&gt;");</a:t>
            </a:r>
            <a:endParaRPr/>
          </a:p>
          <a:p>
            <a:pPr indent="0" lvl="0" marL="0" rtl="0" algn="l">
              <a:spcBef>
                <a:spcPts val="360"/>
              </a:spcBef>
              <a:spcAft>
                <a:spcPts val="0"/>
              </a:spcAft>
              <a:buClr>
                <a:schemeClr val="dk1"/>
              </a:buClr>
              <a:buSzPts val="1800"/>
              <a:buNone/>
            </a:pPr>
            <a:r>
              <a:rPr lang="en-US" sz="1800"/>
              <a:t>w.close();</a:t>
            </a:r>
            <a:endParaRPr/>
          </a:p>
          <a:p>
            <a:pPr indent="0" lvl="0" marL="0" rtl="0" algn="l">
              <a:spcBef>
                <a:spcPts val="360"/>
              </a:spcBef>
              <a:spcAft>
                <a:spcPts val="0"/>
              </a:spcAft>
              <a:buClr>
                <a:schemeClr val="dk1"/>
              </a:buClr>
              <a:buSzPts val="1800"/>
              <a:buNone/>
            </a:pPr>
            <a:r>
              <a:rPr lang="en-US" sz="1800"/>
              <a:t>}</a:t>
            </a:r>
            <a:endParaRPr/>
          </a:p>
          <a:p>
            <a:pPr indent="0" lvl="0" marL="0" rtl="0" algn="l">
              <a:spcBef>
                <a:spcPts val="360"/>
              </a:spcBef>
              <a:spcAft>
                <a:spcPts val="0"/>
              </a:spcAft>
              <a:buClr>
                <a:schemeClr val="dk1"/>
              </a:buClr>
              <a:buSzPts val="1800"/>
              <a:buNone/>
            </a:pPr>
            <a:r>
              <a:rPr lang="en-US" sz="1800"/>
              <a: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7"/>
          <p:cNvSpPr txBox="1"/>
          <p:nvPr>
            <p:ph type="title"/>
          </p:nvPr>
        </p:nvSpPr>
        <p:spPr>
          <a:xfrm>
            <a:off x="457200" y="274638"/>
            <a:ext cx="8229600" cy="4873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b="1" lang="en-US" sz="3200"/>
              <a:t>http://localhost:8081/servletpgm/initparam</a:t>
            </a:r>
            <a:endParaRPr b="1" sz="3200"/>
          </a:p>
        </p:txBody>
      </p:sp>
      <p:sp>
        <p:nvSpPr>
          <p:cNvPr id="425" name="Google Shape;425;p67"/>
          <p:cNvSpPr txBox="1"/>
          <p:nvPr>
            <p:ph idx="1" type="body"/>
          </p:nvPr>
        </p:nvSpPr>
        <p:spPr>
          <a:xfrm>
            <a:off x="457200" y="914400"/>
            <a:ext cx="8229600" cy="52117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b="1" lang="en-US"/>
              <a:t>Output:</a:t>
            </a:r>
            <a:endParaRPr/>
          </a:p>
          <a:p>
            <a:pPr indent="0" lvl="0" marL="0" rtl="0" algn="l">
              <a:spcBef>
                <a:spcPts val="640"/>
              </a:spcBef>
              <a:spcAft>
                <a:spcPts val="0"/>
              </a:spcAft>
              <a:buClr>
                <a:schemeClr val="dk1"/>
              </a:buClr>
              <a:buSzPts val="3200"/>
              <a:buNone/>
            </a:pPr>
            <a:r>
              <a:t/>
            </a:r>
            <a:endParaRPr b="1"/>
          </a:p>
        </p:txBody>
      </p:sp>
      <p:pic>
        <p:nvPicPr>
          <p:cNvPr id="426" name="Google Shape;426;p67"/>
          <p:cNvPicPr preferRelativeResize="0"/>
          <p:nvPr/>
        </p:nvPicPr>
        <p:blipFill rotWithShape="1">
          <a:blip r:embed="rId3">
            <a:alphaModFix/>
          </a:blip>
          <a:srcRect b="0" l="0" r="0" t="0"/>
          <a:stretch/>
        </p:blipFill>
        <p:spPr>
          <a:xfrm>
            <a:off x="35442" y="1524000"/>
            <a:ext cx="8651358" cy="51816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8"/>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 javax.servlet.http Package</a:t>
            </a:r>
            <a:endParaRPr/>
          </a:p>
        </p:txBody>
      </p:sp>
      <p:sp>
        <p:nvSpPr>
          <p:cNvPr id="432" name="Google Shape;432;p68"/>
          <p:cNvSpPr txBox="1"/>
          <p:nvPr>
            <p:ph idx="1" type="body"/>
          </p:nvPr>
        </p:nvSpPr>
        <p:spPr>
          <a:xfrm>
            <a:off x="457200" y="914400"/>
            <a:ext cx="8229600" cy="52117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javax.servlet.http package contains several interfaces and classes that are commonly used by servlet developers. </a:t>
            </a:r>
            <a:endParaRPr/>
          </a:p>
          <a:p>
            <a:pPr indent="-342900" lvl="0" marL="342900" rtl="0" algn="l">
              <a:spcBef>
                <a:spcPts val="640"/>
              </a:spcBef>
              <a:spcAft>
                <a:spcPts val="0"/>
              </a:spcAft>
              <a:buClr>
                <a:schemeClr val="dk1"/>
              </a:buClr>
              <a:buSzPts val="3200"/>
              <a:buChar char="•"/>
            </a:pPr>
            <a:r>
              <a:rPr lang="en-US"/>
              <a:t>Its functionality makes it easy to build servlets that work with HTTP requests and responses.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9"/>
          <p:cNvSpPr txBox="1"/>
          <p:nvPr>
            <p:ph type="title"/>
          </p:nvPr>
        </p:nvSpPr>
        <p:spPr>
          <a:xfrm>
            <a:off x="457200" y="274638"/>
            <a:ext cx="8229600" cy="4873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b="1" lang="en-US" sz="3600"/>
              <a:t>Interfaces of javax.servlet.http package</a:t>
            </a:r>
            <a:endParaRPr b="1" sz="3600"/>
          </a:p>
        </p:txBody>
      </p:sp>
      <p:sp>
        <p:nvSpPr>
          <p:cNvPr id="438" name="Google Shape;438;p69"/>
          <p:cNvSpPr txBox="1"/>
          <p:nvPr>
            <p:ph idx="1" type="body"/>
          </p:nvPr>
        </p:nvSpPr>
        <p:spPr>
          <a:xfrm>
            <a:off x="457200" y="990600"/>
            <a:ext cx="8229600" cy="5135563"/>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chemeClr val="dk1"/>
              </a:buClr>
              <a:buSzPct val="100000"/>
              <a:buNone/>
            </a:pPr>
            <a:r>
              <a:rPr b="1" lang="en-US"/>
              <a:t>HttpServletRequest-</a:t>
            </a:r>
            <a:r>
              <a:rPr lang="en-US"/>
              <a:t>	</a:t>
            </a:r>
            <a:endParaRPr/>
          </a:p>
          <a:p>
            <a:pPr indent="0" lvl="0" marL="0" rtl="0" algn="l">
              <a:spcBef>
                <a:spcPts val="592"/>
              </a:spcBef>
              <a:spcAft>
                <a:spcPts val="0"/>
              </a:spcAft>
              <a:buClr>
                <a:schemeClr val="dk1"/>
              </a:buClr>
              <a:buSzPct val="100000"/>
              <a:buNone/>
            </a:pPr>
            <a:r>
              <a:rPr lang="en-US"/>
              <a:t>	Enables servlets to read data from an HTTP request.</a:t>
            </a:r>
            <a:endParaRPr/>
          </a:p>
          <a:p>
            <a:pPr indent="0" lvl="0" marL="0" rtl="0" algn="l">
              <a:spcBef>
                <a:spcPts val="592"/>
              </a:spcBef>
              <a:spcAft>
                <a:spcPts val="0"/>
              </a:spcAft>
              <a:buClr>
                <a:schemeClr val="dk1"/>
              </a:buClr>
              <a:buSzPct val="100000"/>
              <a:buNone/>
            </a:pPr>
            <a:r>
              <a:rPr b="1" lang="en-US"/>
              <a:t>HttpServletResponse-</a:t>
            </a:r>
            <a:endParaRPr/>
          </a:p>
          <a:p>
            <a:pPr indent="0" lvl="0" marL="0" rtl="0" algn="l">
              <a:spcBef>
                <a:spcPts val="592"/>
              </a:spcBef>
              <a:spcAft>
                <a:spcPts val="0"/>
              </a:spcAft>
              <a:buClr>
                <a:schemeClr val="dk1"/>
              </a:buClr>
              <a:buSzPct val="100000"/>
              <a:buNone/>
            </a:pPr>
            <a:r>
              <a:rPr lang="en-US"/>
              <a:t>	Enables servlets to write data to an HTTP response.</a:t>
            </a:r>
            <a:endParaRPr/>
          </a:p>
          <a:p>
            <a:pPr indent="0" lvl="0" marL="0" rtl="0" algn="l">
              <a:spcBef>
                <a:spcPts val="592"/>
              </a:spcBef>
              <a:spcAft>
                <a:spcPts val="0"/>
              </a:spcAft>
              <a:buClr>
                <a:schemeClr val="dk1"/>
              </a:buClr>
              <a:buSzPct val="100000"/>
              <a:buNone/>
            </a:pPr>
            <a:r>
              <a:rPr b="1" lang="en-US"/>
              <a:t>HttpSession-</a:t>
            </a:r>
            <a:endParaRPr/>
          </a:p>
          <a:p>
            <a:pPr indent="0" lvl="0" marL="0" rtl="0" algn="l">
              <a:spcBef>
                <a:spcPts val="592"/>
              </a:spcBef>
              <a:spcAft>
                <a:spcPts val="0"/>
              </a:spcAft>
              <a:buClr>
                <a:schemeClr val="dk1"/>
              </a:buClr>
              <a:buSzPct val="100000"/>
              <a:buNone/>
            </a:pPr>
            <a:r>
              <a:rPr lang="en-US"/>
              <a:t>	Allows session data to be read and written.</a:t>
            </a:r>
            <a:endParaRPr/>
          </a:p>
          <a:p>
            <a:pPr indent="0" lvl="0" marL="0" rtl="0" algn="l">
              <a:spcBef>
                <a:spcPts val="592"/>
              </a:spcBef>
              <a:spcAft>
                <a:spcPts val="0"/>
              </a:spcAft>
              <a:buClr>
                <a:schemeClr val="dk1"/>
              </a:buClr>
              <a:buSzPct val="100000"/>
              <a:buNone/>
            </a:pPr>
            <a:r>
              <a:rPr b="1" lang="en-US"/>
              <a:t>HttpSessionBindingListener-</a:t>
            </a:r>
            <a:endParaRPr/>
          </a:p>
          <a:p>
            <a:pPr indent="0" lvl="0" marL="0" rtl="0" algn="l">
              <a:spcBef>
                <a:spcPts val="592"/>
              </a:spcBef>
              <a:spcAft>
                <a:spcPts val="0"/>
              </a:spcAft>
              <a:buClr>
                <a:schemeClr val="dk1"/>
              </a:buClr>
              <a:buSzPct val="100000"/>
              <a:buNone/>
            </a:pPr>
            <a:r>
              <a:rPr lang="en-US"/>
              <a:t>	Informs an object that it is bound to or unbound from a session.</a:t>
            </a:r>
            <a:endParaRPr/>
          </a:p>
          <a:p>
            <a:pPr indent="0" lvl="0" marL="0" rtl="0" algn="l">
              <a:spcBef>
                <a:spcPts val="592"/>
              </a:spcBef>
              <a:spcAft>
                <a:spcPts val="0"/>
              </a:spcAft>
              <a:buClr>
                <a:schemeClr val="dk1"/>
              </a:buClr>
              <a:buSzPct val="100000"/>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0"/>
          <p:cNvSpPr txBox="1"/>
          <p:nvPr>
            <p:ph type="title"/>
          </p:nvPr>
        </p:nvSpPr>
        <p:spPr>
          <a:xfrm>
            <a:off x="457200" y="274638"/>
            <a:ext cx="8229600" cy="5635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Classes of javax.servlet.http package</a:t>
            </a:r>
            <a:endParaRPr b="1"/>
          </a:p>
        </p:txBody>
      </p:sp>
      <p:sp>
        <p:nvSpPr>
          <p:cNvPr id="444" name="Google Shape;444;p70"/>
          <p:cNvSpPr txBox="1"/>
          <p:nvPr>
            <p:ph idx="1" type="body"/>
          </p:nvPr>
        </p:nvSpPr>
        <p:spPr>
          <a:xfrm>
            <a:off x="457200" y="914400"/>
            <a:ext cx="8229600" cy="52117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b="1" lang="en-US"/>
              <a:t>Cookie</a:t>
            </a:r>
            <a:r>
              <a:rPr lang="en-US"/>
              <a:t>-</a:t>
            </a:r>
            <a:endParaRPr/>
          </a:p>
          <a:p>
            <a:pPr indent="0" lvl="0" marL="0" rtl="0" algn="l">
              <a:spcBef>
                <a:spcPts val="640"/>
              </a:spcBef>
              <a:spcAft>
                <a:spcPts val="0"/>
              </a:spcAft>
              <a:buClr>
                <a:schemeClr val="dk1"/>
              </a:buClr>
              <a:buSzPts val="3200"/>
              <a:buNone/>
            </a:pPr>
            <a:r>
              <a:rPr lang="en-US"/>
              <a:t>	Allows state information to be stored on a client machine.</a:t>
            </a:r>
            <a:endParaRPr/>
          </a:p>
          <a:p>
            <a:pPr indent="0" lvl="0" marL="0" rtl="0" algn="l">
              <a:spcBef>
                <a:spcPts val="640"/>
              </a:spcBef>
              <a:spcAft>
                <a:spcPts val="0"/>
              </a:spcAft>
              <a:buClr>
                <a:schemeClr val="dk1"/>
              </a:buClr>
              <a:buSzPts val="3200"/>
              <a:buNone/>
            </a:pPr>
            <a:r>
              <a:rPr b="1" lang="en-US"/>
              <a:t>HttpServlet-</a:t>
            </a:r>
            <a:endParaRPr/>
          </a:p>
          <a:p>
            <a:pPr indent="0" lvl="0" marL="0" rtl="0" algn="l">
              <a:spcBef>
                <a:spcPts val="640"/>
              </a:spcBef>
              <a:spcAft>
                <a:spcPts val="0"/>
              </a:spcAft>
              <a:buClr>
                <a:schemeClr val="dk1"/>
              </a:buClr>
              <a:buSzPts val="3200"/>
              <a:buNone/>
            </a:pPr>
            <a:r>
              <a:rPr lang="en-US"/>
              <a:t>	Provides methods to handle HTTP requests and responses.</a:t>
            </a:r>
            <a:endParaRPr/>
          </a:p>
          <a:p>
            <a:pPr indent="0" lvl="0" marL="0" rtl="0" algn="l">
              <a:spcBef>
                <a:spcPts val="640"/>
              </a:spcBef>
              <a:spcAft>
                <a:spcPts val="0"/>
              </a:spcAft>
              <a:buClr>
                <a:schemeClr val="dk1"/>
              </a:buClr>
              <a:buSzPts val="3200"/>
              <a:buNone/>
            </a:pPr>
            <a:r>
              <a:rPr b="1" lang="en-US"/>
              <a:t>HttpSessionBindingEvent-</a:t>
            </a:r>
            <a:endParaRPr/>
          </a:p>
          <a:p>
            <a:pPr indent="0" lvl="0" marL="0" rtl="0" algn="l">
              <a:spcBef>
                <a:spcPts val="640"/>
              </a:spcBef>
              <a:spcAft>
                <a:spcPts val="0"/>
              </a:spcAft>
              <a:buClr>
                <a:schemeClr val="dk1"/>
              </a:buClr>
              <a:buSzPts val="3200"/>
              <a:buNone/>
            </a:pPr>
            <a:r>
              <a:rPr lang="en-US"/>
              <a:t>	Indicates when a listener is bound to or unbound from a session value.</a:t>
            </a:r>
            <a:endParaRPr/>
          </a:p>
          <a:p>
            <a:pPr indent="0" lvl="0" marL="0" rtl="0" algn="l">
              <a:spcBef>
                <a:spcPts val="640"/>
              </a:spcBef>
              <a:spcAft>
                <a:spcPts val="0"/>
              </a:spcAft>
              <a:buClr>
                <a:schemeClr val="dk1"/>
              </a:buClr>
              <a:buSzPts val="3200"/>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71"/>
          <p:cNvSpPr txBox="1"/>
          <p:nvPr>
            <p:ph type="title"/>
          </p:nvPr>
        </p:nvSpPr>
        <p:spPr>
          <a:xfrm>
            <a:off x="457200" y="274638"/>
            <a:ext cx="8229600" cy="4111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HttpServletRequest Interface</a:t>
            </a:r>
            <a:br>
              <a:rPr lang="en-US"/>
            </a:br>
            <a:endParaRPr/>
          </a:p>
        </p:txBody>
      </p:sp>
      <p:sp>
        <p:nvSpPr>
          <p:cNvPr id="450" name="Google Shape;450;p71"/>
          <p:cNvSpPr txBox="1"/>
          <p:nvPr>
            <p:ph idx="1" type="body"/>
          </p:nvPr>
        </p:nvSpPr>
        <p:spPr>
          <a:xfrm>
            <a:off x="457200" y="685800"/>
            <a:ext cx="8229600" cy="6019800"/>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spcBef>
                <a:spcPts val="0"/>
              </a:spcBef>
              <a:spcAft>
                <a:spcPts val="0"/>
              </a:spcAft>
              <a:buClr>
                <a:schemeClr val="dk1"/>
              </a:buClr>
              <a:buSzPct val="100000"/>
              <a:buChar char="•"/>
            </a:pPr>
            <a:r>
              <a:rPr lang="en-US"/>
              <a:t>The HttpServletRequest interface is implemented by the server. It enables a servlet to obtain information about a client request.</a:t>
            </a:r>
            <a:endParaRPr/>
          </a:p>
          <a:p>
            <a:pPr indent="0" lvl="0" marL="0" rtl="0" algn="l">
              <a:spcBef>
                <a:spcPts val="400"/>
              </a:spcBef>
              <a:spcAft>
                <a:spcPts val="0"/>
              </a:spcAft>
              <a:buClr>
                <a:schemeClr val="dk1"/>
              </a:buClr>
              <a:buSzPct val="100000"/>
              <a:buNone/>
            </a:pPr>
            <a:r>
              <a:rPr b="1" lang="en-US"/>
              <a:t>Methods</a:t>
            </a:r>
            <a:endParaRPr/>
          </a:p>
          <a:p>
            <a:pPr indent="-342900" lvl="0" marL="342900" rtl="0" algn="l">
              <a:spcBef>
                <a:spcPts val="400"/>
              </a:spcBef>
              <a:spcAft>
                <a:spcPts val="0"/>
              </a:spcAft>
              <a:buClr>
                <a:schemeClr val="dk1"/>
              </a:buClr>
              <a:buSzPct val="100000"/>
              <a:buChar char="•"/>
            </a:pPr>
            <a:r>
              <a:rPr b="1" lang="en-US"/>
              <a:t>String getAuthType( )</a:t>
            </a:r>
            <a:r>
              <a:rPr lang="en-US"/>
              <a:t>	</a:t>
            </a:r>
            <a:endParaRPr/>
          </a:p>
          <a:p>
            <a:pPr indent="0" lvl="0" marL="0" rtl="0" algn="l">
              <a:spcBef>
                <a:spcPts val="400"/>
              </a:spcBef>
              <a:spcAft>
                <a:spcPts val="0"/>
              </a:spcAft>
              <a:buClr>
                <a:schemeClr val="dk1"/>
              </a:buClr>
              <a:buSzPct val="100000"/>
              <a:buNone/>
            </a:pPr>
            <a:r>
              <a:rPr lang="en-US"/>
              <a:t>	Returns authentication scheme.</a:t>
            </a:r>
            <a:endParaRPr/>
          </a:p>
          <a:p>
            <a:pPr indent="-342900" lvl="0" marL="342900" rtl="0" algn="l">
              <a:spcBef>
                <a:spcPts val="400"/>
              </a:spcBef>
              <a:spcAft>
                <a:spcPts val="0"/>
              </a:spcAft>
              <a:buClr>
                <a:schemeClr val="dk1"/>
              </a:buClr>
              <a:buSzPct val="100000"/>
              <a:buChar char="•"/>
            </a:pPr>
            <a:r>
              <a:rPr b="1" lang="en-US"/>
              <a:t>Cookie[ ] getCookies( )</a:t>
            </a:r>
            <a:r>
              <a:rPr lang="en-US"/>
              <a:t>	</a:t>
            </a:r>
            <a:endParaRPr/>
          </a:p>
          <a:p>
            <a:pPr indent="0" lvl="1" marL="457200" rtl="0" algn="l">
              <a:spcBef>
                <a:spcPts val="350"/>
              </a:spcBef>
              <a:spcAft>
                <a:spcPts val="0"/>
              </a:spcAft>
              <a:buClr>
                <a:schemeClr val="dk1"/>
              </a:buClr>
              <a:buSzPct val="100000"/>
              <a:buNone/>
            </a:pPr>
            <a:r>
              <a:rPr lang="en-US"/>
              <a:t>	Returns an array of the cookies in this request.</a:t>
            </a:r>
            <a:endParaRPr/>
          </a:p>
          <a:p>
            <a:pPr indent="-342900" lvl="0" marL="342900" rtl="0" algn="l">
              <a:spcBef>
                <a:spcPts val="400"/>
              </a:spcBef>
              <a:spcAft>
                <a:spcPts val="0"/>
              </a:spcAft>
              <a:buClr>
                <a:schemeClr val="dk1"/>
              </a:buClr>
              <a:buSzPct val="100000"/>
              <a:buChar char="•"/>
            </a:pPr>
            <a:r>
              <a:rPr b="1" lang="en-US"/>
              <a:t>long getDateHeader(String field)</a:t>
            </a:r>
            <a:endParaRPr/>
          </a:p>
          <a:p>
            <a:pPr indent="0" lvl="0" marL="0" rtl="0" algn="l">
              <a:spcBef>
                <a:spcPts val="400"/>
              </a:spcBef>
              <a:spcAft>
                <a:spcPts val="0"/>
              </a:spcAft>
              <a:buClr>
                <a:schemeClr val="dk1"/>
              </a:buClr>
              <a:buSzPct val="100000"/>
              <a:buNone/>
            </a:pPr>
            <a:r>
              <a:rPr lang="en-US"/>
              <a:t>	Returns the value of the date header field named field</a:t>
            </a:r>
            <a:endParaRPr/>
          </a:p>
          <a:p>
            <a:pPr indent="-342900" lvl="0" marL="342900" rtl="0" algn="l">
              <a:spcBef>
                <a:spcPts val="400"/>
              </a:spcBef>
              <a:spcAft>
                <a:spcPts val="0"/>
              </a:spcAft>
              <a:buClr>
                <a:schemeClr val="dk1"/>
              </a:buClr>
              <a:buSzPct val="100000"/>
              <a:buChar char="•"/>
            </a:pPr>
            <a:r>
              <a:rPr b="1" lang="en-US"/>
              <a:t>String getHeader(String field)</a:t>
            </a:r>
            <a:r>
              <a:rPr lang="en-US"/>
              <a:t>	</a:t>
            </a:r>
            <a:endParaRPr/>
          </a:p>
          <a:p>
            <a:pPr indent="0" lvl="1" marL="457200" rtl="0" algn="l">
              <a:spcBef>
                <a:spcPts val="350"/>
              </a:spcBef>
              <a:spcAft>
                <a:spcPts val="0"/>
              </a:spcAft>
              <a:buClr>
                <a:schemeClr val="dk1"/>
              </a:buClr>
              <a:buSzPct val="100000"/>
              <a:buNone/>
            </a:pPr>
            <a:r>
              <a:rPr lang="en-US"/>
              <a:t>	Returns the value of the header field named field</a:t>
            </a:r>
            <a:endParaRPr/>
          </a:p>
          <a:p>
            <a:pPr indent="-342900" lvl="0" marL="342900" rtl="0" algn="l">
              <a:spcBef>
                <a:spcPts val="400"/>
              </a:spcBef>
              <a:spcAft>
                <a:spcPts val="0"/>
              </a:spcAft>
              <a:buClr>
                <a:schemeClr val="dk1"/>
              </a:buClr>
              <a:buSzPct val="100000"/>
              <a:buChar char="•"/>
            </a:pPr>
            <a:r>
              <a:rPr b="1" lang="en-US"/>
              <a:t>Enumeration getHeaderNames( )</a:t>
            </a:r>
            <a:r>
              <a:rPr lang="en-US"/>
              <a:t>	</a:t>
            </a:r>
            <a:endParaRPr/>
          </a:p>
          <a:p>
            <a:pPr indent="0" lvl="0" marL="0" rtl="0" algn="l">
              <a:spcBef>
                <a:spcPts val="400"/>
              </a:spcBef>
              <a:spcAft>
                <a:spcPts val="0"/>
              </a:spcAft>
              <a:buClr>
                <a:schemeClr val="dk1"/>
              </a:buClr>
              <a:buSzPct val="100000"/>
              <a:buNone/>
            </a:pPr>
            <a:r>
              <a:rPr lang="en-US"/>
              <a:t>	Returns an enumeration of the header names.</a:t>
            </a:r>
            <a:endParaRPr/>
          </a:p>
          <a:p>
            <a:pPr indent="-342900" lvl="0" marL="342900" rtl="0" algn="l">
              <a:spcBef>
                <a:spcPts val="400"/>
              </a:spcBef>
              <a:spcAft>
                <a:spcPts val="0"/>
              </a:spcAft>
              <a:buClr>
                <a:schemeClr val="dk1"/>
              </a:buClr>
              <a:buSzPct val="100000"/>
              <a:buChar char="•"/>
            </a:pPr>
            <a:r>
              <a:rPr b="1" lang="en-US"/>
              <a:t>int getIntHeader(String field)</a:t>
            </a:r>
            <a:r>
              <a:rPr lang="en-US"/>
              <a:t>	</a:t>
            </a:r>
            <a:endParaRPr/>
          </a:p>
          <a:p>
            <a:pPr indent="0" lvl="0" marL="0" rtl="0" algn="l">
              <a:spcBef>
                <a:spcPts val="400"/>
              </a:spcBef>
              <a:spcAft>
                <a:spcPts val="0"/>
              </a:spcAft>
              <a:buClr>
                <a:schemeClr val="dk1"/>
              </a:buClr>
              <a:buSzPct val="100000"/>
              <a:buNone/>
            </a:pPr>
            <a:r>
              <a:rPr lang="en-US"/>
              <a:t>	Returns the int equivalent of the header field named field.</a:t>
            </a:r>
            <a:endParaRPr/>
          </a:p>
          <a:p>
            <a:pPr indent="-342900" lvl="0" marL="342900" rtl="0" algn="l">
              <a:spcBef>
                <a:spcPts val="400"/>
              </a:spcBef>
              <a:spcAft>
                <a:spcPts val="0"/>
              </a:spcAft>
              <a:buClr>
                <a:schemeClr val="dk1"/>
              </a:buClr>
              <a:buSzPct val="100000"/>
              <a:buChar char="•"/>
            </a:pPr>
            <a:r>
              <a:rPr b="1" lang="en-US"/>
              <a:t>String getMethod( )</a:t>
            </a:r>
            <a:r>
              <a:rPr lang="en-US"/>
              <a:t>	</a:t>
            </a:r>
            <a:endParaRPr/>
          </a:p>
          <a:p>
            <a:pPr indent="0" lvl="0" marL="0" rtl="0" algn="l">
              <a:spcBef>
                <a:spcPts val="400"/>
              </a:spcBef>
              <a:spcAft>
                <a:spcPts val="0"/>
              </a:spcAft>
              <a:buClr>
                <a:schemeClr val="dk1"/>
              </a:buClr>
              <a:buSzPct val="100000"/>
              <a:buNone/>
            </a:pPr>
            <a:r>
              <a:rPr lang="en-US"/>
              <a:t>	Returns the HTTP method for this request.</a:t>
            </a:r>
            <a:endParaRPr/>
          </a:p>
          <a:p>
            <a:pPr indent="-342900" lvl="0" marL="342900" rtl="0" algn="l">
              <a:spcBef>
                <a:spcPts val="400"/>
              </a:spcBef>
              <a:spcAft>
                <a:spcPts val="0"/>
              </a:spcAft>
              <a:buClr>
                <a:schemeClr val="dk1"/>
              </a:buClr>
              <a:buSzPct val="100000"/>
              <a:buChar char="•"/>
            </a:pPr>
            <a:r>
              <a:rPr b="1" lang="en-US"/>
              <a:t>String getPathInfo( )</a:t>
            </a:r>
            <a:r>
              <a:rPr lang="en-US"/>
              <a:t>	</a:t>
            </a:r>
            <a:endParaRPr/>
          </a:p>
          <a:p>
            <a:pPr indent="0" lvl="0" marL="0" rtl="0" algn="l">
              <a:spcBef>
                <a:spcPts val="400"/>
              </a:spcBef>
              <a:spcAft>
                <a:spcPts val="0"/>
              </a:spcAft>
              <a:buClr>
                <a:schemeClr val="dk1"/>
              </a:buClr>
              <a:buSzPct val="100000"/>
              <a:buNone/>
            </a:pPr>
            <a:r>
              <a:rPr lang="en-US"/>
              <a:t>	Returns any path information that is located after the servlet path and before a query string of the URI.</a:t>
            </a:r>
            <a:endParaRPr/>
          </a:p>
          <a:p>
            <a:pPr indent="-215900" lvl="0" marL="342900" rtl="0" algn="l">
              <a:spcBef>
                <a:spcPts val="400"/>
              </a:spcBef>
              <a:spcAft>
                <a:spcPts val="0"/>
              </a:spcAft>
              <a:buClr>
                <a:schemeClr val="dk1"/>
              </a:buClr>
              <a:buSzPct val="100000"/>
              <a:buNone/>
            </a:pPr>
            <a:r>
              <a:t/>
            </a:r>
            <a:endParaRPr/>
          </a:p>
          <a:p>
            <a:pPr indent="0" lvl="0" marL="0" rtl="0" algn="l">
              <a:spcBef>
                <a:spcPts val="400"/>
              </a:spcBef>
              <a:spcAft>
                <a:spcPts val="0"/>
              </a:spcAft>
              <a:buClr>
                <a:schemeClr val="dk1"/>
              </a:buClr>
              <a:buSzPct val="100000"/>
              <a:buNone/>
            </a:pPr>
            <a:r>
              <a:t/>
            </a:r>
            <a:endParaRPr b="1"/>
          </a:p>
          <a:p>
            <a:pPr indent="-215900" lvl="0" marL="342900" rtl="0" algn="l">
              <a:spcBef>
                <a:spcPts val="400"/>
              </a:spcBef>
              <a:spcAft>
                <a:spcPts val="0"/>
              </a:spcAft>
              <a:buClr>
                <a:schemeClr val="dk1"/>
              </a:buClr>
              <a:buSzPct val="100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Advantages of Servlets</a:t>
            </a:r>
            <a:endParaRPr b="1"/>
          </a:p>
        </p:txBody>
      </p:sp>
      <p:sp>
        <p:nvSpPr>
          <p:cNvPr id="120" name="Google Shape;120;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70C0"/>
              </a:buClr>
              <a:buSzPts val="3296"/>
              <a:buFont typeface="Noto Sans Symbols"/>
              <a:buChar char="▪"/>
            </a:pPr>
            <a:r>
              <a:rPr lang="en-US"/>
              <a:t>Faster than CGI</a:t>
            </a:r>
            <a:endParaRPr/>
          </a:p>
          <a:p>
            <a:pPr indent="-342900" lvl="0" marL="342900" rtl="0" algn="l">
              <a:spcBef>
                <a:spcPts val="640"/>
              </a:spcBef>
              <a:spcAft>
                <a:spcPts val="0"/>
              </a:spcAft>
              <a:buClr>
                <a:srgbClr val="0070C0"/>
              </a:buClr>
              <a:buSzPts val="3296"/>
              <a:buFont typeface="Noto Sans Symbols"/>
              <a:buChar char="▪"/>
            </a:pPr>
            <a:r>
              <a:rPr lang="en-US"/>
              <a:t>Platform independent</a:t>
            </a:r>
            <a:endParaRPr/>
          </a:p>
          <a:p>
            <a:pPr indent="-342900" lvl="0" marL="342900" rtl="0" algn="l">
              <a:spcBef>
                <a:spcPts val="640"/>
              </a:spcBef>
              <a:spcAft>
                <a:spcPts val="0"/>
              </a:spcAft>
              <a:buClr>
                <a:srgbClr val="0070C0"/>
              </a:buClr>
              <a:buSzPts val="3296"/>
              <a:buFont typeface="Noto Sans Symbols"/>
              <a:buChar char="▪"/>
            </a:pPr>
            <a:r>
              <a:rPr lang="en-US"/>
              <a:t>Portable</a:t>
            </a:r>
            <a:endParaRPr/>
          </a:p>
          <a:p>
            <a:pPr indent="-342900" lvl="0" marL="342900" rtl="0" algn="l">
              <a:spcBef>
                <a:spcPts val="640"/>
              </a:spcBef>
              <a:spcAft>
                <a:spcPts val="0"/>
              </a:spcAft>
              <a:buClr>
                <a:srgbClr val="0070C0"/>
              </a:buClr>
              <a:buSzPts val="3296"/>
              <a:buFont typeface="Noto Sans Symbols"/>
              <a:buChar char="▪"/>
            </a:pPr>
            <a:r>
              <a:rPr lang="en-US"/>
              <a:t>Removes overhead of creating new process for each request. There is only a single instance which handles all requests concurrently.</a:t>
            </a:r>
            <a:endParaRPr/>
          </a:p>
          <a:p>
            <a:pPr indent="-342900" lvl="0" marL="342900" rtl="0" algn="l">
              <a:spcBef>
                <a:spcPts val="640"/>
              </a:spcBef>
              <a:spcAft>
                <a:spcPts val="0"/>
              </a:spcAft>
              <a:buClr>
                <a:srgbClr val="0070C0"/>
              </a:buClr>
              <a:buSzPts val="3296"/>
              <a:buFont typeface="Noto Sans Symbols"/>
              <a:buChar char="▪"/>
            </a:pPr>
            <a:r>
              <a:rPr lang="en-US"/>
              <a:t>Secured</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2"/>
          <p:cNvSpPr txBox="1"/>
          <p:nvPr>
            <p:ph type="title"/>
          </p:nvPr>
        </p:nvSpPr>
        <p:spPr>
          <a:xfrm>
            <a:off x="457200" y="274638"/>
            <a:ext cx="8229600" cy="4873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Cont...</a:t>
            </a:r>
            <a:endParaRPr b="1"/>
          </a:p>
        </p:txBody>
      </p:sp>
      <p:sp>
        <p:nvSpPr>
          <p:cNvPr id="456" name="Google Shape;456;p72"/>
          <p:cNvSpPr txBox="1"/>
          <p:nvPr>
            <p:ph idx="1" type="body"/>
          </p:nvPr>
        </p:nvSpPr>
        <p:spPr>
          <a:xfrm>
            <a:off x="457200" y="779060"/>
            <a:ext cx="8534400" cy="6078940"/>
          </a:xfrm>
          <a:prstGeom prst="rect">
            <a:avLst/>
          </a:prstGeom>
          <a:noFill/>
          <a:ln>
            <a:noFill/>
          </a:ln>
        </p:spPr>
        <p:txBody>
          <a:bodyPr anchorCtr="0" anchor="t" bIns="45700" lIns="91425" spcFirstLastPara="1" rIns="91425" wrap="square" tIns="45700">
            <a:normAutofit fontScale="55000" lnSpcReduction="20000"/>
          </a:bodyPr>
          <a:lstStyle/>
          <a:p>
            <a:pPr indent="-342900" lvl="0" marL="342900" rtl="0" algn="l">
              <a:spcBef>
                <a:spcPts val="0"/>
              </a:spcBef>
              <a:spcAft>
                <a:spcPts val="0"/>
              </a:spcAft>
              <a:buClr>
                <a:schemeClr val="dk1"/>
              </a:buClr>
              <a:buSzPct val="100000"/>
              <a:buChar char="•"/>
            </a:pPr>
            <a:r>
              <a:rPr b="1" lang="en-US"/>
              <a:t>String getPathTranslated( )</a:t>
            </a:r>
            <a:r>
              <a:rPr lang="en-US"/>
              <a:t>	</a:t>
            </a:r>
            <a:endParaRPr/>
          </a:p>
          <a:p>
            <a:pPr indent="0" lvl="1" marL="457200" rtl="0" algn="l">
              <a:spcBef>
                <a:spcPts val="308"/>
              </a:spcBef>
              <a:spcAft>
                <a:spcPts val="0"/>
              </a:spcAft>
              <a:buClr>
                <a:schemeClr val="dk1"/>
              </a:buClr>
              <a:buSzPct val="100000"/>
              <a:buNone/>
            </a:pPr>
            <a:r>
              <a:rPr lang="en-US"/>
              <a:t>	Returns any path information that is located after the servlet path and before a query string of the URI, after translating it to a real path.</a:t>
            </a:r>
            <a:endParaRPr/>
          </a:p>
          <a:p>
            <a:pPr indent="-342900" lvl="0" marL="342900" rtl="0" algn="l">
              <a:spcBef>
                <a:spcPts val="352"/>
              </a:spcBef>
              <a:spcAft>
                <a:spcPts val="0"/>
              </a:spcAft>
              <a:buClr>
                <a:schemeClr val="dk1"/>
              </a:buClr>
              <a:buSzPct val="100000"/>
              <a:buChar char="•"/>
            </a:pPr>
            <a:r>
              <a:rPr b="1" lang="en-US"/>
              <a:t>String getQueryString( )</a:t>
            </a:r>
            <a:r>
              <a:rPr lang="en-US"/>
              <a:t>	</a:t>
            </a:r>
            <a:endParaRPr/>
          </a:p>
          <a:p>
            <a:pPr indent="0" lvl="0" marL="0" rtl="0" algn="l">
              <a:spcBef>
                <a:spcPts val="352"/>
              </a:spcBef>
              <a:spcAft>
                <a:spcPts val="0"/>
              </a:spcAft>
              <a:buClr>
                <a:schemeClr val="dk1"/>
              </a:buClr>
              <a:buSzPct val="100000"/>
              <a:buNone/>
            </a:pPr>
            <a:r>
              <a:rPr lang="en-US"/>
              <a:t>	Returns any query string in the URI.</a:t>
            </a:r>
            <a:endParaRPr/>
          </a:p>
          <a:p>
            <a:pPr indent="-342900" lvl="0" marL="342900" rtl="0" algn="l">
              <a:spcBef>
                <a:spcPts val="352"/>
              </a:spcBef>
              <a:spcAft>
                <a:spcPts val="0"/>
              </a:spcAft>
              <a:buClr>
                <a:schemeClr val="dk1"/>
              </a:buClr>
              <a:buSzPct val="100000"/>
              <a:buChar char="•"/>
            </a:pPr>
            <a:r>
              <a:rPr b="1" lang="en-US"/>
              <a:t>String getRemoteUser( )</a:t>
            </a:r>
            <a:r>
              <a:rPr lang="en-US"/>
              <a:t>	</a:t>
            </a:r>
            <a:endParaRPr/>
          </a:p>
          <a:p>
            <a:pPr indent="0" lvl="0" marL="0" rtl="0" algn="l">
              <a:spcBef>
                <a:spcPts val="352"/>
              </a:spcBef>
              <a:spcAft>
                <a:spcPts val="0"/>
              </a:spcAft>
              <a:buClr>
                <a:schemeClr val="dk1"/>
              </a:buClr>
              <a:buSzPct val="100000"/>
              <a:buNone/>
            </a:pPr>
            <a:r>
              <a:rPr lang="en-US"/>
              <a:t>	Returns the name of the user who issued this request.</a:t>
            </a:r>
            <a:endParaRPr/>
          </a:p>
          <a:p>
            <a:pPr indent="-342900" lvl="0" marL="342900" rtl="0" algn="l">
              <a:spcBef>
                <a:spcPts val="352"/>
              </a:spcBef>
              <a:spcAft>
                <a:spcPts val="0"/>
              </a:spcAft>
              <a:buClr>
                <a:schemeClr val="dk1"/>
              </a:buClr>
              <a:buSzPct val="100000"/>
              <a:buChar char="•"/>
            </a:pPr>
            <a:r>
              <a:rPr b="1" lang="en-US"/>
              <a:t>String getRequestedSessionId( )</a:t>
            </a:r>
            <a:endParaRPr/>
          </a:p>
          <a:p>
            <a:pPr indent="0" lvl="1" marL="457200" rtl="0" algn="l">
              <a:spcBef>
                <a:spcPts val="308"/>
              </a:spcBef>
              <a:spcAft>
                <a:spcPts val="0"/>
              </a:spcAft>
              <a:buClr>
                <a:schemeClr val="dk1"/>
              </a:buClr>
              <a:buSzPct val="100000"/>
              <a:buNone/>
            </a:pPr>
            <a:r>
              <a:rPr lang="en-US"/>
              <a:t>	Returns the ID of the session.</a:t>
            </a:r>
            <a:endParaRPr/>
          </a:p>
          <a:p>
            <a:pPr indent="-342900" lvl="0" marL="342900" rtl="0" algn="l">
              <a:spcBef>
                <a:spcPts val="352"/>
              </a:spcBef>
              <a:spcAft>
                <a:spcPts val="0"/>
              </a:spcAft>
              <a:buClr>
                <a:schemeClr val="dk1"/>
              </a:buClr>
              <a:buSzPct val="100000"/>
              <a:buChar char="•"/>
            </a:pPr>
            <a:r>
              <a:rPr b="1" lang="en-US"/>
              <a:t>String getRequestURI( )</a:t>
            </a:r>
            <a:endParaRPr/>
          </a:p>
          <a:p>
            <a:pPr indent="0" lvl="0" marL="0" rtl="0" algn="l">
              <a:spcBef>
                <a:spcPts val="352"/>
              </a:spcBef>
              <a:spcAft>
                <a:spcPts val="0"/>
              </a:spcAft>
              <a:buClr>
                <a:schemeClr val="dk1"/>
              </a:buClr>
              <a:buSzPct val="100000"/>
              <a:buNone/>
            </a:pPr>
            <a:r>
              <a:rPr lang="en-US"/>
              <a:t>	Returns that part of the URI to the left of any query string.</a:t>
            </a:r>
            <a:endParaRPr/>
          </a:p>
          <a:p>
            <a:pPr indent="-342900" lvl="0" marL="342900" rtl="0" algn="l">
              <a:spcBef>
                <a:spcPts val="352"/>
              </a:spcBef>
              <a:spcAft>
                <a:spcPts val="0"/>
              </a:spcAft>
              <a:buClr>
                <a:schemeClr val="dk1"/>
              </a:buClr>
              <a:buSzPct val="100000"/>
              <a:buChar char="•"/>
            </a:pPr>
            <a:r>
              <a:rPr b="1" lang="en-US"/>
              <a:t>String getServletPath( )</a:t>
            </a:r>
            <a:r>
              <a:rPr lang="en-US"/>
              <a:t>	</a:t>
            </a:r>
            <a:endParaRPr/>
          </a:p>
          <a:p>
            <a:pPr indent="0" lvl="0" marL="0" rtl="0" algn="l">
              <a:spcBef>
                <a:spcPts val="352"/>
              </a:spcBef>
              <a:spcAft>
                <a:spcPts val="0"/>
              </a:spcAft>
              <a:buClr>
                <a:schemeClr val="dk1"/>
              </a:buClr>
              <a:buSzPct val="100000"/>
              <a:buNone/>
            </a:pPr>
            <a:r>
              <a:rPr lang="en-US"/>
              <a:t>	Returns the part of the URI that identifies the servlet.</a:t>
            </a:r>
            <a:endParaRPr/>
          </a:p>
          <a:p>
            <a:pPr indent="-342900" lvl="0" marL="342900" rtl="0" algn="l">
              <a:spcBef>
                <a:spcPts val="352"/>
              </a:spcBef>
              <a:spcAft>
                <a:spcPts val="0"/>
              </a:spcAft>
              <a:buClr>
                <a:schemeClr val="dk1"/>
              </a:buClr>
              <a:buSzPct val="100000"/>
              <a:buChar char="•"/>
            </a:pPr>
            <a:r>
              <a:rPr b="1" lang="en-US"/>
              <a:t>HttpSession getSession(boolean new)</a:t>
            </a:r>
            <a:r>
              <a:rPr lang="en-US"/>
              <a:t>	</a:t>
            </a:r>
            <a:endParaRPr/>
          </a:p>
          <a:p>
            <a:pPr indent="0" lvl="0" marL="0" rtl="0" algn="l">
              <a:spcBef>
                <a:spcPts val="352"/>
              </a:spcBef>
              <a:spcAft>
                <a:spcPts val="0"/>
              </a:spcAft>
              <a:buClr>
                <a:schemeClr val="dk1"/>
              </a:buClr>
              <a:buSzPct val="100000"/>
              <a:buNone/>
            </a:pPr>
            <a:r>
              <a:rPr lang="en-US"/>
              <a:t>	If newis true, creates and returns a session for this request. Otherwise, returns the existing session for this request.</a:t>
            </a:r>
            <a:endParaRPr/>
          </a:p>
          <a:p>
            <a:pPr indent="-342900" lvl="0" marL="342900" rtl="0" algn="l">
              <a:spcBef>
                <a:spcPts val="352"/>
              </a:spcBef>
              <a:spcAft>
                <a:spcPts val="0"/>
              </a:spcAft>
              <a:buClr>
                <a:schemeClr val="dk1"/>
              </a:buClr>
              <a:buSzPct val="100000"/>
              <a:buChar char="•"/>
            </a:pPr>
            <a:r>
              <a:rPr b="1" lang="en-US"/>
              <a:t>boolean isRequestedSessionIdFromCookie()</a:t>
            </a:r>
            <a:r>
              <a:rPr lang="en-US"/>
              <a:t>	</a:t>
            </a:r>
            <a:endParaRPr/>
          </a:p>
          <a:p>
            <a:pPr indent="0" lvl="0" marL="0" rtl="0" algn="l">
              <a:spcBef>
                <a:spcPts val="352"/>
              </a:spcBef>
              <a:spcAft>
                <a:spcPts val="0"/>
              </a:spcAft>
              <a:buClr>
                <a:schemeClr val="dk1"/>
              </a:buClr>
              <a:buSzPct val="100000"/>
              <a:buNone/>
            </a:pPr>
            <a:r>
              <a:rPr lang="en-US"/>
              <a:t>	Returns true if a cookie contains the session ID. Otherwise, returns false.</a:t>
            </a:r>
            <a:endParaRPr/>
          </a:p>
          <a:p>
            <a:pPr indent="-342900" lvl="0" marL="342900" rtl="0" algn="l">
              <a:spcBef>
                <a:spcPts val="352"/>
              </a:spcBef>
              <a:spcAft>
                <a:spcPts val="0"/>
              </a:spcAft>
              <a:buClr>
                <a:schemeClr val="dk1"/>
              </a:buClr>
              <a:buSzPct val="100000"/>
              <a:buChar char="•"/>
            </a:pPr>
            <a:r>
              <a:rPr b="1" lang="en-US"/>
              <a:t>boolean isRequestedSessionIdFromUrl( )</a:t>
            </a:r>
            <a:r>
              <a:rPr lang="en-US"/>
              <a:t>	</a:t>
            </a:r>
            <a:endParaRPr/>
          </a:p>
          <a:p>
            <a:pPr indent="0" lvl="0" marL="0" rtl="0" algn="l">
              <a:spcBef>
                <a:spcPts val="352"/>
              </a:spcBef>
              <a:spcAft>
                <a:spcPts val="0"/>
              </a:spcAft>
              <a:buClr>
                <a:schemeClr val="dk1"/>
              </a:buClr>
              <a:buSzPct val="100000"/>
              <a:buNone/>
            </a:pPr>
            <a:r>
              <a:rPr lang="en-US"/>
              <a:t>	Returns true if the URL contains the session ID. Otherwise, returns false.</a:t>
            </a:r>
            <a:endParaRPr/>
          </a:p>
          <a:p>
            <a:pPr indent="-342900" lvl="0" marL="342900" rtl="0" algn="l">
              <a:spcBef>
                <a:spcPts val="352"/>
              </a:spcBef>
              <a:spcAft>
                <a:spcPts val="0"/>
              </a:spcAft>
              <a:buClr>
                <a:schemeClr val="dk1"/>
              </a:buClr>
              <a:buSzPct val="100000"/>
              <a:buChar char="•"/>
            </a:pPr>
            <a:r>
              <a:rPr lang="en-US"/>
              <a:t> </a:t>
            </a:r>
            <a:r>
              <a:rPr b="1" lang="en-US"/>
              <a:t>boolean isRequestedSessionIdValid( )</a:t>
            </a:r>
            <a:endParaRPr/>
          </a:p>
          <a:p>
            <a:pPr indent="0" lvl="0" marL="0" rtl="0" algn="l">
              <a:spcBef>
                <a:spcPts val="352"/>
              </a:spcBef>
              <a:spcAft>
                <a:spcPts val="0"/>
              </a:spcAft>
              <a:buClr>
                <a:schemeClr val="dk1"/>
              </a:buClr>
              <a:buSzPct val="100000"/>
              <a:buNone/>
            </a:pPr>
            <a:r>
              <a:rPr lang="en-US"/>
              <a:t>	Returns true if the requested session ID is valid in the current session context</a:t>
            </a:r>
            <a:endParaRPr/>
          </a:p>
          <a:p>
            <a:pPr indent="-231140" lvl="0" marL="342900" rtl="0" algn="l">
              <a:spcBef>
                <a:spcPts val="352"/>
              </a:spcBef>
              <a:spcAft>
                <a:spcPts val="0"/>
              </a:spcAft>
              <a:buClr>
                <a:schemeClr val="dk1"/>
              </a:buClr>
              <a:buSzPct val="100000"/>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3"/>
          <p:cNvSpPr txBox="1"/>
          <p:nvPr>
            <p:ph type="title"/>
          </p:nvPr>
        </p:nvSpPr>
        <p:spPr>
          <a:xfrm>
            <a:off x="471985" y="365919"/>
            <a:ext cx="8229600" cy="4873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HttpServletResponse Interface</a:t>
            </a:r>
            <a:br>
              <a:rPr lang="en-US"/>
            </a:br>
            <a:endParaRPr b="1"/>
          </a:p>
        </p:txBody>
      </p:sp>
      <p:sp>
        <p:nvSpPr>
          <p:cNvPr id="462" name="Google Shape;462;p73"/>
          <p:cNvSpPr txBox="1"/>
          <p:nvPr>
            <p:ph idx="1" type="body"/>
          </p:nvPr>
        </p:nvSpPr>
        <p:spPr>
          <a:xfrm>
            <a:off x="457200" y="609600"/>
            <a:ext cx="8229600" cy="5516563"/>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spcBef>
                <a:spcPts val="0"/>
              </a:spcBef>
              <a:spcAft>
                <a:spcPts val="0"/>
              </a:spcAft>
              <a:buClr>
                <a:schemeClr val="dk1"/>
              </a:buClr>
              <a:buSzPct val="100000"/>
              <a:buChar char="•"/>
            </a:pPr>
            <a:r>
              <a:rPr lang="en-US"/>
              <a:t>The HttpServletResponse interface is implemented by the server. It enables a servlet to formulate an HTTP response to a client. </a:t>
            </a:r>
            <a:endParaRPr/>
          </a:p>
          <a:p>
            <a:pPr indent="0" lvl="0" marL="0" rtl="0" algn="l">
              <a:spcBef>
                <a:spcPts val="400"/>
              </a:spcBef>
              <a:spcAft>
                <a:spcPts val="0"/>
              </a:spcAft>
              <a:buClr>
                <a:schemeClr val="dk1"/>
              </a:buClr>
              <a:buSzPct val="100000"/>
              <a:buNone/>
            </a:pPr>
            <a:r>
              <a:rPr b="1" lang="en-US"/>
              <a:t>Methods</a:t>
            </a:r>
            <a:endParaRPr/>
          </a:p>
          <a:p>
            <a:pPr indent="-342900" lvl="0" marL="342900" rtl="0" algn="l">
              <a:spcBef>
                <a:spcPts val="400"/>
              </a:spcBef>
              <a:spcAft>
                <a:spcPts val="0"/>
              </a:spcAft>
              <a:buClr>
                <a:schemeClr val="dk1"/>
              </a:buClr>
              <a:buSzPct val="100000"/>
              <a:buChar char="•"/>
            </a:pPr>
            <a:r>
              <a:rPr b="1" lang="en-US"/>
              <a:t>void addCookie(Cookie cookie)</a:t>
            </a:r>
            <a:r>
              <a:rPr lang="en-US"/>
              <a:t>		</a:t>
            </a:r>
            <a:endParaRPr/>
          </a:p>
          <a:p>
            <a:pPr indent="0" lvl="0" marL="0" rtl="0" algn="l">
              <a:spcBef>
                <a:spcPts val="400"/>
              </a:spcBef>
              <a:spcAft>
                <a:spcPts val="0"/>
              </a:spcAft>
              <a:buClr>
                <a:schemeClr val="dk1"/>
              </a:buClr>
              <a:buSzPct val="100000"/>
              <a:buNone/>
            </a:pPr>
            <a:r>
              <a:rPr lang="en-US"/>
              <a:t>	 Adds cookie to the HTTP response.</a:t>
            </a:r>
            <a:endParaRPr/>
          </a:p>
          <a:p>
            <a:pPr indent="-342900" lvl="0" marL="342900" rtl="0" algn="l">
              <a:spcBef>
                <a:spcPts val="400"/>
              </a:spcBef>
              <a:spcAft>
                <a:spcPts val="0"/>
              </a:spcAft>
              <a:buClr>
                <a:schemeClr val="dk1"/>
              </a:buClr>
              <a:buSzPct val="100000"/>
              <a:buChar char="•"/>
            </a:pPr>
            <a:r>
              <a:rPr b="1" lang="en-US"/>
              <a:t>boolean containsHeader(String field) </a:t>
            </a:r>
            <a:endParaRPr b="1"/>
          </a:p>
          <a:p>
            <a:pPr indent="0" lvl="1" marL="457200" rtl="0" algn="l">
              <a:spcBef>
                <a:spcPts val="350"/>
              </a:spcBef>
              <a:spcAft>
                <a:spcPts val="0"/>
              </a:spcAft>
              <a:buClr>
                <a:schemeClr val="dk1"/>
              </a:buClr>
              <a:buSzPct val="100000"/>
              <a:buNone/>
            </a:pPr>
            <a:r>
              <a:rPr lang="en-US"/>
              <a:t>	Returns true if the HTTP response header contains a field named field.</a:t>
            </a:r>
            <a:endParaRPr/>
          </a:p>
          <a:p>
            <a:pPr indent="-342900" lvl="0" marL="342900" rtl="0" algn="l">
              <a:spcBef>
                <a:spcPts val="400"/>
              </a:spcBef>
              <a:spcAft>
                <a:spcPts val="0"/>
              </a:spcAft>
              <a:buClr>
                <a:schemeClr val="dk1"/>
              </a:buClr>
              <a:buSzPct val="100000"/>
              <a:buChar char="•"/>
            </a:pPr>
            <a:r>
              <a:rPr b="1" lang="en-US"/>
              <a:t>String encodeURL(String url)</a:t>
            </a:r>
            <a:endParaRPr/>
          </a:p>
          <a:p>
            <a:pPr indent="0" lvl="0" marL="0" rtl="0" algn="l">
              <a:spcBef>
                <a:spcPts val="400"/>
              </a:spcBef>
              <a:spcAft>
                <a:spcPts val="0"/>
              </a:spcAft>
              <a:buClr>
                <a:schemeClr val="dk1"/>
              </a:buClr>
              <a:buSzPct val="100000"/>
              <a:buNone/>
            </a:pPr>
            <a:r>
              <a:rPr lang="en-US"/>
              <a:t>	Determines whether the session ID must be encoded in the URL identified as url. If so, returns the modified version of url. Otherwise, returns url. All URLs generated by a servlet should be processed by this method.</a:t>
            </a:r>
            <a:endParaRPr/>
          </a:p>
          <a:p>
            <a:pPr indent="-342900" lvl="0" marL="342900" rtl="0" algn="l">
              <a:spcBef>
                <a:spcPts val="400"/>
              </a:spcBef>
              <a:spcAft>
                <a:spcPts val="0"/>
              </a:spcAft>
              <a:buClr>
                <a:schemeClr val="dk1"/>
              </a:buClr>
              <a:buSzPct val="100000"/>
              <a:buChar char="•"/>
            </a:pPr>
            <a:r>
              <a:rPr b="1" lang="en-US"/>
              <a:t>String encodeRedirectUrl(String url)</a:t>
            </a:r>
            <a:r>
              <a:rPr lang="en-US"/>
              <a:t>	</a:t>
            </a:r>
            <a:endParaRPr/>
          </a:p>
          <a:p>
            <a:pPr indent="0" lvl="0" marL="0" rtl="0" algn="l">
              <a:spcBef>
                <a:spcPts val="400"/>
              </a:spcBef>
              <a:spcAft>
                <a:spcPts val="0"/>
              </a:spcAft>
              <a:buClr>
                <a:schemeClr val="dk1"/>
              </a:buClr>
              <a:buSzPct val="100000"/>
              <a:buNone/>
            </a:pPr>
            <a:r>
              <a:rPr lang="en-US"/>
              <a:t>	Determines whether the session ID must be encoded in the URL identified as url. If so, returns the modified version of url. Otherwise, returns url. All URLs passed to sendRedirect( ) should be processed by this method.</a:t>
            </a:r>
            <a:endParaRPr/>
          </a:p>
          <a:p>
            <a:pPr indent="-342900" lvl="0" marL="342900" rtl="0" algn="l">
              <a:spcBef>
                <a:spcPts val="400"/>
              </a:spcBef>
              <a:spcAft>
                <a:spcPts val="0"/>
              </a:spcAft>
              <a:buClr>
                <a:schemeClr val="dk1"/>
              </a:buClr>
              <a:buSzPct val="100000"/>
              <a:buChar char="•"/>
            </a:pPr>
            <a:r>
              <a:rPr b="1" lang="en-US"/>
              <a:t>void sendError(int c) throws IOException</a:t>
            </a:r>
            <a:endParaRPr/>
          </a:p>
          <a:p>
            <a:pPr indent="0" lvl="0" marL="0" rtl="0" algn="l">
              <a:spcBef>
                <a:spcPts val="400"/>
              </a:spcBef>
              <a:spcAft>
                <a:spcPts val="0"/>
              </a:spcAft>
              <a:buClr>
                <a:schemeClr val="dk1"/>
              </a:buClr>
              <a:buSzPct val="100000"/>
              <a:buNone/>
            </a:pPr>
            <a:r>
              <a:rPr lang="en-US"/>
              <a:t>	Sends the error code c to the client.</a:t>
            </a:r>
            <a:endParaRPr/>
          </a:p>
          <a:p>
            <a:pPr indent="0" lvl="0" marL="0" rtl="0" algn="l">
              <a:spcBef>
                <a:spcPts val="400"/>
              </a:spcBef>
              <a:spcAft>
                <a:spcPts val="0"/>
              </a:spcAft>
              <a:buClr>
                <a:schemeClr val="dk1"/>
              </a:buClr>
              <a:buSzPct val="100000"/>
              <a:buNone/>
            </a:pPr>
            <a:r>
              <a:t/>
            </a:r>
            <a:endParaRPr b="1"/>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4"/>
          <p:cNvSpPr txBox="1"/>
          <p:nvPr>
            <p:ph type="title"/>
          </p:nvPr>
        </p:nvSpPr>
        <p:spPr>
          <a:xfrm>
            <a:off x="467436" y="0"/>
            <a:ext cx="8229600" cy="5635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Cont..</a:t>
            </a:r>
            <a:endParaRPr b="1"/>
          </a:p>
        </p:txBody>
      </p:sp>
      <p:sp>
        <p:nvSpPr>
          <p:cNvPr id="468" name="Google Shape;468;p74"/>
          <p:cNvSpPr txBox="1"/>
          <p:nvPr>
            <p:ph idx="1" type="body"/>
          </p:nvPr>
        </p:nvSpPr>
        <p:spPr>
          <a:xfrm>
            <a:off x="457200" y="563562"/>
            <a:ext cx="8229600" cy="5562601"/>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b="1" lang="en-US"/>
              <a:t>void sendError(int c, String s) throws IOException</a:t>
            </a:r>
            <a:r>
              <a:rPr lang="en-US"/>
              <a:t>		</a:t>
            </a:r>
            <a:endParaRPr/>
          </a:p>
          <a:p>
            <a:pPr indent="0" lvl="0" marL="0" rtl="0" algn="l">
              <a:spcBef>
                <a:spcPts val="448"/>
              </a:spcBef>
              <a:spcAft>
                <a:spcPts val="0"/>
              </a:spcAft>
              <a:buClr>
                <a:schemeClr val="dk1"/>
              </a:buClr>
              <a:buSzPct val="100000"/>
              <a:buNone/>
            </a:pPr>
            <a:r>
              <a:rPr lang="en-US"/>
              <a:t>	Sends the error code c and message s to the client.</a:t>
            </a:r>
            <a:endParaRPr/>
          </a:p>
          <a:p>
            <a:pPr indent="-342900" lvl="0" marL="342900" rtl="0" algn="l">
              <a:spcBef>
                <a:spcPts val="448"/>
              </a:spcBef>
              <a:spcAft>
                <a:spcPts val="0"/>
              </a:spcAft>
              <a:buClr>
                <a:schemeClr val="dk1"/>
              </a:buClr>
              <a:buSzPct val="100000"/>
              <a:buChar char="•"/>
            </a:pPr>
            <a:r>
              <a:rPr b="1" lang="en-US"/>
              <a:t>void sendRedirect(String url) throws IOException</a:t>
            </a:r>
            <a:r>
              <a:rPr lang="en-US"/>
              <a:t>		Redirects the client to url.</a:t>
            </a:r>
            <a:endParaRPr/>
          </a:p>
          <a:p>
            <a:pPr indent="-342900" lvl="0" marL="342900" rtl="0" algn="l">
              <a:spcBef>
                <a:spcPts val="448"/>
              </a:spcBef>
              <a:spcAft>
                <a:spcPts val="0"/>
              </a:spcAft>
              <a:buClr>
                <a:schemeClr val="dk1"/>
              </a:buClr>
              <a:buSzPct val="100000"/>
              <a:buChar char="•"/>
            </a:pPr>
            <a:r>
              <a:rPr b="1" lang="en-US"/>
              <a:t>void setDateHeader(String field, long msec)	</a:t>
            </a:r>
            <a:endParaRPr b="1"/>
          </a:p>
          <a:p>
            <a:pPr indent="0" lvl="0" marL="0" rtl="0" algn="l">
              <a:spcBef>
                <a:spcPts val="448"/>
              </a:spcBef>
              <a:spcAft>
                <a:spcPts val="0"/>
              </a:spcAft>
              <a:buClr>
                <a:schemeClr val="dk1"/>
              </a:buClr>
              <a:buSzPct val="100000"/>
              <a:buNone/>
            </a:pPr>
            <a:r>
              <a:rPr lang="en-US"/>
              <a:t>	Adds field to the header with date value equal to msec (milliseconds since midnight, January 1, 1970, GMT).</a:t>
            </a:r>
            <a:endParaRPr/>
          </a:p>
          <a:p>
            <a:pPr indent="-342900" lvl="0" marL="342900" rtl="0" algn="l">
              <a:spcBef>
                <a:spcPts val="448"/>
              </a:spcBef>
              <a:spcAft>
                <a:spcPts val="0"/>
              </a:spcAft>
              <a:buClr>
                <a:schemeClr val="dk1"/>
              </a:buClr>
              <a:buSzPct val="100000"/>
              <a:buChar char="•"/>
            </a:pPr>
            <a:r>
              <a:rPr b="1" lang="en-US"/>
              <a:t>void setHeader(String field, String value)</a:t>
            </a:r>
            <a:r>
              <a:rPr lang="en-US"/>
              <a:t>	</a:t>
            </a:r>
            <a:endParaRPr/>
          </a:p>
          <a:p>
            <a:pPr indent="0" lvl="0" marL="0" rtl="0" algn="l">
              <a:spcBef>
                <a:spcPts val="448"/>
              </a:spcBef>
              <a:spcAft>
                <a:spcPts val="0"/>
              </a:spcAft>
              <a:buClr>
                <a:schemeClr val="dk1"/>
              </a:buClr>
              <a:buSzPct val="100000"/>
              <a:buNone/>
            </a:pPr>
            <a:r>
              <a:rPr lang="en-US"/>
              <a:t>	Adds field to the header with value equal to value.</a:t>
            </a:r>
            <a:endParaRPr/>
          </a:p>
          <a:p>
            <a:pPr indent="-342900" lvl="0" marL="342900" rtl="0" algn="l">
              <a:spcBef>
                <a:spcPts val="448"/>
              </a:spcBef>
              <a:spcAft>
                <a:spcPts val="0"/>
              </a:spcAft>
              <a:buClr>
                <a:schemeClr val="dk1"/>
              </a:buClr>
              <a:buSzPct val="100000"/>
              <a:buChar char="•"/>
            </a:pPr>
            <a:r>
              <a:rPr b="1" lang="en-US"/>
              <a:t>void setIntHeader(String field, int value)</a:t>
            </a:r>
            <a:r>
              <a:rPr lang="en-US"/>
              <a:t>	</a:t>
            </a:r>
            <a:endParaRPr/>
          </a:p>
          <a:p>
            <a:pPr indent="0" lvl="0" marL="0" rtl="0" algn="l">
              <a:spcBef>
                <a:spcPts val="448"/>
              </a:spcBef>
              <a:spcAft>
                <a:spcPts val="0"/>
              </a:spcAft>
              <a:buClr>
                <a:schemeClr val="dk1"/>
              </a:buClr>
              <a:buSzPct val="100000"/>
              <a:buNone/>
            </a:pPr>
            <a:r>
              <a:rPr lang="en-US"/>
              <a:t>	Adds field to the header with value equal to value.</a:t>
            </a:r>
            <a:endParaRPr/>
          </a:p>
          <a:p>
            <a:pPr indent="-342900" lvl="0" marL="342900" rtl="0" algn="l">
              <a:spcBef>
                <a:spcPts val="448"/>
              </a:spcBef>
              <a:spcAft>
                <a:spcPts val="0"/>
              </a:spcAft>
              <a:buClr>
                <a:schemeClr val="dk1"/>
              </a:buClr>
              <a:buSzPct val="100000"/>
              <a:buChar char="•"/>
            </a:pPr>
            <a:r>
              <a:rPr b="1" lang="en-US"/>
              <a:t>void setStatus(int code)</a:t>
            </a:r>
            <a:r>
              <a:rPr lang="en-US"/>
              <a:t>	</a:t>
            </a:r>
            <a:endParaRPr/>
          </a:p>
          <a:p>
            <a:pPr indent="0" lvl="0" marL="0" rtl="0" algn="l">
              <a:spcBef>
                <a:spcPts val="448"/>
              </a:spcBef>
              <a:spcAft>
                <a:spcPts val="0"/>
              </a:spcAft>
              <a:buClr>
                <a:schemeClr val="dk1"/>
              </a:buClr>
              <a:buSzPct val="100000"/>
              <a:buNone/>
            </a:pPr>
            <a:r>
              <a:rPr lang="en-US"/>
              <a:t>	Sets the status code for this response to code.</a:t>
            </a:r>
            <a:endParaRPr/>
          </a:p>
          <a:p>
            <a:pPr indent="-342900" lvl="0" marL="342900" rtl="0" algn="l">
              <a:spcBef>
                <a:spcPts val="448"/>
              </a:spcBef>
              <a:spcAft>
                <a:spcPts val="0"/>
              </a:spcAft>
              <a:buClr>
                <a:schemeClr val="dk1"/>
              </a:buClr>
              <a:buSzPct val="100000"/>
              <a:buChar char="•"/>
            </a:pPr>
            <a:r>
              <a:rPr b="1" lang="en-US"/>
              <a:t>void setStatus(int code, String s)</a:t>
            </a:r>
            <a:r>
              <a:rPr lang="en-US"/>
              <a:t>	</a:t>
            </a:r>
            <a:endParaRPr/>
          </a:p>
          <a:p>
            <a:pPr indent="0" lvl="0" marL="0" rtl="0" algn="l">
              <a:spcBef>
                <a:spcPts val="448"/>
              </a:spcBef>
              <a:spcAft>
                <a:spcPts val="0"/>
              </a:spcAft>
              <a:buClr>
                <a:schemeClr val="dk1"/>
              </a:buClr>
              <a:buSzPct val="100000"/>
              <a:buNone/>
            </a:pPr>
            <a:r>
              <a:rPr lang="en-US"/>
              <a:t>	Sets the status code and message for this response to code and 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75"/>
          <p:cNvSpPr txBox="1"/>
          <p:nvPr>
            <p:ph type="title"/>
          </p:nvPr>
        </p:nvSpPr>
        <p:spPr>
          <a:xfrm>
            <a:off x="457200" y="152400"/>
            <a:ext cx="8229600" cy="3349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HttpSession Interface</a:t>
            </a:r>
            <a:endParaRPr/>
          </a:p>
        </p:txBody>
      </p:sp>
      <p:sp>
        <p:nvSpPr>
          <p:cNvPr id="474" name="Google Shape;474;p75"/>
          <p:cNvSpPr txBox="1"/>
          <p:nvPr>
            <p:ph idx="1" type="body"/>
          </p:nvPr>
        </p:nvSpPr>
        <p:spPr>
          <a:xfrm>
            <a:off x="152400" y="762000"/>
            <a:ext cx="8763000" cy="53641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lang="en-US"/>
              <a:t>The HttpSession interface is implemented by the server. It enables a servlet to read and write the state information that is associated with an HTTP session.</a:t>
            </a:r>
            <a:endParaRPr/>
          </a:p>
          <a:p>
            <a:pPr indent="-342900" lvl="0" marL="342900" rtl="0" algn="l">
              <a:spcBef>
                <a:spcPts val="448"/>
              </a:spcBef>
              <a:spcAft>
                <a:spcPts val="0"/>
              </a:spcAft>
              <a:buClr>
                <a:schemeClr val="dk1"/>
              </a:buClr>
              <a:buSzPct val="100000"/>
              <a:buChar char="•"/>
            </a:pPr>
            <a:r>
              <a:rPr lang="en-US"/>
              <a:t>All methods throw an IllegalStateException if the session has already been invalidated.</a:t>
            </a:r>
            <a:endParaRPr/>
          </a:p>
          <a:p>
            <a:pPr indent="0" lvl="0" marL="0" rtl="0" algn="l">
              <a:spcBef>
                <a:spcPts val="448"/>
              </a:spcBef>
              <a:spcAft>
                <a:spcPts val="0"/>
              </a:spcAft>
              <a:buClr>
                <a:schemeClr val="dk1"/>
              </a:buClr>
              <a:buSzPct val="100000"/>
              <a:buNone/>
            </a:pPr>
            <a:r>
              <a:rPr b="1" lang="en-US"/>
              <a:t>Methods</a:t>
            </a:r>
            <a:endParaRPr/>
          </a:p>
          <a:p>
            <a:pPr indent="-342900" lvl="0" marL="342900" rtl="0" algn="l">
              <a:spcBef>
                <a:spcPts val="448"/>
              </a:spcBef>
              <a:spcAft>
                <a:spcPts val="0"/>
              </a:spcAft>
              <a:buClr>
                <a:schemeClr val="dk1"/>
              </a:buClr>
              <a:buSzPct val="100000"/>
              <a:buChar char="•"/>
            </a:pPr>
            <a:r>
              <a:rPr b="1" lang="en-US"/>
              <a:t>long getCreationTime( )</a:t>
            </a:r>
            <a:r>
              <a:rPr lang="en-US"/>
              <a:t>	</a:t>
            </a:r>
            <a:endParaRPr/>
          </a:p>
          <a:p>
            <a:pPr indent="0" lvl="0" marL="0" rtl="0" algn="l">
              <a:spcBef>
                <a:spcPts val="448"/>
              </a:spcBef>
              <a:spcAft>
                <a:spcPts val="0"/>
              </a:spcAft>
              <a:buClr>
                <a:schemeClr val="dk1"/>
              </a:buClr>
              <a:buSzPct val="100000"/>
              <a:buNone/>
            </a:pPr>
            <a:r>
              <a:rPr lang="en-US"/>
              <a:t>	Returns the time (in milliseconds since midnight, January 1, 1970, GMT) when this session was created.</a:t>
            </a:r>
            <a:endParaRPr/>
          </a:p>
          <a:p>
            <a:pPr indent="-342900" lvl="0" marL="342900" rtl="0" algn="l">
              <a:spcBef>
                <a:spcPts val="448"/>
              </a:spcBef>
              <a:spcAft>
                <a:spcPts val="0"/>
              </a:spcAft>
              <a:buClr>
                <a:schemeClr val="dk1"/>
              </a:buClr>
              <a:buSzPct val="100000"/>
              <a:buChar char="•"/>
            </a:pPr>
            <a:r>
              <a:rPr b="1" lang="en-US"/>
              <a:t>String getId( )</a:t>
            </a:r>
            <a:endParaRPr/>
          </a:p>
          <a:p>
            <a:pPr indent="0" lvl="0" marL="0" rtl="0" algn="l">
              <a:spcBef>
                <a:spcPts val="448"/>
              </a:spcBef>
              <a:spcAft>
                <a:spcPts val="0"/>
              </a:spcAft>
              <a:buClr>
                <a:schemeClr val="dk1"/>
              </a:buClr>
              <a:buSzPct val="100000"/>
              <a:buNone/>
            </a:pPr>
            <a:r>
              <a:rPr lang="en-US"/>
              <a:t>	Returns the session ID.</a:t>
            </a:r>
            <a:endParaRPr/>
          </a:p>
          <a:p>
            <a:pPr indent="-342900" lvl="0" marL="342900" rtl="0" algn="l">
              <a:spcBef>
                <a:spcPts val="448"/>
              </a:spcBef>
              <a:spcAft>
                <a:spcPts val="0"/>
              </a:spcAft>
              <a:buClr>
                <a:schemeClr val="dk1"/>
              </a:buClr>
              <a:buSzPct val="100000"/>
              <a:buChar char="•"/>
            </a:pPr>
            <a:r>
              <a:rPr b="1" lang="en-US"/>
              <a:t>long getLastAccessedTime( )</a:t>
            </a:r>
            <a:r>
              <a:rPr lang="en-US"/>
              <a:t>	</a:t>
            </a:r>
            <a:endParaRPr/>
          </a:p>
          <a:p>
            <a:pPr indent="0" lvl="0" marL="0" rtl="0" algn="l">
              <a:spcBef>
                <a:spcPts val="448"/>
              </a:spcBef>
              <a:spcAft>
                <a:spcPts val="0"/>
              </a:spcAft>
              <a:buClr>
                <a:schemeClr val="dk1"/>
              </a:buClr>
              <a:buSzPct val="100000"/>
              <a:buNone/>
            </a:pPr>
            <a:r>
              <a:rPr lang="en-US"/>
              <a:t>	Returns the time (in milliseconds since midnight, January 1, 1970, GMT) when the client last made a request for this session.</a:t>
            </a:r>
            <a:endParaRPr/>
          </a:p>
          <a:p>
            <a:pPr indent="-342900" lvl="0" marL="342900" rtl="0" algn="l">
              <a:spcBef>
                <a:spcPts val="448"/>
              </a:spcBef>
              <a:spcAft>
                <a:spcPts val="0"/>
              </a:spcAft>
              <a:buClr>
                <a:schemeClr val="dk1"/>
              </a:buClr>
              <a:buSzPct val="100000"/>
              <a:buChar char="•"/>
            </a:pPr>
            <a:r>
              <a:rPr b="1" lang="en-US"/>
              <a:t>HttpSessionContext getSessionContext( )</a:t>
            </a:r>
            <a:endParaRPr/>
          </a:p>
          <a:p>
            <a:pPr indent="0" lvl="0" marL="0" rtl="0" algn="l">
              <a:spcBef>
                <a:spcPts val="448"/>
              </a:spcBef>
              <a:spcAft>
                <a:spcPts val="0"/>
              </a:spcAft>
              <a:buClr>
                <a:schemeClr val="dk1"/>
              </a:buClr>
              <a:buSzPct val="100000"/>
              <a:buNone/>
            </a:pPr>
            <a:r>
              <a:rPr lang="en-US"/>
              <a:t>	Returns the context associated with this session.</a:t>
            </a:r>
            <a:endParaRPr/>
          </a:p>
          <a:p>
            <a:pPr indent="0" lvl="0" marL="0" rtl="0" algn="l">
              <a:spcBef>
                <a:spcPts val="448"/>
              </a:spcBef>
              <a:spcAft>
                <a:spcPts val="0"/>
              </a:spcAft>
              <a:buClr>
                <a:schemeClr val="dk1"/>
              </a:buClr>
              <a:buSzPct val="100000"/>
              <a:buNone/>
            </a:pPr>
            <a:r>
              <a:t/>
            </a:r>
            <a:endParaRPr b="1"/>
          </a:p>
          <a:p>
            <a:pPr indent="-200660" lvl="0" marL="342900" rtl="0" algn="l">
              <a:spcBef>
                <a:spcPts val="448"/>
              </a:spcBef>
              <a:spcAft>
                <a:spcPts val="0"/>
              </a:spcAft>
              <a:buClr>
                <a:schemeClr val="dk1"/>
              </a:buClr>
              <a:buSzPct val="100000"/>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76"/>
          <p:cNvSpPr txBox="1"/>
          <p:nvPr>
            <p:ph type="title"/>
          </p:nvPr>
        </p:nvSpPr>
        <p:spPr>
          <a:xfrm>
            <a:off x="441278" y="0"/>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HttpSessionBindingListener Interface</a:t>
            </a:r>
            <a:endParaRPr/>
          </a:p>
        </p:txBody>
      </p:sp>
      <p:sp>
        <p:nvSpPr>
          <p:cNvPr id="480" name="Google Shape;480;p76"/>
          <p:cNvSpPr txBox="1"/>
          <p:nvPr>
            <p:ph idx="1" type="body"/>
          </p:nvPr>
        </p:nvSpPr>
        <p:spPr>
          <a:xfrm>
            <a:off x="457200" y="914400"/>
            <a:ext cx="8229600" cy="52117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The HttpSessionBindingListener interface is implemented by objects that need to be notified when they are bound to or unbound from an HTTP session. </a:t>
            </a:r>
            <a:endParaRPr/>
          </a:p>
          <a:p>
            <a:pPr indent="-342900" lvl="0" marL="342900" rtl="0" algn="l">
              <a:spcBef>
                <a:spcPts val="592"/>
              </a:spcBef>
              <a:spcAft>
                <a:spcPts val="0"/>
              </a:spcAft>
              <a:buClr>
                <a:schemeClr val="dk1"/>
              </a:buClr>
              <a:buSzPct val="100000"/>
              <a:buChar char="•"/>
            </a:pPr>
            <a:r>
              <a:rPr lang="en-US"/>
              <a:t>The methods that are invoked when an object is bound or unbound are the following:</a:t>
            </a:r>
            <a:endParaRPr/>
          </a:p>
          <a:p>
            <a:pPr indent="0" lvl="0" marL="0" rtl="0" algn="l">
              <a:spcBef>
                <a:spcPts val="592"/>
              </a:spcBef>
              <a:spcAft>
                <a:spcPts val="0"/>
              </a:spcAft>
              <a:buClr>
                <a:schemeClr val="dk1"/>
              </a:buClr>
              <a:buSzPct val="100000"/>
              <a:buNone/>
            </a:pPr>
            <a:r>
              <a:t/>
            </a:r>
            <a:endParaRPr/>
          </a:p>
          <a:p>
            <a:pPr indent="0" lvl="1" marL="400050" rtl="0" algn="l">
              <a:spcBef>
                <a:spcPts val="518"/>
              </a:spcBef>
              <a:spcAft>
                <a:spcPts val="0"/>
              </a:spcAft>
              <a:buClr>
                <a:schemeClr val="dk1"/>
              </a:buClr>
              <a:buSzPct val="100000"/>
              <a:buNone/>
            </a:pPr>
            <a:r>
              <a:rPr lang="en-US"/>
              <a:t>void valueBound(HttpSessionBindingEvent e) </a:t>
            </a:r>
            <a:endParaRPr/>
          </a:p>
          <a:p>
            <a:pPr indent="0" lvl="1" marL="400050" rtl="0" algn="l">
              <a:spcBef>
                <a:spcPts val="518"/>
              </a:spcBef>
              <a:spcAft>
                <a:spcPts val="0"/>
              </a:spcAft>
              <a:buClr>
                <a:schemeClr val="dk1"/>
              </a:buClr>
              <a:buSzPct val="100000"/>
              <a:buNone/>
            </a:pPr>
            <a:r>
              <a:rPr lang="en-US"/>
              <a:t>void valueUnbound(HttpSessionBindingEvent e)</a:t>
            </a:r>
            <a:endParaRPr/>
          </a:p>
          <a:p>
            <a:pPr indent="0" lvl="0" marL="0" rtl="0" algn="l">
              <a:spcBef>
                <a:spcPts val="592"/>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Char char="•"/>
            </a:pPr>
            <a:r>
              <a:rPr lang="en-US"/>
              <a:t>Here, e is the event object that describes the binding.</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77"/>
          <p:cNvSpPr txBox="1"/>
          <p:nvPr>
            <p:ph type="title"/>
          </p:nvPr>
        </p:nvSpPr>
        <p:spPr>
          <a:xfrm>
            <a:off x="457200" y="18197"/>
            <a:ext cx="8229600" cy="4873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sz="3600"/>
              <a:t>HttpServlet Class</a:t>
            </a:r>
            <a:endParaRPr sz="3600"/>
          </a:p>
        </p:txBody>
      </p:sp>
      <p:sp>
        <p:nvSpPr>
          <p:cNvPr id="486" name="Google Shape;486;p77"/>
          <p:cNvSpPr txBox="1"/>
          <p:nvPr>
            <p:ph idx="1" type="body"/>
          </p:nvPr>
        </p:nvSpPr>
        <p:spPr>
          <a:xfrm>
            <a:off x="152400" y="505560"/>
            <a:ext cx="9067800" cy="612384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t>The HttpServlet class extends GenericServlet. It is commonly used when developing servlets that receive and process HTTP requests. </a:t>
            </a:r>
            <a:endParaRPr/>
          </a:p>
          <a:p>
            <a:pPr indent="0" lvl="0" marL="0" rtl="0" algn="l">
              <a:spcBef>
                <a:spcPts val="544"/>
              </a:spcBef>
              <a:spcAft>
                <a:spcPts val="0"/>
              </a:spcAft>
              <a:buClr>
                <a:schemeClr val="dk1"/>
              </a:buClr>
              <a:buSzPct val="100000"/>
              <a:buNone/>
            </a:pPr>
            <a:r>
              <a:rPr b="1" lang="en-US"/>
              <a:t>Methods</a:t>
            </a:r>
            <a:endParaRPr/>
          </a:p>
          <a:p>
            <a:pPr indent="-342900" lvl="0" marL="342900" rtl="0" algn="l">
              <a:spcBef>
                <a:spcPts val="544"/>
              </a:spcBef>
              <a:spcAft>
                <a:spcPts val="0"/>
              </a:spcAft>
              <a:buClr>
                <a:schemeClr val="dk1"/>
              </a:buClr>
              <a:buSzPct val="100000"/>
              <a:buChar char="•"/>
            </a:pPr>
            <a:r>
              <a:rPr b="1" lang="en-US"/>
              <a:t>void doDelete(HttpServletRequest req, HttpServletResponse res) throws IOException, ServletException	</a:t>
            </a:r>
            <a:r>
              <a:rPr lang="en-US"/>
              <a:t>				</a:t>
            </a:r>
            <a:endParaRPr/>
          </a:p>
          <a:p>
            <a:pPr indent="0" lvl="0" marL="0" rtl="0" algn="l">
              <a:spcBef>
                <a:spcPts val="544"/>
              </a:spcBef>
              <a:spcAft>
                <a:spcPts val="0"/>
              </a:spcAft>
              <a:buClr>
                <a:schemeClr val="dk1"/>
              </a:buClr>
              <a:buSzPct val="100000"/>
              <a:buNone/>
            </a:pPr>
            <a:r>
              <a:rPr lang="en-US"/>
              <a:t>	Performs an HTTP DELETE.</a:t>
            </a:r>
            <a:endParaRPr/>
          </a:p>
          <a:p>
            <a:pPr indent="-342900" lvl="0" marL="342900" rtl="0" algn="l">
              <a:spcBef>
                <a:spcPts val="544"/>
              </a:spcBef>
              <a:spcAft>
                <a:spcPts val="0"/>
              </a:spcAft>
              <a:buClr>
                <a:schemeClr val="dk1"/>
              </a:buClr>
              <a:buSzPct val="100000"/>
              <a:buChar char="•"/>
            </a:pPr>
            <a:r>
              <a:rPr b="1" lang="en-US"/>
              <a:t>void doGet(HttpServletRequest req, HttpServletResponse res) throws IOException, ServletException			</a:t>
            </a:r>
            <a:r>
              <a:rPr lang="en-US"/>
              <a:t>	Performs an HTTP GET.</a:t>
            </a:r>
            <a:endParaRPr/>
          </a:p>
          <a:p>
            <a:pPr indent="0" lvl="0" marL="0" rtl="0" algn="l">
              <a:spcBef>
                <a:spcPts val="544"/>
              </a:spcBef>
              <a:spcAft>
                <a:spcPts val="0"/>
              </a:spcAft>
              <a:buClr>
                <a:schemeClr val="dk1"/>
              </a:buClr>
              <a:buSzPct val="100000"/>
              <a:buNone/>
            </a:pPr>
            <a:r>
              <a:t/>
            </a:r>
            <a:endParaRPr/>
          </a:p>
          <a:p>
            <a:pPr indent="-342900" lvl="0" marL="342900" rtl="0" algn="l">
              <a:spcBef>
                <a:spcPts val="544"/>
              </a:spcBef>
              <a:spcAft>
                <a:spcPts val="0"/>
              </a:spcAft>
              <a:buClr>
                <a:schemeClr val="dk1"/>
              </a:buClr>
              <a:buSzPct val="100000"/>
              <a:buChar char="•"/>
            </a:pPr>
            <a:r>
              <a:rPr b="1" lang="en-US"/>
              <a:t>void doOptions(HttpServletRequest req, HttpServletResponse res) throws IOException, ServletException		</a:t>
            </a:r>
            <a:r>
              <a:rPr lang="en-US"/>
              <a:t>	</a:t>
            </a:r>
            <a:endParaRPr/>
          </a:p>
          <a:p>
            <a:pPr indent="0" lvl="0" marL="0" rtl="0" algn="l">
              <a:spcBef>
                <a:spcPts val="544"/>
              </a:spcBef>
              <a:spcAft>
                <a:spcPts val="0"/>
              </a:spcAft>
              <a:buClr>
                <a:schemeClr val="dk1"/>
              </a:buClr>
              <a:buSzPct val="100000"/>
              <a:buNone/>
            </a:pPr>
            <a:r>
              <a:rPr lang="en-US"/>
              <a:t>	Performs an HTTP OPTIONS.</a:t>
            </a:r>
            <a:endParaRPr/>
          </a:p>
          <a:p>
            <a:pPr indent="0" lvl="0" marL="0" rtl="0" algn="l">
              <a:spcBef>
                <a:spcPts val="544"/>
              </a:spcBef>
              <a:spcAft>
                <a:spcPts val="0"/>
              </a:spcAft>
              <a:buClr>
                <a:schemeClr val="dk1"/>
              </a:buClr>
              <a:buSzPct val="100000"/>
              <a:buNone/>
            </a:pPr>
            <a:r>
              <a:t/>
            </a:r>
            <a:endParaRPr b="1"/>
          </a:p>
          <a:p>
            <a:pPr indent="-170180" lvl="0" marL="342900" rtl="0" algn="l">
              <a:spcBef>
                <a:spcPts val="544"/>
              </a:spcBef>
              <a:spcAft>
                <a:spcPts val="0"/>
              </a:spcAft>
              <a:buClr>
                <a:schemeClr val="dk1"/>
              </a:buClr>
              <a:buSzPct val="100000"/>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78"/>
          <p:cNvSpPr txBox="1"/>
          <p:nvPr>
            <p:ph type="title"/>
          </p:nvPr>
        </p:nvSpPr>
        <p:spPr>
          <a:xfrm>
            <a:off x="469710" y="29570"/>
            <a:ext cx="8229600" cy="4572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Cont....</a:t>
            </a:r>
            <a:endParaRPr b="1"/>
          </a:p>
        </p:txBody>
      </p:sp>
      <p:sp>
        <p:nvSpPr>
          <p:cNvPr id="492" name="Google Shape;492;p78"/>
          <p:cNvSpPr txBox="1"/>
          <p:nvPr>
            <p:ph idx="1" type="body"/>
          </p:nvPr>
        </p:nvSpPr>
        <p:spPr>
          <a:xfrm>
            <a:off x="457200" y="914400"/>
            <a:ext cx="8229600" cy="5715000"/>
          </a:xfrm>
          <a:prstGeom prst="rect">
            <a:avLst/>
          </a:prstGeom>
          <a:noFill/>
          <a:ln>
            <a:noFill/>
          </a:ln>
        </p:spPr>
        <p:txBody>
          <a:bodyPr anchorCtr="0" anchor="t" bIns="45700" lIns="91425" spcFirstLastPara="1" rIns="91425" wrap="square" tIns="45700">
            <a:normAutofit fontScale="55000" lnSpcReduction="20000"/>
          </a:bodyPr>
          <a:lstStyle/>
          <a:p>
            <a:pPr indent="-342900" lvl="0" marL="342900" rtl="0" algn="l">
              <a:spcBef>
                <a:spcPts val="0"/>
              </a:spcBef>
              <a:spcAft>
                <a:spcPts val="0"/>
              </a:spcAft>
              <a:buClr>
                <a:schemeClr val="dk1"/>
              </a:buClr>
              <a:buSzPct val="100000"/>
              <a:buChar char="•"/>
            </a:pPr>
            <a:r>
              <a:rPr b="1" lang="en-US"/>
              <a:t>void doPost(HttpServletRequest req, HttpServletResponse res) throws IOException, ServletException			</a:t>
            </a:r>
            <a:r>
              <a:rPr lang="en-US"/>
              <a:t>			</a:t>
            </a:r>
            <a:endParaRPr/>
          </a:p>
          <a:p>
            <a:pPr indent="0" lvl="0" marL="0" rtl="0" algn="l">
              <a:spcBef>
                <a:spcPts val="352"/>
              </a:spcBef>
              <a:spcAft>
                <a:spcPts val="0"/>
              </a:spcAft>
              <a:buClr>
                <a:schemeClr val="dk1"/>
              </a:buClr>
              <a:buSzPct val="100000"/>
              <a:buNone/>
            </a:pPr>
            <a:r>
              <a:rPr lang="en-US"/>
              <a:t>	Performs an HTTP POST.</a:t>
            </a:r>
            <a:endParaRPr/>
          </a:p>
          <a:p>
            <a:pPr indent="0" lvl="0" marL="0" rtl="0" algn="l">
              <a:spcBef>
                <a:spcPts val="352"/>
              </a:spcBef>
              <a:spcAft>
                <a:spcPts val="0"/>
              </a:spcAft>
              <a:buClr>
                <a:schemeClr val="dk1"/>
              </a:buClr>
              <a:buSzPct val="100000"/>
              <a:buNone/>
            </a:pPr>
            <a:r>
              <a:rPr lang="en-US"/>
              <a:t> </a:t>
            </a:r>
            <a:endParaRPr/>
          </a:p>
          <a:p>
            <a:pPr indent="-342900" lvl="0" marL="342900" rtl="0" algn="l">
              <a:spcBef>
                <a:spcPts val="352"/>
              </a:spcBef>
              <a:spcAft>
                <a:spcPts val="0"/>
              </a:spcAft>
              <a:buClr>
                <a:schemeClr val="dk1"/>
              </a:buClr>
              <a:buSzPct val="100000"/>
              <a:buChar char="•"/>
            </a:pPr>
            <a:r>
              <a:rPr b="1" lang="en-US"/>
              <a:t>void doPut(HttpServletRequest req, HttpServletResponse res) throws IOException, ServletException</a:t>
            </a:r>
            <a:r>
              <a:rPr lang="en-US"/>
              <a:t>	</a:t>
            </a:r>
            <a:endParaRPr/>
          </a:p>
          <a:p>
            <a:pPr indent="0" lvl="0" marL="0" rtl="0" algn="l">
              <a:spcBef>
                <a:spcPts val="352"/>
              </a:spcBef>
              <a:spcAft>
                <a:spcPts val="0"/>
              </a:spcAft>
              <a:buClr>
                <a:schemeClr val="dk1"/>
              </a:buClr>
              <a:buSzPct val="100000"/>
              <a:buNone/>
            </a:pPr>
            <a:r>
              <a:rPr lang="en-US"/>
              <a:t>	Performs an HTTP PUT.</a:t>
            </a:r>
            <a:endParaRPr/>
          </a:p>
          <a:p>
            <a:pPr indent="0" lvl="0" marL="0" rtl="0" algn="l">
              <a:spcBef>
                <a:spcPts val="352"/>
              </a:spcBef>
              <a:spcAft>
                <a:spcPts val="0"/>
              </a:spcAft>
              <a:buClr>
                <a:schemeClr val="dk1"/>
              </a:buClr>
              <a:buSzPct val="100000"/>
              <a:buNone/>
            </a:pPr>
            <a:r>
              <a:t/>
            </a:r>
            <a:endParaRPr/>
          </a:p>
          <a:p>
            <a:pPr indent="-342900" lvl="0" marL="342900" rtl="0" algn="l">
              <a:spcBef>
                <a:spcPts val="352"/>
              </a:spcBef>
              <a:spcAft>
                <a:spcPts val="0"/>
              </a:spcAft>
              <a:buClr>
                <a:schemeClr val="dk1"/>
              </a:buClr>
              <a:buSzPct val="100000"/>
              <a:buChar char="•"/>
            </a:pPr>
            <a:r>
              <a:rPr b="1" lang="en-US"/>
              <a:t>void doTrace(HttpServletRequest req, HttpServletResponse res) throws IOException, ServletException</a:t>
            </a:r>
            <a:r>
              <a:rPr lang="en-US"/>
              <a:t>			</a:t>
            </a:r>
            <a:endParaRPr/>
          </a:p>
          <a:p>
            <a:pPr indent="0" lvl="0" marL="0" rtl="0" algn="l">
              <a:spcBef>
                <a:spcPts val="352"/>
              </a:spcBef>
              <a:spcAft>
                <a:spcPts val="0"/>
              </a:spcAft>
              <a:buClr>
                <a:schemeClr val="dk1"/>
              </a:buClr>
              <a:buSzPct val="100000"/>
              <a:buNone/>
            </a:pPr>
            <a:r>
              <a:rPr lang="en-US"/>
              <a:t>	Performs an HTTP TRACE.</a:t>
            </a:r>
            <a:endParaRPr/>
          </a:p>
          <a:p>
            <a:pPr indent="0" lvl="0" marL="0" rtl="0" algn="l">
              <a:spcBef>
                <a:spcPts val="352"/>
              </a:spcBef>
              <a:spcAft>
                <a:spcPts val="0"/>
              </a:spcAft>
              <a:buClr>
                <a:schemeClr val="dk1"/>
              </a:buClr>
              <a:buSzPct val="100000"/>
              <a:buNone/>
            </a:pPr>
            <a:r>
              <a:t/>
            </a:r>
            <a:endParaRPr/>
          </a:p>
          <a:p>
            <a:pPr indent="-342900" lvl="0" marL="342900" rtl="0" algn="l">
              <a:spcBef>
                <a:spcPts val="352"/>
              </a:spcBef>
              <a:spcAft>
                <a:spcPts val="0"/>
              </a:spcAft>
              <a:buClr>
                <a:schemeClr val="dk1"/>
              </a:buClr>
              <a:buSzPct val="100000"/>
              <a:buChar char="•"/>
            </a:pPr>
            <a:r>
              <a:rPr b="1" lang="en-US"/>
              <a:t>long getLastModified(HttpServletRequest req)</a:t>
            </a:r>
            <a:r>
              <a:rPr lang="en-US"/>
              <a:t>	</a:t>
            </a:r>
            <a:endParaRPr/>
          </a:p>
          <a:p>
            <a:pPr indent="0" lvl="0" marL="0" rtl="0" algn="l">
              <a:spcBef>
                <a:spcPts val="352"/>
              </a:spcBef>
              <a:spcAft>
                <a:spcPts val="0"/>
              </a:spcAft>
              <a:buClr>
                <a:schemeClr val="dk1"/>
              </a:buClr>
              <a:buSzPct val="100000"/>
              <a:buNone/>
            </a:pPr>
            <a:r>
              <a:rPr lang="en-US"/>
              <a:t>	Returns the time (in milliseconds since midnight, January 1, 1970, UTC) when the requested resource was last modified.</a:t>
            </a:r>
            <a:endParaRPr/>
          </a:p>
          <a:p>
            <a:pPr indent="0" lvl="0" marL="0" rtl="0" algn="l">
              <a:spcBef>
                <a:spcPts val="352"/>
              </a:spcBef>
              <a:spcAft>
                <a:spcPts val="0"/>
              </a:spcAft>
              <a:buClr>
                <a:schemeClr val="dk1"/>
              </a:buClr>
              <a:buSzPct val="100000"/>
              <a:buNone/>
            </a:pPr>
            <a:r>
              <a:t/>
            </a:r>
            <a:endParaRPr/>
          </a:p>
          <a:p>
            <a:pPr indent="-342900" lvl="0" marL="342900" rtl="0" algn="l">
              <a:spcBef>
                <a:spcPts val="352"/>
              </a:spcBef>
              <a:spcAft>
                <a:spcPts val="0"/>
              </a:spcAft>
              <a:buClr>
                <a:schemeClr val="dk1"/>
              </a:buClr>
              <a:buSzPct val="100000"/>
              <a:buChar char="•"/>
            </a:pPr>
            <a:r>
              <a:rPr b="1" lang="en-US"/>
              <a:t>void service(HttpServletRequest req, HttpServletResponse res) throws IOException, ServletException</a:t>
            </a:r>
            <a:endParaRPr/>
          </a:p>
          <a:p>
            <a:pPr indent="0" lvl="0" marL="0" rtl="0" algn="l">
              <a:spcBef>
                <a:spcPts val="352"/>
              </a:spcBef>
              <a:spcAft>
                <a:spcPts val="0"/>
              </a:spcAft>
              <a:buClr>
                <a:schemeClr val="dk1"/>
              </a:buClr>
              <a:buSzPct val="100000"/>
              <a:buNone/>
            </a:pPr>
            <a:r>
              <a:rPr b="1" lang="en-US"/>
              <a:t>	</a:t>
            </a:r>
            <a:r>
              <a:rPr lang="en-US"/>
              <a:t>Called by the server when an HTTP request arrives for this servlet. The arguments provide access to the HTTP request and response, respectively.</a:t>
            </a:r>
            <a:endParaRPr/>
          </a:p>
          <a:p>
            <a:pPr indent="0" lvl="0" marL="0" rtl="0" algn="l">
              <a:spcBef>
                <a:spcPts val="352"/>
              </a:spcBef>
              <a:spcAft>
                <a:spcPts val="0"/>
              </a:spcAft>
              <a:buClr>
                <a:schemeClr val="dk1"/>
              </a:buClr>
              <a:buSzPct val="100000"/>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79"/>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sz="4000"/>
              <a:t>Handling HTTP Requests and Responses</a:t>
            </a:r>
            <a:br>
              <a:rPr lang="en-US"/>
            </a:br>
            <a:endParaRPr/>
          </a:p>
        </p:txBody>
      </p:sp>
      <p:sp>
        <p:nvSpPr>
          <p:cNvPr id="498" name="Google Shape;498;p79"/>
          <p:cNvSpPr txBox="1"/>
          <p:nvPr>
            <p:ph idx="1" type="body"/>
          </p:nvPr>
        </p:nvSpPr>
        <p:spPr>
          <a:xfrm>
            <a:off x="457200" y="609600"/>
            <a:ext cx="8229600" cy="55165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t>The HttpServlet class provides specialized methods that handle the various types of HTTP requests.</a:t>
            </a:r>
            <a:endParaRPr/>
          </a:p>
          <a:p>
            <a:pPr indent="-342900" lvl="0" marL="342900" rtl="0" algn="l">
              <a:spcBef>
                <a:spcPts val="544"/>
              </a:spcBef>
              <a:spcAft>
                <a:spcPts val="0"/>
              </a:spcAft>
              <a:buClr>
                <a:schemeClr val="dk1"/>
              </a:buClr>
              <a:buSzPct val="100000"/>
              <a:buChar char="•"/>
            </a:pPr>
            <a:r>
              <a:rPr lang="en-US"/>
              <a:t> A servlet developer typically overrides one of these methods. These methods are doDelete( ), doGet( ), doOptions( ),doPost( ),doPut( ), and doTrace( ). </a:t>
            </a:r>
            <a:endParaRPr/>
          </a:p>
          <a:p>
            <a:pPr indent="-342900" lvl="0" marL="342900" rtl="0" algn="l">
              <a:spcBef>
                <a:spcPts val="544"/>
              </a:spcBef>
              <a:spcAft>
                <a:spcPts val="0"/>
              </a:spcAft>
              <a:buClr>
                <a:schemeClr val="dk1"/>
              </a:buClr>
              <a:buSzPct val="100000"/>
              <a:buChar char="•"/>
            </a:pPr>
            <a:r>
              <a:rPr lang="en-US"/>
              <a:t>The GET and POST methods are commonly used when handling form input. </a:t>
            </a:r>
            <a:endParaRPr/>
          </a:p>
          <a:p>
            <a:pPr indent="-285750" lvl="1" marL="742950" rtl="0" algn="l">
              <a:spcBef>
                <a:spcPts val="476"/>
              </a:spcBef>
              <a:spcAft>
                <a:spcPts val="0"/>
              </a:spcAft>
              <a:buClr>
                <a:schemeClr val="dk1"/>
              </a:buClr>
              <a:buSzPct val="100000"/>
              <a:buChar char="–"/>
            </a:pPr>
            <a:r>
              <a:rPr b="1" lang="en-US"/>
              <a:t>GET</a:t>
            </a:r>
            <a:r>
              <a:rPr lang="en-US"/>
              <a:t>- It requests the data from a specified resource</a:t>
            </a:r>
            <a:endParaRPr/>
          </a:p>
          <a:p>
            <a:pPr indent="-285750" lvl="1" marL="742950" rtl="0" algn="l">
              <a:spcBef>
                <a:spcPts val="476"/>
              </a:spcBef>
              <a:spcAft>
                <a:spcPts val="0"/>
              </a:spcAft>
              <a:buClr>
                <a:schemeClr val="dk1"/>
              </a:buClr>
              <a:buSzPct val="100000"/>
              <a:buChar char="–"/>
            </a:pPr>
            <a:r>
              <a:rPr b="1" lang="en-US"/>
              <a:t>POST</a:t>
            </a:r>
            <a:r>
              <a:rPr lang="en-US"/>
              <a:t>- It submits the processed data to a specified resource</a:t>
            </a:r>
            <a:endParaRPr/>
          </a:p>
          <a:p>
            <a:pPr indent="-342900" lvl="0" marL="342900" rtl="0" algn="l">
              <a:spcBef>
                <a:spcPts val="544"/>
              </a:spcBef>
              <a:spcAft>
                <a:spcPts val="0"/>
              </a:spcAft>
              <a:buClr>
                <a:schemeClr val="dk1"/>
              </a:buClr>
              <a:buSzPct val="100000"/>
              <a:buChar char="•"/>
            </a:pPr>
            <a:r>
              <a:rPr b="1" lang="en-US"/>
              <a:t> </a:t>
            </a:r>
            <a:r>
              <a:rPr lang="en-US"/>
              <a:t>The query string (name/value pairs) is sent inside the URL of a GET request:</a:t>
            </a:r>
            <a:endParaRPr/>
          </a:p>
          <a:p>
            <a:pPr indent="0" lvl="0" marL="0" rtl="0" algn="l">
              <a:spcBef>
                <a:spcPts val="544"/>
              </a:spcBef>
              <a:spcAft>
                <a:spcPts val="0"/>
              </a:spcAft>
              <a:buClr>
                <a:schemeClr val="dk1"/>
              </a:buClr>
              <a:buSzPct val="100000"/>
              <a:buNone/>
            </a:pPr>
            <a:r>
              <a:rPr b="1" lang="en-US"/>
              <a:t>	GET /RegisterDao.jsp?name1=value1&amp;name2=value2 </a:t>
            </a:r>
            <a:endParaRPr/>
          </a:p>
          <a:p>
            <a:pPr indent="-170180" lvl="0" marL="342900" rtl="0" algn="l">
              <a:spcBef>
                <a:spcPts val="544"/>
              </a:spcBef>
              <a:spcAft>
                <a:spcPts val="0"/>
              </a:spcAft>
              <a:buClr>
                <a:schemeClr val="dk1"/>
              </a:buClr>
              <a:buSzPct val="100000"/>
              <a:buNone/>
            </a:pPr>
            <a:r>
              <a:t/>
            </a:r>
            <a:endParaRPr/>
          </a:p>
          <a:p>
            <a:pPr indent="-170180" lvl="0" marL="342900" rtl="0" algn="l">
              <a:spcBef>
                <a:spcPts val="544"/>
              </a:spcBef>
              <a:spcAft>
                <a:spcPts val="0"/>
              </a:spcAft>
              <a:buClr>
                <a:schemeClr val="dk1"/>
              </a:buClr>
              <a:buSzPct val="100000"/>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80"/>
          <p:cNvSpPr txBox="1"/>
          <p:nvPr>
            <p:ph type="title"/>
          </p:nvPr>
        </p:nvSpPr>
        <p:spPr>
          <a:xfrm>
            <a:off x="483358" y="31845"/>
            <a:ext cx="8229600" cy="4873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b="1" lang="en-US" sz="3600"/>
              <a:t>Difference between GET and POST</a:t>
            </a:r>
            <a:endParaRPr b="1" sz="3600"/>
          </a:p>
        </p:txBody>
      </p:sp>
      <p:graphicFrame>
        <p:nvGraphicFramePr>
          <p:cNvPr id="504" name="Google Shape;504;p80"/>
          <p:cNvGraphicFramePr/>
          <p:nvPr/>
        </p:nvGraphicFramePr>
        <p:xfrm>
          <a:off x="483358" y="838201"/>
          <a:ext cx="3000000" cy="3000000"/>
        </p:xfrm>
        <a:graphic>
          <a:graphicData uri="http://schemas.openxmlformats.org/drawingml/2006/table">
            <a:tbl>
              <a:tblPr bandRow="1" firstCol="1" firstRow="1">
                <a:noFill/>
                <a:tableStyleId>{9D87407C-9450-481B-8696-C4F78A3E002E}</a:tableStyleId>
              </a:tblPr>
              <a:tblGrid>
                <a:gridCol w="4114800"/>
                <a:gridCol w="4114800"/>
              </a:tblGrid>
              <a:tr h="808500">
                <a:tc>
                  <a:txBody>
                    <a:bodyPr/>
                    <a:lstStyle/>
                    <a:p>
                      <a:pPr indent="0" lvl="0" marL="0" marR="0" rtl="0" algn="ctr">
                        <a:lnSpc>
                          <a:spcPct val="115000"/>
                        </a:lnSpc>
                        <a:spcBef>
                          <a:spcPts val="0"/>
                        </a:spcBef>
                        <a:spcAft>
                          <a:spcPts val="0"/>
                        </a:spcAft>
                        <a:buNone/>
                      </a:pPr>
                      <a:r>
                        <a:rPr lang="en-US" sz="2000" u="none" cap="none" strike="noStrike"/>
                        <a:t>GET</a:t>
                      </a:r>
                      <a:endParaRPr sz="1600" u="none" cap="none" strike="noStrike">
                        <a:latin typeface="Calibri"/>
                        <a:ea typeface="Calibri"/>
                        <a:cs typeface="Calibri"/>
                        <a:sym typeface="Calibri"/>
                      </a:endParaRPr>
                    </a:p>
                  </a:txBody>
                  <a:tcPr marT="114300" marB="114300" marR="114300" marL="114300"/>
                </a:tc>
                <a:tc>
                  <a:txBody>
                    <a:bodyPr/>
                    <a:lstStyle/>
                    <a:p>
                      <a:pPr indent="0" lvl="0" marL="0" marR="0" rtl="0" algn="ctr">
                        <a:lnSpc>
                          <a:spcPct val="115000"/>
                        </a:lnSpc>
                        <a:spcBef>
                          <a:spcPts val="0"/>
                        </a:spcBef>
                        <a:spcAft>
                          <a:spcPts val="0"/>
                        </a:spcAft>
                        <a:buNone/>
                      </a:pPr>
                      <a:r>
                        <a:rPr lang="en-US" sz="2000" u="none" cap="none" strike="noStrike"/>
                        <a:t>POST</a:t>
                      </a:r>
                      <a:endParaRPr sz="1600" u="none" cap="none" strike="noStrike">
                        <a:latin typeface="Calibri"/>
                        <a:ea typeface="Calibri"/>
                        <a:cs typeface="Calibri"/>
                        <a:sym typeface="Calibri"/>
                      </a:endParaRPr>
                    </a:p>
                  </a:txBody>
                  <a:tcPr marT="114300" marB="114300" marR="114300" marL="114300"/>
                </a:tc>
              </a:tr>
              <a:tr h="996550">
                <a:tc>
                  <a:txBody>
                    <a:bodyPr/>
                    <a:lstStyle/>
                    <a:p>
                      <a:pPr indent="0" lvl="0" marL="190500" marR="0" rtl="0" algn="just">
                        <a:lnSpc>
                          <a:spcPct val="86250"/>
                        </a:lnSpc>
                        <a:spcBef>
                          <a:spcPts val="0"/>
                        </a:spcBef>
                        <a:spcAft>
                          <a:spcPts val="0"/>
                        </a:spcAft>
                        <a:buNone/>
                      </a:pPr>
                      <a:r>
                        <a:rPr b="0" lang="en-US" sz="2000" u="none" cap="none" strike="noStrike"/>
                        <a:t>1) In case of Get request, only limited amount of data can be sent because data is sent in header.</a:t>
                      </a:r>
                      <a:endParaRPr b="0" sz="1600" u="none" cap="none" strike="noStrike">
                        <a:latin typeface="Calibri"/>
                        <a:ea typeface="Calibri"/>
                        <a:cs typeface="Calibri"/>
                        <a:sym typeface="Calibri"/>
                      </a:endParaRPr>
                    </a:p>
                  </a:txBody>
                  <a:tcPr marT="76200" marB="76200" marR="76200" marL="76200"/>
                </a:tc>
                <a:tc>
                  <a:txBody>
                    <a:bodyPr/>
                    <a:lstStyle/>
                    <a:p>
                      <a:pPr indent="0" lvl="0" marL="190500" marR="0" rtl="0" algn="just">
                        <a:lnSpc>
                          <a:spcPct val="86250"/>
                        </a:lnSpc>
                        <a:spcBef>
                          <a:spcPts val="0"/>
                        </a:spcBef>
                        <a:spcAft>
                          <a:spcPts val="0"/>
                        </a:spcAft>
                        <a:buNone/>
                      </a:pPr>
                      <a:r>
                        <a:rPr lang="en-US" sz="2000" u="none" cap="none" strike="noStrike"/>
                        <a:t>In case of post request, large amount of data can be sent because data is sent in body.</a:t>
                      </a:r>
                      <a:endParaRPr sz="1600" u="none" cap="none" strike="noStrike">
                        <a:latin typeface="Calibri"/>
                        <a:ea typeface="Calibri"/>
                        <a:cs typeface="Calibri"/>
                        <a:sym typeface="Calibri"/>
                      </a:endParaRPr>
                    </a:p>
                  </a:txBody>
                  <a:tcPr marT="76200" marB="76200" marR="76200" marL="76200"/>
                </a:tc>
              </a:tr>
              <a:tr h="996550">
                <a:tc>
                  <a:txBody>
                    <a:bodyPr/>
                    <a:lstStyle/>
                    <a:p>
                      <a:pPr indent="0" lvl="0" marL="190500" marR="0" rtl="0" algn="just">
                        <a:lnSpc>
                          <a:spcPct val="86250"/>
                        </a:lnSpc>
                        <a:spcBef>
                          <a:spcPts val="0"/>
                        </a:spcBef>
                        <a:spcAft>
                          <a:spcPts val="0"/>
                        </a:spcAft>
                        <a:buNone/>
                      </a:pPr>
                      <a:r>
                        <a:rPr b="0" lang="en-US" sz="2000" u="none" cap="none" strike="noStrike"/>
                        <a:t>2) Get request is not secured because data is exposed in URL bar.</a:t>
                      </a:r>
                      <a:endParaRPr b="0" sz="1600" u="none" cap="none" strike="noStrike">
                        <a:latin typeface="Calibri"/>
                        <a:ea typeface="Calibri"/>
                        <a:cs typeface="Calibri"/>
                        <a:sym typeface="Calibri"/>
                      </a:endParaRPr>
                    </a:p>
                  </a:txBody>
                  <a:tcPr marT="76200" marB="76200" marR="76200" marL="76200"/>
                </a:tc>
                <a:tc>
                  <a:txBody>
                    <a:bodyPr/>
                    <a:lstStyle/>
                    <a:p>
                      <a:pPr indent="0" lvl="0" marL="190500" marR="0" rtl="0" algn="just">
                        <a:lnSpc>
                          <a:spcPct val="86250"/>
                        </a:lnSpc>
                        <a:spcBef>
                          <a:spcPts val="0"/>
                        </a:spcBef>
                        <a:spcAft>
                          <a:spcPts val="0"/>
                        </a:spcAft>
                        <a:buNone/>
                      </a:pPr>
                      <a:r>
                        <a:rPr lang="en-US" sz="2000" u="none" cap="none" strike="noStrike"/>
                        <a:t>Post request is secured because data is not exposed in URL bar.</a:t>
                      </a:r>
                      <a:endParaRPr sz="1600" u="none" cap="none" strike="noStrike">
                        <a:latin typeface="Calibri"/>
                        <a:ea typeface="Calibri"/>
                        <a:cs typeface="Calibri"/>
                        <a:sym typeface="Calibri"/>
                      </a:endParaRPr>
                    </a:p>
                  </a:txBody>
                  <a:tcPr marT="76200" marB="76200" marR="76200" marL="76200"/>
                </a:tc>
              </a:tr>
              <a:tr h="628250">
                <a:tc>
                  <a:txBody>
                    <a:bodyPr/>
                    <a:lstStyle/>
                    <a:p>
                      <a:pPr indent="0" lvl="0" marL="190500" marR="0" rtl="0" algn="just">
                        <a:lnSpc>
                          <a:spcPct val="86250"/>
                        </a:lnSpc>
                        <a:spcBef>
                          <a:spcPts val="0"/>
                        </a:spcBef>
                        <a:spcAft>
                          <a:spcPts val="0"/>
                        </a:spcAft>
                        <a:buNone/>
                      </a:pPr>
                      <a:r>
                        <a:rPr b="0" lang="en-US" sz="2000" u="none" cap="none" strike="noStrike"/>
                        <a:t>3) Get request can be bookmarked.</a:t>
                      </a:r>
                      <a:endParaRPr b="0" sz="1600" u="none" cap="none" strike="noStrike">
                        <a:latin typeface="Calibri"/>
                        <a:ea typeface="Calibri"/>
                        <a:cs typeface="Calibri"/>
                        <a:sym typeface="Calibri"/>
                      </a:endParaRPr>
                    </a:p>
                  </a:txBody>
                  <a:tcPr marT="76200" marB="76200" marR="76200" marL="76200"/>
                </a:tc>
                <a:tc>
                  <a:txBody>
                    <a:bodyPr/>
                    <a:lstStyle/>
                    <a:p>
                      <a:pPr indent="0" lvl="0" marL="190500" marR="0" rtl="0" algn="just">
                        <a:lnSpc>
                          <a:spcPct val="86250"/>
                        </a:lnSpc>
                        <a:spcBef>
                          <a:spcPts val="0"/>
                        </a:spcBef>
                        <a:spcAft>
                          <a:spcPts val="0"/>
                        </a:spcAft>
                        <a:buNone/>
                      </a:pPr>
                      <a:r>
                        <a:rPr lang="en-US" sz="2000" u="none" cap="none" strike="noStrike"/>
                        <a:t>Post request cannot be bookmarked.</a:t>
                      </a:r>
                      <a:endParaRPr sz="1600" u="none" cap="none" strike="noStrike">
                        <a:latin typeface="Calibri"/>
                        <a:ea typeface="Calibri"/>
                        <a:cs typeface="Calibri"/>
                        <a:sym typeface="Calibri"/>
                      </a:endParaRPr>
                    </a:p>
                  </a:txBody>
                  <a:tcPr marT="76200" marB="76200" marR="76200" marL="76200"/>
                </a:tc>
              </a:tr>
              <a:tr h="1364825">
                <a:tc>
                  <a:txBody>
                    <a:bodyPr/>
                    <a:lstStyle/>
                    <a:p>
                      <a:pPr indent="0" lvl="0" marL="190500" marR="0" rtl="0" algn="just">
                        <a:lnSpc>
                          <a:spcPct val="86250"/>
                        </a:lnSpc>
                        <a:spcBef>
                          <a:spcPts val="0"/>
                        </a:spcBef>
                        <a:spcAft>
                          <a:spcPts val="0"/>
                        </a:spcAft>
                        <a:buNone/>
                      </a:pPr>
                      <a:r>
                        <a:rPr b="0" lang="en-US" sz="2000" u="none" cap="none" strike="noStrike"/>
                        <a:t>4) Get request is idempotent . It means second request will be ignored until response of first request is delivered</a:t>
                      </a:r>
                      <a:endParaRPr b="0" sz="1600" u="none" cap="none" strike="noStrike">
                        <a:latin typeface="Calibri"/>
                        <a:ea typeface="Calibri"/>
                        <a:cs typeface="Calibri"/>
                        <a:sym typeface="Calibri"/>
                      </a:endParaRPr>
                    </a:p>
                  </a:txBody>
                  <a:tcPr marT="76200" marB="76200" marR="76200" marL="76200"/>
                </a:tc>
                <a:tc>
                  <a:txBody>
                    <a:bodyPr/>
                    <a:lstStyle/>
                    <a:p>
                      <a:pPr indent="0" lvl="0" marL="190500" marR="0" rtl="0" algn="just">
                        <a:lnSpc>
                          <a:spcPct val="86250"/>
                        </a:lnSpc>
                        <a:spcBef>
                          <a:spcPts val="0"/>
                        </a:spcBef>
                        <a:spcAft>
                          <a:spcPts val="0"/>
                        </a:spcAft>
                        <a:buNone/>
                      </a:pPr>
                      <a:r>
                        <a:rPr lang="en-US" sz="2000" u="none" cap="none" strike="noStrike"/>
                        <a:t>Post request is non-idempotent.</a:t>
                      </a:r>
                      <a:endParaRPr sz="1600" u="none" cap="none" strike="noStrike">
                        <a:latin typeface="Calibri"/>
                        <a:ea typeface="Calibri"/>
                        <a:cs typeface="Calibri"/>
                        <a:sym typeface="Calibri"/>
                      </a:endParaRPr>
                    </a:p>
                  </a:txBody>
                  <a:tcPr marT="76200" marB="76200" marR="76200" marL="76200"/>
                </a:tc>
              </a:tr>
              <a:tr h="996550">
                <a:tc>
                  <a:txBody>
                    <a:bodyPr/>
                    <a:lstStyle/>
                    <a:p>
                      <a:pPr indent="0" lvl="0" marL="190500" marR="0" rtl="0" algn="just">
                        <a:lnSpc>
                          <a:spcPct val="86250"/>
                        </a:lnSpc>
                        <a:spcBef>
                          <a:spcPts val="0"/>
                        </a:spcBef>
                        <a:spcAft>
                          <a:spcPts val="0"/>
                        </a:spcAft>
                        <a:buNone/>
                      </a:pPr>
                      <a:r>
                        <a:rPr b="0" lang="en-US" sz="2000" u="none" cap="none" strike="noStrike"/>
                        <a:t>5) Get request is more efficient and used more than Post.</a:t>
                      </a:r>
                      <a:endParaRPr b="0" sz="1600" u="none" cap="none" strike="noStrike">
                        <a:latin typeface="Calibri"/>
                        <a:ea typeface="Calibri"/>
                        <a:cs typeface="Calibri"/>
                        <a:sym typeface="Calibri"/>
                      </a:endParaRPr>
                    </a:p>
                  </a:txBody>
                  <a:tcPr marT="76200" marB="76200" marR="76200" marL="76200"/>
                </a:tc>
                <a:tc>
                  <a:txBody>
                    <a:bodyPr/>
                    <a:lstStyle/>
                    <a:p>
                      <a:pPr indent="0" lvl="0" marL="190500" marR="0" rtl="0" algn="just">
                        <a:lnSpc>
                          <a:spcPct val="86250"/>
                        </a:lnSpc>
                        <a:spcBef>
                          <a:spcPts val="0"/>
                        </a:spcBef>
                        <a:spcAft>
                          <a:spcPts val="0"/>
                        </a:spcAft>
                        <a:buNone/>
                      </a:pPr>
                      <a:r>
                        <a:rPr lang="en-US" sz="2000" u="none" cap="none" strike="noStrike"/>
                        <a:t>Post request is less efficient and used less than get.</a:t>
                      </a:r>
                      <a:endParaRPr sz="1600" u="none" cap="none" strike="noStrike">
                        <a:latin typeface="Calibri"/>
                        <a:ea typeface="Calibri"/>
                        <a:cs typeface="Calibri"/>
                        <a:sym typeface="Calibri"/>
                      </a:endParaRPr>
                    </a:p>
                  </a:txBody>
                  <a:tcPr marT="76200" marB="76200" marR="76200" marL="76200"/>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81"/>
          <p:cNvSpPr txBox="1"/>
          <p:nvPr>
            <p:ph type="title"/>
          </p:nvPr>
        </p:nvSpPr>
        <p:spPr>
          <a:xfrm>
            <a:off x="457200" y="274638"/>
            <a:ext cx="8229600" cy="3349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GET Example</a:t>
            </a:r>
            <a:endParaRPr b="1"/>
          </a:p>
        </p:txBody>
      </p:sp>
      <p:sp>
        <p:nvSpPr>
          <p:cNvPr id="510" name="Google Shape;510;p81"/>
          <p:cNvSpPr txBox="1"/>
          <p:nvPr>
            <p:ph idx="1" type="body"/>
          </p:nvPr>
        </p:nvSpPr>
        <p:spPr>
          <a:xfrm>
            <a:off x="152400" y="685800"/>
            <a:ext cx="8839200" cy="59436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Clr>
                <a:schemeClr val="dk1"/>
              </a:buClr>
              <a:buSzPct val="100000"/>
              <a:buNone/>
            </a:pPr>
            <a:r>
              <a:rPr b="1" lang="en-US"/>
              <a:t>getrequest.html</a:t>
            </a:r>
            <a:endParaRPr/>
          </a:p>
          <a:p>
            <a:pPr indent="0" lvl="0" marL="0" rtl="0" algn="l">
              <a:spcBef>
                <a:spcPts val="476"/>
              </a:spcBef>
              <a:spcAft>
                <a:spcPts val="0"/>
              </a:spcAft>
              <a:buClr>
                <a:schemeClr val="dk1"/>
              </a:buClr>
              <a:buSzPct val="100000"/>
              <a:buNone/>
            </a:pPr>
            <a:r>
              <a:rPr lang="en-US" sz="3400"/>
              <a:t>&lt;html&gt;</a:t>
            </a:r>
            <a:endParaRPr/>
          </a:p>
          <a:p>
            <a:pPr indent="0" lvl="0" marL="0" rtl="0" algn="l">
              <a:spcBef>
                <a:spcPts val="476"/>
              </a:spcBef>
              <a:spcAft>
                <a:spcPts val="0"/>
              </a:spcAft>
              <a:buClr>
                <a:schemeClr val="dk1"/>
              </a:buClr>
              <a:buSzPct val="100000"/>
              <a:buNone/>
            </a:pPr>
            <a:r>
              <a:rPr lang="en-US" sz="3400"/>
              <a:t>&lt;form name="SampleGet" method="get" action="/servletpgm/getRequest"&gt;</a:t>
            </a:r>
            <a:endParaRPr/>
          </a:p>
          <a:p>
            <a:pPr indent="0" lvl="0" marL="0" rtl="0" algn="l">
              <a:spcBef>
                <a:spcPts val="476"/>
              </a:spcBef>
              <a:spcAft>
                <a:spcPts val="0"/>
              </a:spcAft>
              <a:buClr>
                <a:schemeClr val="dk1"/>
              </a:buClr>
              <a:buSzPct val="100000"/>
              <a:buNone/>
            </a:pPr>
            <a:r>
              <a:rPr lang="en-US" sz="3400"/>
              <a:t>&lt;h1&gt;Enter Welcome Message&lt;/h1&gt;</a:t>
            </a:r>
            <a:endParaRPr/>
          </a:p>
          <a:p>
            <a:pPr indent="0" lvl="0" marL="0" rtl="0" algn="l">
              <a:spcBef>
                <a:spcPts val="476"/>
              </a:spcBef>
              <a:spcAft>
                <a:spcPts val="0"/>
              </a:spcAft>
              <a:buClr>
                <a:schemeClr val="dk1"/>
              </a:buClr>
              <a:buSzPct val="100000"/>
              <a:buNone/>
            </a:pPr>
            <a:r>
              <a:rPr lang="en-US" sz="3400"/>
              <a:t>&lt;br&gt;</a:t>
            </a:r>
            <a:endParaRPr/>
          </a:p>
          <a:p>
            <a:pPr indent="0" lvl="0" marL="0" rtl="0" algn="l">
              <a:spcBef>
                <a:spcPts val="476"/>
              </a:spcBef>
              <a:spcAft>
                <a:spcPts val="0"/>
              </a:spcAft>
              <a:buClr>
                <a:schemeClr val="dk1"/>
              </a:buClr>
              <a:buSzPct val="100000"/>
              <a:buNone/>
            </a:pPr>
            <a:r>
              <a:rPr lang="en-US" sz="3400"/>
              <a:t>&lt;input type="text" name="WelcomeMsg" value=""&gt;</a:t>
            </a:r>
            <a:endParaRPr/>
          </a:p>
          <a:p>
            <a:pPr indent="0" lvl="0" marL="0" rtl="0" algn="l">
              <a:spcBef>
                <a:spcPts val="476"/>
              </a:spcBef>
              <a:spcAft>
                <a:spcPts val="0"/>
              </a:spcAft>
              <a:buClr>
                <a:schemeClr val="dk1"/>
              </a:buClr>
              <a:buSzPct val="100000"/>
              <a:buNone/>
            </a:pPr>
            <a:r>
              <a:rPr lang="en-US" sz="3400"/>
              <a:t>&lt;input type="submit" value="Ok"&gt;</a:t>
            </a:r>
            <a:endParaRPr/>
          </a:p>
          <a:p>
            <a:pPr indent="0" lvl="0" marL="0" rtl="0" algn="l">
              <a:spcBef>
                <a:spcPts val="714"/>
              </a:spcBef>
              <a:spcAft>
                <a:spcPts val="0"/>
              </a:spcAft>
              <a:buClr>
                <a:schemeClr val="dk1"/>
              </a:buClr>
              <a:buSzPct val="100000"/>
              <a:buNone/>
            </a:pPr>
            <a:r>
              <a:rPr lang="en-US" sz="3400"/>
              <a:t>&lt;/html</a:t>
            </a:r>
            <a:r>
              <a:rPr lang="en-US" sz="5100"/>
              <a:t>&gt;</a:t>
            </a:r>
            <a:endParaRPr/>
          </a:p>
          <a:p>
            <a:pPr indent="0" lvl="0" marL="0" rtl="0" algn="l">
              <a:spcBef>
                <a:spcPts val="448"/>
              </a:spcBef>
              <a:spcAft>
                <a:spcPts val="0"/>
              </a:spcAft>
              <a:buClr>
                <a:schemeClr val="dk1"/>
              </a:buClr>
              <a:buSzPct val="100000"/>
              <a:buNone/>
            </a:pPr>
            <a:r>
              <a:t/>
            </a:r>
            <a:endParaRPr/>
          </a:p>
          <a:p>
            <a:pPr indent="0" lvl="0" marL="0" rtl="0" algn="l">
              <a:spcBef>
                <a:spcPts val="448"/>
              </a:spcBef>
              <a:spcAft>
                <a:spcPts val="0"/>
              </a:spcAft>
              <a:buClr>
                <a:schemeClr val="dk1"/>
              </a:buClr>
              <a:buSzPct val="100000"/>
              <a:buNone/>
            </a:pPr>
            <a:r>
              <a:t/>
            </a:r>
            <a:endParaRPr/>
          </a:p>
          <a:p>
            <a:pPr indent="0" lvl="0" marL="0" rtl="0" algn="l">
              <a:spcBef>
                <a:spcPts val="448"/>
              </a:spcBef>
              <a:spcAft>
                <a:spcPts val="0"/>
              </a:spcAft>
              <a:buClr>
                <a:schemeClr val="dk1"/>
              </a:buClr>
              <a:buSzPct val="100000"/>
              <a:buNone/>
            </a:pPr>
            <a:r>
              <a:t/>
            </a:r>
            <a:endParaRPr/>
          </a:p>
          <a:p>
            <a:pPr indent="0" lvl="0" marL="0" rtl="0" algn="l">
              <a:spcBef>
                <a:spcPts val="448"/>
              </a:spcBef>
              <a:spcAft>
                <a:spcPts val="0"/>
              </a:spcAft>
              <a:buClr>
                <a:schemeClr val="dk1"/>
              </a:buClr>
              <a:buSzPct val="100000"/>
              <a:buNone/>
            </a:pPr>
            <a:r>
              <a:t/>
            </a:r>
            <a:endParaRPr/>
          </a:p>
          <a:p>
            <a:pPr indent="0" lvl="0" marL="0" rtl="0" algn="l">
              <a:spcBef>
                <a:spcPts val="448"/>
              </a:spcBef>
              <a:spcAft>
                <a:spcPts val="0"/>
              </a:spcAft>
              <a:buClr>
                <a:schemeClr val="dk1"/>
              </a:buClr>
              <a:buSzPct val="100000"/>
              <a:buNone/>
            </a:pPr>
            <a:r>
              <a:rPr b="1" lang="en-US"/>
              <a:t>	web.xml</a:t>
            </a:r>
            <a:endParaRPr/>
          </a:p>
          <a:p>
            <a:pPr indent="0" lvl="1" marL="400050" rtl="0" algn="l">
              <a:spcBef>
                <a:spcPts val="420"/>
              </a:spcBef>
              <a:spcAft>
                <a:spcPts val="0"/>
              </a:spcAft>
              <a:buClr>
                <a:schemeClr val="dk1"/>
              </a:buClr>
              <a:buSzPct val="100000"/>
              <a:buNone/>
            </a:pPr>
            <a:r>
              <a:rPr lang="en-US" sz="3000"/>
              <a:t>&lt;web-app&gt;</a:t>
            </a:r>
            <a:endParaRPr/>
          </a:p>
          <a:p>
            <a:pPr indent="0" lvl="1" marL="400050" rtl="0" algn="l">
              <a:spcBef>
                <a:spcPts val="420"/>
              </a:spcBef>
              <a:spcAft>
                <a:spcPts val="0"/>
              </a:spcAft>
              <a:buClr>
                <a:schemeClr val="dk1"/>
              </a:buClr>
              <a:buSzPct val="100000"/>
              <a:buNone/>
            </a:pPr>
            <a:r>
              <a:rPr lang="en-US" sz="3000"/>
              <a:t>&lt;servlet&gt;</a:t>
            </a:r>
            <a:endParaRPr/>
          </a:p>
          <a:p>
            <a:pPr indent="0" lvl="1" marL="400050" rtl="0" algn="l">
              <a:spcBef>
                <a:spcPts val="420"/>
              </a:spcBef>
              <a:spcAft>
                <a:spcPts val="0"/>
              </a:spcAft>
              <a:buClr>
                <a:schemeClr val="dk1"/>
              </a:buClr>
              <a:buSzPct val="100000"/>
              <a:buNone/>
            </a:pPr>
            <a:r>
              <a:rPr lang="en-US" sz="3000"/>
              <a:t>&lt;servlet-name&gt;sixth&lt;/servlet-name&gt;</a:t>
            </a:r>
            <a:endParaRPr/>
          </a:p>
          <a:p>
            <a:pPr indent="0" lvl="1" marL="400050" rtl="0" algn="l">
              <a:spcBef>
                <a:spcPts val="420"/>
              </a:spcBef>
              <a:spcAft>
                <a:spcPts val="0"/>
              </a:spcAft>
              <a:buClr>
                <a:schemeClr val="dk1"/>
              </a:buClr>
              <a:buSzPct val="100000"/>
              <a:buNone/>
            </a:pPr>
            <a:r>
              <a:rPr lang="en-US" sz="3000"/>
              <a:t>&lt;servlet-class&gt;GetData&lt;/servlet-class&gt;</a:t>
            </a:r>
            <a:endParaRPr/>
          </a:p>
          <a:p>
            <a:pPr indent="0" lvl="1" marL="400050" rtl="0" algn="l">
              <a:spcBef>
                <a:spcPts val="420"/>
              </a:spcBef>
              <a:spcAft>
                <a:spcPts val="0"/>
              </a:spcAft>
              <a:buClr>
                <a:schemeClr val="dk1"/>
              </a:buClr>
              <a:buSzPct val="100000"/>
              <a:buNone/>
            </a:pPr>
            <a:r>
              <a:rPr lang="en-US" sz="3000"/>
              <a:t>&lt;/servlet&gt;</a:t>
            </a:r>
            <a:endParaRPr/>
          </a:p>
          <a:p>
            <a:pPr indent="0" lvl="1" marL="400050" rtl="0" algn="l">
              <a:spcBef>
                <a:spcPts val="420"/>
              </a:spcBef>
              <a:spcAft>
                <a:spcPts val="0"/>
              </a:spcAft>
              <a:buClr>
                <a:schemeClr val="dk1"/>
              </a:buClr>
              <a:buSzPct val="100000"/>
              <a:buNone/>
            </a:pPr>
            <a:r>
              <a:rPr lang="en-US" sz="3000"/>
              <a:t>&lt;servlet-mapping&gt;</a:t>
            </a:r>
            <a:endParaRPr/>
          </a:p>
          <a:p>
            <a:pPr indent="0" lvl="1" marL="400050" rtl="0" algn="l">
              <a:spcBef>
                <a:spcPts val="420"/>
              </a:spcBef>
              <a:spcAft>
                <a:spcPts val="0"/>
              </a:spcAft>
              <a:buClr>
                <a:schemeClr val="dk1"/>
              </a:buClr>
              <a:buSzPct val="100000"/>
              <a:buNone/>
            </a:pPr>
            <a:r>
              <a:rPr lang="en-US" sz="3000"/>
              <a:t>&lt;servlet-name&gt;sixth&lt;/servlet-name&gt;</a:t>
            </a:r>
            <a:endParaRPr/>
          </a:p>
          <a:p>
            <a:pPr indent="0" lvl="1" marL="400050" rtl="0" algn="l">
              <a:spcBef>
                <a:spcPts val="420"/>
              </a:spcBef>
              <a:spcAft>
                <a:spcPts val="0"/>
              </a:spcAft>
              <a:buClr>
                <a:schemeClr val="dk1"/>
              </a:buClr>
              <a:buSzPct val="100000"/>
              <a:buNone/>
            </a:pPr>
            <a:r>
              <a:rPr lang="en-US" sz="3000"/>
              <a:t>&lt;url-pattern&gt;/getRequest&lt;/url-pattern&gt;</a:t>
            </a:r>
            <a:endParaRPr/>
          </a:p>
          <a:p>
            <a:pPr indent="0" lvl="1" marL="400050" rtl="0" algn="l">
              <a:spcBef>
                <a:spcPts val="420"/>
              </a:spcBef>
              <a:spcAft>
                <a:spcPts val="0"/>
              </a:spcAft>
              <a:buClr>
                <a:schemeClr val="dk1"/>
              </a:buClr>
              <a:buSzPct val="100000"/>
              <a:buNone/>
            </a:pPr>
            <a:r>
              <a:rPr lang="en-US" sz="3000"/>
              <a:t>&lt;/servlet-mapping&gt;</a:t>
            </a:r>
            <a:endParaRPr/>
          </a:p>
          <a:p>
            <a:pPr indent="0" lvl="1" marL="400050" rtl="0" algn="l">
              <a:spcBef>
                <a:spcPts val="420"/>
              </a:spcBef>
              <a:spcAft>
                <a:spcPts val="0"/>
              </a:spcAft>
              <a:buClr>
                <a:schemeClr val="dk1"/>
              </a:buClr>
              <a:buSzPct val="100000"/>
              <a:buNone/>
            </a:pPr>
            <a:r>
              <a:rPr lang="en-US" sz="3000"/>
              <a:t>&lt;/web-app&gt;</a:t>
            </a:r>
            <a:endParaRPr/>
          </a:p>
          <a:p>
            <a:pPr indent="0" lvl="1" marL="400050" rtl="0" algn="l">
              <a:spcBef>
                <a:spcPts val="392"/>
              </a:spcBef>
              <a:spcAft>
                <a:spcPts val="0"/>
              </a:spcAft>
              <a:buClr>
                <a:schemeClr val="dk1"/>
              </a:buClr>
              <a:buSzPct val="100000"/>
              <a:buNone/>
            </a:pPr>
            <a:r>
              <a:t/>
            </a:r>
            <a:endParaRPr/>
          </a:p>
        </p:txBody>
      </p:sp>
      <p:cxnSp>
        <p:nvCxnSpPr>
          <p:cNvPr id="511" name="Google Shape;511;p81"/>
          <p:cNvCxnSpPr/>
          <p:nvPr/>
        </p:nvCxnSpPr>
        <p:spPr>
          <a:xfrm>
            <a:off x="4724400" y="838200"/>
            <a:ext cx="0" cy="6019800"/>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Servlet Vs CGI </a:t>
            </a:r>
            <a:endParaRPr/>
          </a:p>
        </p:txBody>
      </p:sp>
      <p:graphicFrame>
        <p:nvGraphicFramePr>
          <p:cNvPr id="126" name="Google Shape;126;p19"/>
          <p:cNvGraphicFramePr/>
          <p:nvPr/>
        </p:nvGraphicFramePr>
        <p:xfrm>
          <a:off x="457200" y="1295397"/>
          <a:ext cx="3000000" cy="3000000"/>
        </p:xfrm>
        <a:graphic>
          <a:graphicData uri="http://schemas.openxmlformats.org/drawingml/2006/table">
            <a:tbl>
              <a:tblPr bandRow="1" firstCol="1" firstRow="1">
                <a:noFill/>
                <a:tableStyleId>{F8680A5D-E24C-4C12-AF2D-80E7BD0E9168}</a:tableStyleId>
              </a:tblPr>
              <a:tblGrid>
                <a:gridCol w="4114800"/>
                <a:gridCol w="4114800"/>
              </a:tblGrid>
              <a:tr h="303450">
                <a:tc>
                  <a:txBody>
                    <a:bodyPr/>
                    <a:lstStyle/>
                    <a:p>
                      <a:pPr indent="0" lvl="0" marL="0" marR="0" rtl="0" algn="ctr">
                        <a:lnSpc>
                          <a:spcPct val="115000"/>
                        </a:lnSpc>
                        <a:spcBef>
                          <a:spcPts val="0"/>
                        </a:spcBef>
                        <a:spcAft>
                          <a:spcPts val="0"/>
                        </a:spcAft>
                        <a:buNone/>
                      </a:pPr>
                      <a:r>
                        <a:rPr lang="en-US" sz="1400" u="none" cap="none" strike="noStrike"/>
                        <a:t>Servlet</a:t>
                      </a:r>
                      <a:endParaRPr sz="1100" u="none" cap="none" strike="noStrike">
                        <a:latin typeface="Calibri"/>
                        <a:ea typeface="Calibri"/>
                        <a:cs typeface="Calibri"/>
                        <a:sym typeface="Calibri"/>
                      </a:endParaRPr>
                    </a:p>
                  </a:txBody>
                  <a:tcPr marT="9525" marB="9525" marR="9525" marL="9525" anchor="ctr"/>
                </a:tc>
                <a:tc>
                  <a:txBody>
                    <a:bodyPr/>
                    <a:lstStyle/>
                    <a:p>
                      <a:pPr indent="0" lvl="0" marL="0" marR="0" rtl="0" algn="ctr">
                        <a:lnSpc>
                          <a:spcPct val="115000"/>
                        </a:lnSpc>
                        <a:spcBef>
                          <a:spcPts val="0"/>
                        </a:spcBef>
                        <a:spcAft>
                          <a:spcPts val="0"/>
                        </a:spcAft>
                        <a:buNone/>
                      </a:pPr>
                      <a:r>
                        <a:rPr lang="en-US" sz="1400" u="none" cap="none" strike="noStrike"/>
                        <a:t>CGI (Common Gateway Interface)</a:t>
                      </a:r>
                      <a:endParaRPr sz="1100" u="none" cap="none" strike="noStrike">
                        <a:latin typeface="Calibri"/>
                        <a:ea typeface="Calibri"/>
                        <a:cs typeface="Calibri"/>
                        <a:sym typeface="Calibri"/>
                      </a:endParaRPr>
                    </a:p>
                  </a:txBody>
                  <a:tcPr marT="9525" marB="9525" marR="9525" marL="9525" anchor="ctr"/>
                </a:tc>
              </a:tr>
              <a:tr h="303450">
                <a:tc>
                  <a:txBody>
                    <a:bodyPr/>
                    <a:lstStyle/>
                    <a:p>
                      <a:pPr indent="0" lvl="0" marL="0" marR="0" rtl="0" algn="l">
                        <a:lnSpc>
                          <a:spcPct val="115000"/>
                        </a:lnSpc>
                        <a:spcBef>
                          <a:spcPts val="0"/>
                        </a:spcBef>
                        <a:spcAft>
                          <a:spcPts val="0"/>
                        </a:spcAft>
                        <a:buNone/>
                      </a:pPr>
                      <a:r>
                        <a:rPr lang="en-US" sz="1400" u="none" cap="none" strike="noStrike"/>
                        <a:t>Servlets are portable</a:t>
                      </a:r>
                      <a:endParaRPr sz="1100" u="none" cap="none" strike="noStrike">
                        <a:latin typeface="Calibri"/>
                        <a:ea typeface="Calibri"/>
                        <a:cs typeface="Calibri"/>
                        <a:sym typeface="Calibri"/>
                      </a:endParaRPr>
                    </a:p>
                  </a:txBody>
                  <a:tcPr marT="9525" marB="9525" marR="9525" marL="9525" anchor="ctr"/>
                </a:tc>
                <a:tc>
                  <a:txBody>
                    <a:bodyPr/>
                    <a:lstStyle/>
                    <a:p>
                      <a:pPr indent="0" lvl="0" marL="0" marR="0" rtl="0" algn="l">
                        <a:lnSpc>
                          <a:spcPct val="115000"/>
                        </a:lnSpc>
                        <a:spcBef>
                          <a:spcPts val="0"/>
                        </a:spcBef>
                        <a:spcAft>
                          <a:spcPts val="0"/>
                        </a:spcAft>
                        <a:buNone/>
                      </a:pPr>
                      <a:r>
                        <a:rPr lang="en-US" sz="1400" u="none" cap="none" strike="noStrike"/>
                        <a:t>CGI is not portable.</a:t>
                      </a:r>
                      <a:endParaRPr sz="1100" u="none" cap="none" strike="noStrike">
                        <a:latin typeface="Calibri"/>
                        <a:ea typeface="Calibri"/>
                        <a:cs typeface="Calibri"/>
                        <a:sym typeface="Calibri"/>
                      </a:endParaRPr>
                    </a:p>
                  </a:txBody>
                  <a:tcPr marT="9525" marB="9525" marR="9525" marL="9525" anchor="ctr"/>
                </a:tc>
              </a:tr>
              <a:tr h="601300">
                <a:tc>
                  <a:txBody>
                    <a:bodyPr/>
                    <a:lstStyle/>
                    <a:p>
                      <a:pPr indent="0" lvl="0" marL="0" marR="0" rtl="0" algn="l">
                        <a:lnSpc>
                          <a:spcPct val="115000"/>
                        </a:lnSpc>
                        <a:spcBef>
                          <a:spcPts val="0"/>
                        </a:spcBef>
                        <a:spcAft>
                          <a:spcPts val="0"/>
                        </a:spcAft>
                        <a:buNone/>
                      </a:pPr>
                      <a:r>
                        <a:rPr lang="en-US" sz="1400" u="none" cap="none" strike="noStrike"/>
                        <a:t>In Servlets each request is handled by lightweight Java Thread</a:t>
                      </a:r>
                      <a:endParaRPr sz="1100" u="none" cap="none" strike="noStrike">
                        <a:latin typeface="Calibri"/>
                        <a:ea typeface="Calibri"/>
                        <a:cs typeface="Calibri"/>
                        <a:sym typeface="Calibri"/>
                      </a:endParaRPr>
                    </a:p>
                  </a:txBody>
                  <a:tcPr marT="9525" marB="9525" marR="9525" marL="9525" anchor="ctr"/>
                </a:tc>
                <a:tc>
                  <a:txBody>
                    <a:bodyPr/>
                    <a:lstStyle/>
                    <a:p>
                      <a:pPr indent="0" lvl="0" marL="0" marR="0" rtl="0" algn="l">
                        <a:lnSpc>
                          <a:spcPct val="115000"/>
                        </a:lnSpc>
                        <a:spcBef>
                          <a:spcPts val="0"/>
                        </a:spcBef>
                        <a:spcAft>
                          <a:spcPts val="0"/>
                        </a:spcAft>
                        <a:buNone/>
                      </a:pPr>
                      <a:r>
                        <a:rPr lang="en-US" sz="1400" u="none" cap="none" strike="noStrike"/>
                        <a:t>IN CGI each request is handled by heavy weight OS process</a:t>
                      </a:r>
                      <a:endParaRPr sz="1100" u="none" cap="none" strike="noStrike">
                        <a:latin typeface="Calibri"/>
                        <a:ea typeface="Calibri"/>
                        <a:cs typeface="Calibri"/>
                        <a:sym typeface="Calibri"/>
                      </a:endParaRPr>
                    </a:p>
                  </a:txBody>
                  <a:tcPr marT="9525" marB="9525" marR="9525" marL="9525" anchor="ctr"/>
                </a:tc>
              </a:tr>
              <a:tr h="392000">
                <a:tc>
                  <a:txBody>
                    <a:bodyPr/>
                    <a:lstStyle/>
                    <a:p>
                      <a:pPr indent="0" lvl="0" marL="0" marR="0" rtl="0" algn="l">
                        <a:lnSpc>
                          <a:spcPct val="115000"/>
                        </a:lnSpc>
                        <a:spcBef>
                          <a:spcPts val="0"/>
                        </a:spcBef>
                        <a:spcAft>
                          <a:spcPts val="0"/>
                        </a:spcAft>
                        <a:buNone/>
                      </a:pPr>
                      <a:r>
                        <a:rPr lang="en-US" sz="1400" u="none" cap="none" strike="noStrike"/>
                        <a:t>In Servlets, Data sharing is possible</a:t>
                      </a:r>
                      <a:endParaRPr sz="1100" u="none" cap="none" strike="noStrike">
                        <a:latin typeface="Calibri"/>
                        <a:ea typeface="Calibri"/>
                        <a:cs typeface="Calibri"/>
                        <a:sym typeface="Calibri"/>
                      </a:endParaRPr>
                    </a:p>
                  </a:txBody>
                  <a:tcPr marT="9525" marB="9525" marR="9525" marL="9525" anchor="ctr"/>
                </a:tc>
                <a:tc>
                  <a:txBody>
                    <a:bodyPr/>
                    <a:lstStyle/>
                    <a:p>
                      <a:pPr indent="0" lvl="0" marL="0" marR="0" rtl="0" algn="l">
                        <a:lnSpc>
                          <a:spcPct val="115000"/>
                        </a:lnSpc>
                        <a:spcBef>
                          <a:spcPts val="0"/>
                        </a:spcBef>
                        <a:spcAft>
                          <a:spcPts val="0"/>
                        </a:spcAft>
                        <a:buNone/>
                      </a:pPr>
                      <a:r>
                        <a:rPr lang="en-US" sz="1400" u="none" cap="none" strike="noStrike"/>
                        <a:t>In CGI, data sharing is not available.</a:t>
                      </a:r>
                      <a:endParaRPr sz="1100" u="none" cap="none" strike="noStrike">
                        <a:latin typeface="Calibri"/>
                        <a:ea typeface="Calibri"/>
                        <a:cs typeface="Calibri"/>
                        <a:sym typeface="Calibri"/>
                      </a:endParaRPr>
                    </a:p>
                  </a:txBody>
                  <a:tcPr marT="9525" marB="9525" marR="9525" marL="9525" anchor="ctr"/>
                </a:tc>
              </a:tr>
              <a:tr h="469525">
                <a:tc>
                  <a:txBody>
                    <a:bodyPr/>
                    <a:lstStyle/>
                    <a:p>
                      <a:pPr indent="0" lvl="0" marL="0" marR="0" rtl="0" algn="l">
                        <a:lnSpc>
                          <a:spcPct val="115000"/>
                        </a:lnSpc>
                        <a:spcBef>
                          <a:spcPts val="0"/>
                        </a:spcBef>
                        <a:spcAft>
                          <a:spcPts val="0"/>
                        </a:spcAft>
                        <a:buNone/>
                      </a:pPr>
                      <a:r>
                        <a:rPr lang="en-US" sz="1400" u="none" cap="none" strike="noStrike"/>
                        <a:t>Servlets can link directly to the Web server</a:t>
                      </a:r>
                      <a:endParaRPr sz="1100" u="none" cap="none" strike="noStrike">
                        <a:latin typeface="Calibri"/>
                        <a:ea typeface="Calibri"/>
                        <a:cs typeface="Calibri"/>
                        <a:sym typeface="Calibri"/>
                      </a:endParaRPr>
                    </a:p>
                  </a:txBody>
                  <a:tcPr marT="9525" marB="9525" marR="9525" marL="9525" anchor="ctr"/>
                </a:tc>
                <a:tc>
                  <a:txBody>
                    <a:bodyPr/>
                    <a:lstStyle/>
                    <a:p>
                      <a:pPr indent="0" lvl="0" marL="0" marR="0" rtl="0" algn="l">
                        <a:lnSpc>
                          <a:spcPct val="115000"/>
                        </a:lnSpc>
                        <a:spcBef>
                          <a:spcPts val="0"/>
                        </a:spcBef>
                        <a:spcAft>
                          <a:spcPts val="0"/>
                        </a:spcAft>
                        <a:buNone/>
                      </a:pPr>
                      <a:r>
                        <a:rPr lang="en-US" sz="1400" u="none" cap="none" strike="noStrike"/>
                        <a:t>CGI cannot directly link to Web server.</a:t>
                      </a:r>
                      <a:endParaRPr sz="1100" u="none" cap="none" strike="noStrike">
                        <a:latin typeface="Calibri"/>
                        <a:ea typeface="Calibri"/>
                        <a:cs typeface="Calibri"/>
                        <a:sym typeface="Calibri"/>
                      </a:endParaRPr>
                    </a:p>
                  </a:txBody>
                  <a:tcPr marT="9525" marB="9525" marR="9525" marL="9525" anchor="ctr"/>
                </a:tc>
              </a:tr>
              <a:tr h="775675">
                <a:tc>
                  <a:txBody>
                    <a:bodyPr/>
                    <a:lstStyle/>
                    <a:p>
                      <a:pPr indent="0" lvl="0" marL="0" marR="0" rtl="0" algn="l">
                        <a:lnSpc>
                          <a:spcPct val="115000"/>
                        </a:lnSpc>
                        <a:spcBef>
                          <a:spcPts val="0"/>
                        </a:spcBef>
                        <a:spcAft>
                          <a:spcPts val="0"/>
                        </a:spcAft>
                        <a:buNone/>
                      </a:pPr>
                      <a:r>
                        <a:rPr lang="en-US" sz="1400" u="none" cap="none" strike="noStrike"/>
                        <a:t>Session tracking and caching of previous computations can be performed</a:t>
                      </a:r>
                      <a:endParaRPr sz="1100" u="none" cap="none" strike="noStrike">
                        <a:latin typeface="Calibri"/>
                        <a:ea typeface="Calibri"/>
                        <a:cs typeface="Calibri"/>
                        <a:sym typeface="Calibri"/>
                      </a:endParaRPr>
                    </a:p>
                  </a:txBody>
                  <a:tcPr marT="9525" marB="9525" marR="9525" marL="9525" anchor="ctr"/>
                </a:tc>
                <a:tc>
                  <a:txBody>
                    <a:bodyPr/>
                    <a:lstStyle/>
                    <a:p>
                      <a:pPr indent="0" lvl="0" marL="0" marR="0" rtl="0" algn="l">
                        <a:lnSpc>
                          <a:spcPct val="115000"/>
                        </a:lnSpc>
                        <a:spcBef>
                          <a:spcPts val="0"/>
                        </a:spcBef>
                        <a:spcAft>
                          <a:spcPts val="0"/>
                        </a:spcAft>
                        <a:buNone/>
                      </a:pPr>
                      <a:r>
                        <a:rPr lang="en-US" sz="1400" u="none" cap="none" strike="noStrike"/>
                        <a:t>Session tracking and caching of previous computations cannot be performed</a:t>
                      </a:r>
                      <a:endParaRPr sz="1100" u="none" cap="none" strike="noStrike">
                        <a:latin typeface="Calibri"/>
                        <a:ea typeface="Calibri"/>
                        <a:cs typeface="Calibri"/>
                        <a:sym typeface="Calibri"/>
                      </a:endParaRPr>
                    </a:p>
                  </a:txBody>
                  <a:tcPr marT="9525" marB="9525" marR="9525" marL="9525" anchor="ctr"/>
                </a:tc>
              </a:tr>
              <a:tr h="707775">
                <a:tc>
                  <a:txBody>
                    <a:bodyPr/>
                    <a:lstStyle/>
                    <a:p>
                      <a:pPr indent="0" lvl="0" marL="0" marR="0" rtl="0" algn="l">
                        <a:lnSpc>
                          <a:spcPct val="115000"/>
                        </a:lnSpc>
                        <a:spcBef>
                          <a:spcPts val="0"/>
                        </a:spcBef>
                        <a:spcAft>
                          <a:spcPts val="0"/>
                        </a:spcAft>
                        <a:buNone/>
                      </a:pPr>
                      <a:r>
                        <a:rPr lang="en-US" sz="1400" u="none" cap="none" strike="noStrike"/>
                        <a:t>Automatic parsing and decoding of HTML form data can be performed.</a:t>
                      </a:r>
                      <a:endParaRPr sz="1100" u="none" cap="none" strike="noStrike">
                        <a:latin typeface="Calibri"/>
                        <a:ea typeface="Calibri"/>
                        <a:cs typeface="Calibri"/>
                        <a:sym typeface="Calibri"/>
                      </a:endParaRPr>
                    </a:p>
                  </a:txBody>
                  <a:tcPr marT="9525" marB="9525" marR="9525" marL="9525" anchor="ctr"/>
                </a:tc>
                <a:tc>
                  <a:txBody>
                    <a:bodyPr/>
                    <a:lstStyle/>
                    <a:p>
                      <a:pPr indent="0" lvl="0" marL="0" marR="0" rtl="0" algn="l">
                        <a:lnSpc>
                          <a:spcPct val="115000"/>
                        </a:lnSpc>
                        <a:spcBef>
                          <a:spcPts val="0"/>
                        </a:spcBef>
                        <a:spcAft>
                          <a:spcPts val="0"/>
                        </a:spcAft>
                        <a:buNone/>
                      </a:pPr>
                      <a:r>
                        <a:rPr lang="en-US" sz="1400" u="none" cap="none" strike="noStrike"/>
                        <a:t>Automatic parsing and decoding of HTML form data cannot be performed.</a:t>
                      </a:r>
                      <a:endParaRPr sz="1100" u="none" cap="none" strike="noStrike">
                        <a:latin typeface="Calibri"/>
                        <a:ea typeface="Calibri"/>
                        <a:cs typeface="Calibri"/>
                        <a:sym typeface="Calibri"/>
                      </a:endParaRPr>
                    </a:p>
                  </a:txBody>
                  <a:tcPr marT="9525" marB="9525" marR="9525" marL="9525" anchor="ctr"/>
                </a:tc>
              </a:tr>
              <a:tr h="411300">
                <a:tc>
                  <a:txBody>
                    <a:bodyPr/>
                    <a:lstStyle/>
                    <a:p>
                      <a:pPr indent="0" lvl="0" marL="0" marR="0" rtl="0" algn="l">
                        <a:lnSpc>
                          <a:spcPct val="115000"/>
                        </a:lnSpc>
                        <a:spcBef>
                          <a:spcPts val="0"/>
                        </a:spcBef>
                        <a:spcAft>
                          <a:spcPts val="0"/>
                        </a:spcAft>
                        <a:buNone/>
                      </a:pPr>
                      <a:r>
                        <a:rPr lang="en-US" sz="1400" u="none" cap="none" strike="noStrike"/>
                        <a:t>Servlets can read and Set HTTP Headers</a:t>
                      </a:r>
                      <a:endParaRPr sz="1100" u="none" cap="none" strike="noStrike">
                        <a:latin typeface="Calibri"/>
                        <a:ea typeface="Calibri"/>
                        <a:cs typeface="Calibri"/>
                        <a:sym typeface="Calibri"/>
                      </a:endParaRPr>
                    </a:p>
                  </a:txBody>
                  <a:tcPr marT="9525" marB="9525" marR="9525" marL="9525" anchor="ctr"/>
                </a:tc>
                <a:tc>
                  <a:txBody>
                    <a:bodyPr/>
                    <a:lstStyle/>
                    <a:p>
                      <a:pPr indent="0" lvl="0" marL="0" marR="0" rtl="0" algn="l">
                        <a:lnSpc>
                          <a:spcPct val="115000"/>
                        </a:lnSpc>
                        <a:spcBef>
                          <a:spcPts val="0"/>
                        </a:spcBef>
                        <a:spcAft>
                          <a:spcPts val="0"/>
                        </a:spcAft>
                        <a:buNone/>
                      </a:pPr>
                      <a:r>
                        <a:rPr lang="en-US" sz="1400" u="none" cap="none" strike="noStrike"/>
                        <a:t>CGI cannot read and Set HTTP Headers</a:t>
                      </a:r>
                      <a:endParaRPr sz="1100" u="none" cap="none" strike="noStrike">
                        <a:latin typeface="Calibri"/>
                        <a:ea typeface="Calibri"/>
                        <a:cs typeface="Calibri"/>
                        <a:sym typeface="Calibri"/>
                      </a:endParaRPr>
                    </a:p>
                  </a:txBody>
                  <a:tcPr marT="9525" marB="9525" marR="9525" marL="9525" anchor="ctr"/>
                </a:tc>
              </a:tr>
              <a:tr h="488825">
                <a:tc>
                  <a:txBody>
                    <a:bodyPr/>
                    <a:lstStyle/>
                    <a:p>
                      <a:pPr indent="0" lvl="0" marL="0" marR="0" rtl="0" algn="l">
                        <a:lnSpc>
                          <a:spcPct val="115000"/>
                        </a:lnSpc>
                        <a:spcBef>
                          <a:spcPts val="0"/>
                        </a:spcBef>
                        <a:spcAft>
                          <a:spcPts val="0"/>
                        </a:spcAft>
                        <a:buNone/>
                      </a:pPr>
                      <a:r>
                        <a:rPr lang="en-US" sz="1400" u="none" cap="none" strike="noStrike"/>
                        <a:t>Servlets can handle cookies</a:t>
                      </a:r>
                      <a:endParaRPr sz="1100" u="none" cap="none" strike="noStrike">
                        <a:latin typeface="Calibri"/>
                        <a:ea typeface="Calibri"/>
                        <a:cs typeface="Calibri"/>
                        <a:sym typeface="Calibri"/>
                      </a:endParaRPr>
                    </a:p>
                  </a:txBody>
                  <a:tcPr marT="9525" marB="9525" marR="9525" marL="9525" anchor="ctr"/>
                </a:tc>
                <a:tc>
                  <a:txBody>
                    <a:bodyPr/>
                    <a:lstStyle/>
                    <a:p>
                      <a:pPr indent="0" lvl="0" marL="0" marR="0" rtl="0" algn="l">
                        <a:lnSpc>
                          <a:spcPct val="115000"/>
                        </a:lnSpc>
                        <a:spcBef>
                          <a:spcPts val="0"/>
                        </a:spcBef>
                        <a:spcAft>
                          <a:spcPts val="0"/>
                        </a:spcAft>
                        <a:buNone/>
                      </a:pPr>
                      <a:r>
                        <a:rPr lang="en-US" sz="1400" u="none" cap="none" strike="noStrike"/>
                        <a:t>CGI cannot handle cookies</a:t>
                      </a:r>
                      <a:endParaRPr sz="1100" u="none" cap="none" strike="noStrike">
                        <a:latin typeface="Calibri"/>
                        <a:ea typeface="Calibri"/>
                        <a:cs typeface="Calibri"/>
                        <a:sym typeface="Calibri"/>
                      </a:endParaRPr>
                    </a:p>
                  </a:txBody>
                  <a:tcPr marT="9525" marB="9525" marR="9525" marL="9525" anchor="ctr"/>
                </a:tc>
              </a:tr>
              <a:tr h="347300">
                <a:tc>
                  <a:txBody>
                    <a:bodyPr/>
                    <a:lstStyle/>
                    <a:p>
                      <a:pPr indent="0" lvl="0" marL="0" marR="0" rtl="0" algn="l">
                        <a:lnSpc>
                          <a:spcPct val="115000"/>
                        </a:lnSpc>
                        <a:spcBef>
                          <a:spcPts val="0"/>
                        </a:spcBef>
                        <a:spcAft>
                          <a:spcPts val="0"/>
                        </a:spcAft>
                        <a:buNone/>
                      </a:pPr>
                      <a:r>
                        <a:rPr lang="en-US" sz="1400" u="none" cap="none" strike="noStrike"/>
                        <a:t>Servlets can track sessions</a:t>
                      </a:r>
                      <a:endParaRPr sz="1100" u="none" cap="none" strike="noStrike">
                        <a:latin typeface="Calibri"/>
                        <a:ea typeface="Calibri"/>
                        <a:cs typeface="Calibri"/>
                        <a:sym typeface="Calibri"/>
                      </a:endParaRPr>
                    </a:p>
                  </a:txBody>
                  <a:tcPr marT="9525" marB="9525" marR="9525" marL="9525" anchor="ctr"/>
                </a:tc>
                <a:tc>
                  <a:txBody>
                    <a:bodyPr/>
                    <a:lstStyle/>
                    <a:p>
                      <a:pPr indent="0" lvl="0" marL="0" marR="0" rtl="0" algn="l">
                        <a:lnSpc>
                          <a:spcPct val="115000"/>
                        </a:lnSpc>
                        <a:spcBef>
                          <a:spcPts val="0"/>
                        </a:spcBef>
                        <a:spcAft>
                          <a:spcPts val="0"/>
                        </a:spcAft>
                        <a:buNone/>
                      </a:pPr>
                      <a:r>
                        <a:rPr lang="en-US" sz="1400" u="none" cap="none" strike="noStrike"/>
                        <a:t>CGI cannot track sessions</a:t>
                      </a:r>
                      <a:endParaRPr sz="1100" u="none" cap="none" strike="noStrike">
                        <a:latin typeface="Calibri"/>
                        <a:ea typeface="Calibri"/>
                        <a:cs typeface="Calibri"/>
                        <a:sym typeface="Calibri"/>
                      </a:endParaRPr>
                    </a:p>
                  </a:txBody>
                  <a:tcPr marT="9525" marB="9525" marR="9525" marL="9525" anchor="ctr"/>
                </a:tc>
              </a:tr>
              <a:tr h="381000">
                <a:tc>
                  <a:txBody>
                    <a:bodyPr/>
                    <a:lstStyle/>
                    <a:p>
                      <a:pPr indent="0" lvl="0" marL="0" marR="0" rtl="0" algn="l">
                        <a:lnSpc>
                          <a:spcPct val="115000"/>
                        </a:lnSpc>
                        <a:spcBef>
                          <a:spcPts val="0"/>
                        </a:spcBef>
                        <a:spcAft>
                          <a:spcPts val="0"/>
                        </a:spcAft>
                        <a:buNone/>
                      </a:pPr>
                      <a:r>
                        <a:rPr lang="en-US" sz="1400" u="none" cap="none" strike="noStrike"/>
                        <a:t>Servlets is inexpensive than CGI</a:t>
                      </a:r>
                      <a:endParaRPr sz="1100" u="none" cap="none" strike="noStrike">
                        <a:latin typeface="Calibri"/>
                        <a:ea typeface="Calibri"/>
                        <a:cs typeface="Calibri"/>
                        <a:sym typeface="Calibri"/>
                      </a:endParaRPr>
                    </a:p>
                  </a:txBody>
                  <a:tcPr marT="9525" marB="9525" marR="9525" marL="9525" anchor="ctr"/>
                </a:tc>
                <a:tc>
                  <a:txBody>
                    <a:bodyPr/>
                    <a:lstStyle/>
                    <a:p>
                      <a:pPr indent="0" lvl="0" marL="0" marR="0" rtl="0" algn="l">
                        <a:lnSpc>
                          <a:spcPct val="115000"/>
                        </a:lnSpc>
                        <a:spcBef>
                          <a:spcPts val="0"/>
                        </a:spcBef>
                        <a:spcAft>
                          <a:spcPts val="0"/>
                        </a:spcAft>
                        <a:buNone/>
                      </a:pPr>
                      <a:r>
                        <a:rPr lang="en-US" sz="1400" u="none" cap="none" strike="noStrike"/>
                        <a:t>CGI is more expensive than Servlets</a:t>
                      </a:r>
                      <a:endParaRPr sz="1100" u="none" cap="none" strike="noStrike">
                        <a:latin typeface="Calibri"/>
                        <a:ea typeface="Calibri"/>
                        <a:cs typeface="Calibri"/>
                        <a:sym typeface="Calibri"/>
                      </a:endParaRPr>
                    </a:p>
                  </a:txBody>
                  <a:tcPr marT="9525" marB="9525" marR="9525" marL="9525" anchor="ctr"/>
                </a:tc>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82"/>
          <p:cNvSpPr txBox="1"/>
          <p:nvPr>
            <p:ph type="title"/>
          </p:nvPr>
        </p:nvSpPr>
        <p:spPr>
          <a:xfrm>
            <a:off x="457200" y="274638"/>
            <a:ext cx="8229600" cy="4111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Cont..</a:t>
            </a:r>
            <a:endParaRPr b="1"/>
          </a:p>
        </p:txBody>
      </p:sp>
      <p:sp>
        <p:nvSpPr>
          <p:cNvPr id="517" name="Google Shape;517;p82"/>
          <p:cNvSpPr txBox="1"/>
          <p:nvPr>
            <p:ph idx="1" type="body"/>
          </p:nvPr>
        </p:nvSpPr>
        <p:spPr>
          <a:xfrm>
            <a:off x="457200" y="838200"/>
            <a:ext cx="8229600" cy="5287963"/>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spcBef>
                <a:spcPts val="0"/>
              </a:spcBef>
              <a:spcAft>
                <a:spcPts val="0"/>
              </a:spcAft>
              <a:buClr>
                <a:schemeClr val="dk1"/>
              </a:buClr>
              <a:buSzPct val="100000"/>
              <a:buNone/>
            </a:pPr>
            <a:r>
              <a:rPr b="1" lang="en-US"/>
              <a:t>GetData.java</a:t>
            </a:r>
            <a:endParaRPr/>
          </a:p>
          <a:p>
            <a:pPr indent="0" lvl="0" marL="0" rtl="0" algn="l">
              <a:spcBef>
                <a:spcPts val="400"/>
              </a:spcBef>
              <a:spcAft>
                <a:spcPts val="0"/>
              </a:spcAft>
              <a:buClr>
                <a:schemeClr val="dk1"/>
              </a:buClr>
              <a:buSzPct val="100000"/>
              <a:buNone/>
            </a:pPr>
            <a:r>
              <a:t/>
            </a:r>
            <a:endParaRPr b="1"/>
          </a:p>
          <a:p>
            <a:pPr indent="0" lvl="0" marL="0" rtl="0" algn="l">
              <a:spcBef>
                <a:spcPts val="400"/>
              </a:spcBef>
              <a:spcAft>
                <a:spcPts val="0"/>
              </a:spcAft>
              <a:buClr>
                <a:schemeClr val="dk1"/>
              </a:buClr>
              <a:buSzPct val="100000"/>
              <a:buNone/>
            </a:pPr>
            <a:r>
              <a:rPr lang="en-US"/>
              <a:t>import java.io.*;</a:t>
            </a:r>
            <a:endParaRPr/>
          </a:p>
          <a:p>
            <a:pPr indent="0" lvl="0" marL="0" rtl="0" algn="l">
              <a:spcBef>
                <a:spcPts val="400"/>
              </a:spcBef>
              <a:spcAft>
                <a:spcPts val="0"/>
              </a:spcAft>
              <a:buClr>
                <a:schemeClr val="dk1"/>
              </a:buClr>
              <a:buSzPct val="100000"/>
              <a:buNone/>
            </a:pPr>
            <a:r>
              <a:rPr lang="en-US"/>
              <a:t>import javax.servlet.*;</a:t>
            </a:r>
            <a:endParaRPr/>
          </a:p>
          <a:p>
            <a:pPr indent="0" lvl="0" marL="0" rtl="0" algn="l">
              <a:spcBef>
                <a:spcPts val="400"/>
              </a:spcBef>
              <a:spcAft>
                <a:spcPts val="0"/>
              </a:spcAft>
              <a:buClr>
                <a:schemeClr val="dk1"/>
              </a:buClr>
              <a:buSzPct val="100000"/>
              <a:buNone/>
            </a:pPr>
            <a:r>
              <a:rPr lang="en-US"/>
              <a:t>import javax.servlet.http.*;</a:t>
            </a:r>
            <a:endParaRPr/>
          </a:p>
          <a:p>
            <a:pPr indent="0" lvl="0" marL="0" rtl="0" algn="l">
              <a:spcBef>
                <a:spcPts val="400"/>
              </a:spcBef>
              <a:spcAft>
                <a:spcPts val="0"/>
              </a:spcAft>
              <a:buClr>
                <a:schemeClr val="dk1"/>
              </a:buClr>
              <a:buSzPct val="100000"/>
              <a:buNone/>
            </a:pPr>
            <a:r>
              <a:rPr lang="en-US"/>
              <a:t>public class GetData extends HttpServlet</a:t>
            </a:r>
            <a:endParaRPr/>
          </a:p>
          <a:p>
            <a:pPr indent="0" lvl="0" marL="0" rtl="0" algn="l">
              <a:spcBef>
                <a:spcPts val="400"/>
              </a:spcBef>
              <a:spcAft>
                <a:spcPts val="0"/>
              </a:spcAft>
              <a:buClr>
                <a:schemeClr val="dk1"/>
              </a:buClr>
              <a:buSzPct val="100000"/>
              <a:buNone/>
            </a:pPr>
            <a:r>
              <a:rPr lang="en-US"/>
              <a:t>{</a:t>
            </a:r>
            <a:endParaRPr/>
          </a:p>
          <a:p>
            <a:pPr indent="0" lvl="0" marL="0" rtl="0" algn="l">
              <a:spcBef>
                <a:spcPts val="400"/>
              </a:spcBef>
              <a:spcAft>
                <a:spcPts val="0"/>
              </a:spcAft>
              <a:buClr>
                <a:schemeClr val="dk1"/>
              </a:buClr>
              <a:buSzPct val="100000"/>
              <a:buNone/>
            </a:pPr>
            <a:r>
              <a:rPr lang="en-US"/>
              <a:t>public void doGet(HttpServletRequest req,HttpServletResponse res)throws ServletException,IOException</a:t>
            </a:r>
            <a:endParaRPr/>
          </a:p>
          <a:p>
            <a:pPr indent="0" lvl="0" marL="0" rtl="0" algn="l">
              <a:spcBef>
                <a:spcPts val="400"/>
              </a:spcBef>
              <a:spcAft>
                <a:spcPts val="0"/>
              </a:spcAft>
              <a:buClr>
                <a:schemeClr val="dk1"/>
              </a:buClr>
              <a:buSzPct val="100000"/>
              <a:buNone/>
            </a:pPr>
            <a:r>
              <a:rPr lang="en-US"/>
              <a:t>{</a:t>
            </a:r>
            <a:endParaRPr/>
          </a:p>
          <a:p>
            <a:pPr indent="0" lvl="0" marL="0" rtl="0" algn="l">
              <a:spcBef>
                <a:spcPts val="400"/>
              </a:spcBef>
              <a:spcAft>
                <a:spcPts val="0"/>
              </a:spcAft>
              <a:buClr>
                <a:schemeClr val="dk1"/>
              </a:buClr>
              <a:buSzPct val="100000"/>
              <a:buNone/>
            </a:pPr>
            <a:r>
              <a:rPr lang="en-US"/>
              <a:t>res.setContentType("text/html");</a:t>
            </a:r>
            <a:endParaRPr/>
          </a:p>
          <a:p>
            <a:pPr indent="0" lvl="0" marL="0" rtl="0" algn="l">
              <a:spcBef>
                <a:spcPts val="400"/>
              </a:spcBef>
              <a:spcAft>
                <a:spcPts val="0"/>
              </a:spcAft>
              <a:buClr>
                <a:schemeClr val="dk1"/>
              </a:buClr>
              <a:buSzPct val="100000"/>
              <a:buNone/>
            </a:pPr>
            <a:r>
              <a:rPr lang="en-US"/>
              <a:t>PrintWriter w=res.getWriter();</a:t>
            </a:r>
            <a:endParaRPr/>
          </a:p>
          <a:p>
            <a:pPr indent="0" lvl="0" marL="0" rtl="0" algn="l">
              <a:spcBef>
                <a:spcPts val="400"/>
              </a:spcBef>
              <a:spcAft>
                <a:spcPts val="0"/>
              </a:spcAft>
              <a:buClr>
                <a:schemeClr val="dk1"/>
              </a:buClr>
              <a:buSzPct val="100000"/>
              <a:buNone/>
            </a:pPr>
            <a:r>
              <a:rPr lang="en-US"/>
              <a:t>String msg=req.getParameter("WelcomeMsg");</a:t>
            </a:r>
            <a:endParaRPr/>
          </a:p>
          <a:p>
            <a:pPr indent="0" lvl="0" marL="0" rtl="0" algn="l">
              <a:spcBef>
                <a:spcPts val="400"/>
              </a:spcBef>
              <a:spcAft>
                <a:spcPts val="0"/>
              </a:spcAft>
              <a:buClr>
                <a:schemeClr val="dk1"/>
              </a:buClr>
              <a:buSzPct val="100000"/>
              <a:buNone/>
            </a:pPr>
            <a:r>
              <a:rPr lang="en-US"/>
              <a:t>w.println(msg);</a:t>
            </a:r>
            <a:endParaRPr/>
          </a:p>
          <a:p>
            <a:pPr indent="0" lvl="0" marL="0" rtl="0" algn="l">
              <a:spcBef>
                <a:spcPts val="400"/>
              </a:spcBef>
              <a:spcAft>
                <a:spcPts val="0"/>
              </a:spcAft>
              <a:buClr>
                <a:schemeClr val="dk1"/>
              </a:buClr>
              <a:buSzPct val="100000"/>
              <a:buNone/>
            </a:pPr>
            <a:r>
              <a:rPr lang="en-US"/>
              <a:t>w.close();</a:t>
            </a:r>
            <a:endParaRPr/>
          </a:p>
          <a:p>
            <a:pPr indent="0" lvl="0" marL="0" rtl="0" algn="l">
              <a:spcBef>
                <a:spcPts val="400"/>
              </a:spcBef>
              <a:spcAft>
                <a:spcPts val="0"/>
              </a:spcAft>
              <a:buClr>
                <a:schemeClr val="dk1"/>
              </a:buClr>
              <a:buSzPct val="100000"/>
              <a:buNone/>
            </a:pPr>
            <a:r>
              <a:rPr lang="en-US"/>
              <a:t>}</a:t>
            </a:r>
            <a:endParaRPr/>
          </a:p>
          <a:p>
            <a:pPr indent="0" lvl="0" marL="0" rtl="0" algn="l">
              <a:spcBef>
                <a:spcPts val="400"/>
              </a:spcBef>
              <a:spcAft>
                <a:spcPts val="0"/>
              </a:spcAft>
              <a:buClr>
                <a:schemeClr val="dk1"/>
              </a:buClr>
              <a:buSzPct val="100000"/>
              <a:buNone/>
            </a:pPr>
            <a:r>
              <a:rPr lang="en-US"/>
              <a:t>}</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83"/>
          <p:cNvSpPr txBox="1"/>
          <p:nvPr>
            <p:ph type="title"/>
          </p:nvPr>
        </p:nvSpPr>
        <p:spPr>
          <a:xfrm>
            <a:off x="457200" y="274638"/>
            <a:ext cx="8229600" cy="3349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POST Example</a:t>
            </a:r>
            <a:endParaRPr b="1"/>
          </a:p>
        </p:txBody>
      </p:sp>
      <p:sp>
        <p:nvSpPr>
          <p:cNvPr id="523" name="Google Shape;523;p83"/>
          <p:cNvSpPr txBox="1"/>
          <p:nvPr>
            <p:ph idx="1" type="body"/>
          </p:nvPr>
        </p:nvSpPr>
        <p:spPr>
          <a:xfrm>
            <a:off x="152400" y="685800"/>
            <a:ext cx="8839200" cy="59436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Clr>
                <a:schemeClr val="dk1"/>
              </a:buClr>
              <a:buSzPct val="100000"/>
              <a:buNone/>
            </a:pPr>
            <a:r>
              <a:rPr b="1" lang="en-US"/>
              <a:t>postrequest.html</a:t>
            </a:r>
            <a:endParaRPr/>
          </a:p>
          <a:p>
            <a:pPr indent="0" lvl="0" marL="0" rtl="0" algn="l">
              <a:spcBef>
                <a:spcPts val="476"/>
              </a:spcBef>
              <a:spcAft>
                <a:spcPts val="0"/>
              </a:spcAft>
              <a:buClr>
                <a:schemeClr val="dk1"/>
              </a:buClr>
              <a:buSzPct val="100000"/>
              <a:buNone/>
            </a:pPr>
            <a:r>
              <a:rPr lang="en-US" sz="3400"/>
              <a:t>&lt;html&gt;</a:t>
            </a:r>
            <a:endParaRPr/>
          </a:p>
          <a:p>
            <a:pPr indent="0" lvl="0" marL="0" rtl="0" algn="l">
              <a:spcBef>
                <a:spcPts val="476"/>
              </a:spcBef>
              <a:spcAft>
                <a:spcPts val="0"/>
              </a:spcAft>
              <a:buClr>
                <a:schemeClr val="dk1"/>
              </a:buClr>
              <a:buSzPct val="100000"/>
              <a:buNone/>
            </a:pPr>
            <a:r>
              <a:rPr lang="en-US" sz="3400"/>
              <a:t>&lt;form name="SampleGet" method=“post" action="/servletpgm/postRequest"&gt;</a:t>
            </a:r>
            <a:endParaRPr/>
          </a:p>
          <a:p>
            <a:pPr indent="0" lvl="0" marL="0" rtl="0" algn="l">
              <a:spcBef>
                <a:spcPts val="476"/>
              </a:spcBef>
              <a:spcAft>
                <a:spcPts val="0"/>
              </a:spcAft>
              <a:buClr>
                <a:schemeClr val="dk1"/>
              </a:buClr>
              <a:buSzPct val="100000"/>
              <a:buNone/>
            </a:pPr>
            <a:r>
              <a:rPr lang="en-US" sz="3400"/>
              <a:t>&lt;h1&gt;Enter Welcome Message&lt;/h1&gt;</a:t>
            </a:r>
            <a:endParaRPr/>
          </a:p>
          <a:p>
            <a:pPr indent="0" lvl="0" marL="0" rtl="0" algn="l">
              <a:spcBef>
                <a:spcPts val="476"/>
              </a:spcBef>
              <a:spcAft>
                <a:spcPts val="0"/>
              </a:spcAft>
              <a:buClr>
                <a:schemeClr val="dk1"/>
              </a:buClr>
              <a:buSzPct val="100000"/>
              <a:buNone/>
            </a:pPr>
            <a:r>
              <a:rPr lang="en-US" sz="3400"/>
              <a:t>&lt;br&gt;</a:t>
            </a:r>
            <a:endParaRPr/>
          </a:p>
          <a:p>
            <a:pPr indent="0" lvl="0" marL="0" rtl="0" algn="l">
              <a:spcBef>
                <a:spcPts val="476"/>
              </a:spcBef>
              <a:spcAft>
                <a:spcPts val="0"/>
              </a:spcAft>
              <a:buClr>
                <a:schemeClr val="dk1"/>
              </a:buClr>
              <a:buSzPct val="100000"/>
              <a:buNone/>
            </a:pPr>
            <a:r>
              <a:rPr lang="en-US" sz="3400"/>
              <a:t>&lt;input type="text" name="WelcomeMsg" value=""&gt;</a:t>
            </a:r>
            <a:endParaRPr/>
          </a:p>
          <a:p>
            <a:pPr indent="0" lvl="0" marL="0" rtl="0" algn="l">
              <a:spcBef>
                <a:spcPts val="476"/>
              </a:spcBef>
              <a:spcAft>
                <a:spcPts val="0"/>
              </a:spcAft>
              <a:buClr>
                <a:schemeClr val="dk1"/>
              </a:buClr>
              <a:buSzPct val="100000"/>
              <a:buNone/>
            </a:pPr>
            <a:r>
              <a:rPr lang="en-US" sz="3400"/>
              <a:t>&lt;input type="submit" value="Ok"&gt;</a:t>
            </a:r>
            <a:endParaRPr/>
          </a:p>
          <a:p>
            <a:pPr indent="0" lvl="0" marL="0" rtl="0" algn="l">
              <a:spcBef>
                <a:spcPts val="714"/>
              </a:spcBef>
              <a:spcAft>
                <a:spcPts val="0"/>
              </a:spcAft>
              <a:buClr>
                <a:schemeClr val="dk1"/>
              </a:buClr>
              <a:buSzPct val="100000"/>
              <a:buNone/>
            </a:pPr>
            <a:r>
              <a:rPr lang="en-US" sz="3400"/>
              <a:t>&lt;/html</a:t>
            </a:r>
            <a:r>
              <a:rPr lang="en-US" sz="5100"/>
              <a:t>&gt;</a:t>
            </a:r>
            <a:endParaRPr/>
          </a:p>
          <a:p>
            <a:pPr indent="0" lvl="0" marL="0" rtl="0" algn="l">
              <a:spcBef>
                <a:spcPts val="448"/>
              </a:spcBef>
              <a:spcAft>
                <a:spcPts val="0"/>
              </a:spcAft>
              <a:buClr>
                <a:schemeClr val="dk1"/>
              </a:buClr>
              <a:buSzPct val="100000"/>
              <a:buNone/>
            </a:pPr>
            <a:r>
              <a:t/>
            </a:r>
            <a:endParaRPr/>
          </a:p>
          <a:p>
            <a:pPr indent="0" lvl="0" marL="0" rtl="0" algn="l">
              <a:spcBef>
                <a:spcPts val="448"/>
              </a:spcBef>
              <a:spcAft>
                <a:spcPts val="0"/>
              </a:spcAft>
              <a:buClr>
                <a:schemeClr val="dk1"/>
              </a:buClr>
              <a:buSzPct val="100000"/>
              <a:buNone/>
            </a:pPr>
            <a:r>
              <a:t/>
            </a:r>
            <a:endParaRPr/>
          </a:p>
          <a:p>
            <a:pPr indent="0" lvl="0" marL="0" rtl="0" algn="l">
              <a:spcBef>
                <a:spcPts val="448"/>
              </a:spcBef>
              <a:spcAft>
                <a:spcPts val="0"/>
              </a:spcAft>
              <a:buClr>
                <a:schemeClr val="dk1"/>
              </a:buClr>
              <a:buSzPct val="100000"/>
              <a:buNone/>
            </a:pPr>
            <a:r>
              <a:t/>
            </a:r>
            <a:endParaRPr/>
          </a:p>
          <a:p>
            <a:pPr indent="0" lvl="0" marL="0" rtl="0" algn="l">
              <a:spcBef>
                <a:spcPts val="448"/>
              </a:spcBef>
              <a:spcAft>
                <a:spcPts val="0"/>
              </a:spcAft>
              <a:buClr>
                <a:schemeClr val="dk1"/>
              </a:buClr>
              <a:buSzPct val="100000"/>
              <a:buNone/>
            </a:pPr>
            <a:r>
              <a:t/>
            </a:r>
            <a:endParaRPr/>
          </a:p>
          <a:p>
            <a:pPr indent="0" lvl="0" marL="0" rtl="0" algn="l">
              <a:spcBef>
                <a:spcPts val="448"/>
              </a:spcBef>
              <a:spcAft>
                <a:spcPts val="0"/>
              </a:spcAft>
              <a:buClr>
                <a:schemeClr val="dk1"/>
              </a:buClr>
              <a:buSzPct val="100000"/>
              <a:buNone/>
            </a:pPr>
            <a:r>
              <a:rPr b="1" lang="en-US"/>
              <a:t>	web.xml</a:t>
            </a:r>
            <a:endParaRPr/>
          </a:p>
          <a:p>
            <a:pPr indent="0" lvl="1" marL="400050" rtl="0" algn="l">
              <a:spcBef>
                <a:spcPts val="420"/>
              </a:spcBef>
              <a:spcAft>
                <a:spcPts val="0"/>
              </a:spcAft>
              <a:buClr>
                <a:schemeClr val="dk1"/>
              </a:buClr>
              <a:buSzPct val="100000"/>
              <a:buNone/>
            </a:pPr>
            <a:r>
              <a:rPr lang="en-US" sz="3000"/>
              <a:t>&lt;web-app&gt;</a:t>
            </a:r>
            <a:endParaRPr/>
          </a:p>
          <a:p>
            <a:pPr indent="0" lvl="1" marL="400050" rtl="0" algn="l">
              <a:spcBef>
                <a:spcPts val="420"/>
              </a:spcBef>
              <a:spcAft>
                <a:spcPts val="0"/>
              </a:spcAft>
              <a:buClr>
                <a:schemeClr val="dk1"/>
              </a:buClr>
              <a:buSzPct val="100000"/>
              <a:buNone/>
            </a:pPr>
            <a:r>
              <a:rPr lang="en-US" sz="3000"/>
              <a:t>&lt;servlet&gt;</a:t>
            </a:r>
            <a:endParaRPr/>
          </a:p>
          <a:p>
            <a:pPr indent="0" lvl="1" marL="400050" rtl="0" algn="l">
              <a:spcBef>
                <a:spcPts val="420"/>
              </a:spcBef>
              <a:spcAft>
                <a:spcPts val="0"/>
              </a:spcAft>
              <a:buClr>
                <a:schemeClr val="dk1"/>
              </a:buClr>
              <a:buSzPct val="100000"/>
              <a:buNone/>
            </a:pPr>
            <a:r>
              <a:rPr lang="en-US" sz="3000"/>
              <a:t>&lt;servlet-name&gt;seventh&lt;/servlet-name&gt;</a:t>
            </a:r>
            <a:endParaRPr/>
          </a:p>
          <a:p>
            <a:pPr indent="0" lvl="1" marL="400050" rtl="0" algn="l">
              <a:spcBef>
                <a:spcPts val="420"/>
              </a:spcBef>
              <a:spcAft>
                <a:spcPts val="0"/>
              </a:spcAft>
              <a:buClr>
                <a:schemeClr val="dk1"/>
              </a:buClr>
              <a:buSzPct val="100000"/>
              <a:buNone/>
            </a:pPr>
            <a:r>
              <a:rPr lang="en-US" sz="3000"/>
              <a:t>&lt;servlet-class&gt;PostData&lt;/servlet-class&gt;</a:t>
            </a:r>
            <a:endParaRPr/>
          </a:p>
          <a:p>
            <a:pPr indent="0" lvl="1" marL="400050" rtl="0" algn="l">
              <a:spcBef>
                <a:spcPts val="420"/>
              </a:spcBef>
              <a:spcAft>
                <a:spcPts val="0"/>
              </a:spcAft>
              <a:buClr>
                <a:schemeClr val="dk1"/>
              </a:buClr>
              <a:buSzPct val="100000"/>
              <a:buNone/>
            </a:pPr>
            <a:r>
              <a:rPr lang="en-US" sz="3000"/>
              <a:t>&lt;/servlet&gt;</a:t>
            </a:r>
            <a:endParaRPr/>
          </a:p>
          <a:p>
            <a:pPr indent="0" lvl="1" marL="400050" rtl="0" algn="l">
              <a:spcBef>
                <a:spcPts val="420"/>
              </a:spcBef>
              <a:spcAft>
                <a:spcPts val="0"/>
              </a:spcAft>
              <a:buClr>
                <a:schemeClr val="dk1"/>
              </a:buClr>
              <a:buSzPct val="100000"/>
              <a:buNone/>
            </a:pPr>
            <a:r>
              <a:rPr lang="en-US" sz="3000"/>
              <a:t>&lt;servlet-mapping&gt;</a:t>
            </a:r>
            <a:endParaRPr/>
          </a:p>
          <a:p>
            <a:pPr indent="0" lvl="1" marL="400050" rtl="0" algn="l">
              <a:spcBef>
                <a:spcPts val="420"/>
              </a:spcBef>
              <a:spcAft>
                <a:spcPts val="0"/>
              </a:spcAft>
              <a:buClr>
                <a:schemeClr val="dk1"/>
              </a:buClr>
              <a:buSzPct val="100000"/>
              <a:buNone/>
            </a:pPr>
            <a:r>
              <a:rPr lang="en-US" sz="3000"/>
              <a:t>&lt;servlet-name&gt;seventh&lt;/servlet-name&gt;</a:t>
            </a:r>
            <a:endParaRPr/>
          </a:p>
          <a:p>
            <a:pPr indent="0" lvl="1" marL="400050" rtl="0" algn="l">
              <a:spcBef>
                <a:spcPts val="420"/>
              </a:spcBef>
              <a:spcAft>
                <a:spcPts val="0"/>
              </a:spcAft>
              <a:buClr>
                <a:schemeClr val="dk1"/>
              </a:buClr>
              <a:buSzPct val="100000"/>
              <a:buNone/>
            </a:pPr>
            <a:r>
              <a:rPr lang="en-US" sz="3000"/>
              <a:t>&lt;url-pattern&gt;/postRequest&lt;/url-pattern&gt;</a:t>
            </a:r>
            <a:endParaRPr/>
          </a:p>
          <a:p>
            <a:pPr indent="0" lvl="1" marL="400050" rtl="0" algn="l">
              <a:spcBef>
                <a:spcPts val="420"/>
              </a:spcBef>
              <a:spcAft>
                <a:spcPts val="0"/>
              </a:spcAft>
              <a:buClr>
                <a:schemeClr val="dk1"/>
              </a:buClr>
              <a:buSzPct val="100000"/>
              <a:buNone/>
            </a:pPr>
            <a:r>
              <a:rPr lang="en-US" sz="3000"/>
              <a:t>&lt;/servlet-mapping&gt;</a:t>
            </a:r>
            <a:endParaRPr/>
          </a:p>
          <a:p>
            <a:pPr indent="0" lvl="1" marL="400050" rtl="0" algn="l">
              <a:spcBef>
                <a:spcPts val="420"/>
              </a:spcBef>
              <a:spcAft>
                <a:spcPts val="0"/>
              </a:spcAft>
              <a:buClr>
                <a:schemeClr val="dk1"/>
              </a:buClr>
              <a:buSzPct val="100000"/>
              <a:buNone/>
            </a:pPr>
            <a:r>
              <a:rPr lang="en-US" sz="3000"/>
              <a:t>&lt;/web-app&gt;</a:t>
            </a:r>
            <a:endParaRPr/>
          </a:p>
          <a:p>
            <a:pPr indent="0" lvl="1" marL="400050" rtl="0" algn="l">
              <a:spcBef>
                <a:spcPts val="392"/>
              </a:spcBef>
              <a:spcAft>
                <a:spcPts val="0"/>
              </a:spcAft>
              <a:buClr>
                <a:schemeClr val="dk1"/>
              </a:buClr>
              <a:buSzPct val="100000"/>
              <a:buNone/>
            </a:pPr>
            <a:r>
              <a:t/>
            </a:r>
            <a:endParaRPr/>
          </a:p>
        </p:txBody>
      </p:sp>
      <p:cxnSp>
        <p:nvCxnSpPr>
          <p:cNvPr id="524" name="Google Shape;524;p83"/>
          <p:cNvCxnSpPr/>
          <p:nvPr/>
        </p:nvCxnSpPr>
        <p:spPr>
          <a:xfrm>
            <a:off x="4724400" y="838200"/>
            <a:ext cx="0" cy="6019800"/>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84"/>
          <p:cNvSpPr txBox="1"/>
          <p:nvPr>
            <p:ph type="title"/>
          </p:nvPr>
        </p:nvSpPr>
        <p:spPr>
          <a:xfrm>
            <a:off x="457200" y="274638"/>
            <a:ext cx="8229600" cy="4111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Cont..</a:t>
            </a:r>
            <a:endParaRPr b="1"/>
          </a:p>
        </p:txBody>
      </p:sp>
      <p:sp>
        <p:nvSpPr>
          <p:cNvPr id="530" name="Google Shape;530;p84"/>
          <p:cNvSpPr txBox="1"/>
          <p:nvPr>
            <p:ph idx="1" type="body"/>
          </p:nvPr>
        </p:nvSpPr>
        <p:spPr>
          <a:xfrm>
            <a:off x="457200" y="838200"/>
            <a:ext cx="8229600" cy="5287963"/>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spcBef>
                <a:spcPts val="0"/>
              </a:spcBef>
              <a:spcAft>
                <a:spcPts val="0"/>
              </a:spcAft>
              <a:buClr>
                <a:schemeClr val="dk1"/>
              </a:buClr>
              <a:buSzPct val="100000"/>
              <a:buNone/>
            </a:pPr>
            <a:r>
              <a:rPr b="1" lang="en-US"/>
              <a:t>PostData.java</a:t>
            </a:r>
            <a:endParaRPr/>
          </a:p>
          <a:p>
            <a:pPr indent="0" lvl="0" marL="0" rtl="0" algn="l">
              <a:spcBef>
                <a:spcPts val="400"/>
              </a:spcBef>
              <a:spcAft>
                <a:spcPts val="0"/>
              </a:spcAft>
              <a:buClr>
                <a:schemeClr val="dk1"/>
              </a:buClr>
              <a:buSzPct val="100000"/>
              <a:buNone/>
            </a:pPr>
            <a:r>
              <a:t/>
            </a:r>
            <a:endParaRPr b="1"/>
          </a:p>
          <a:p>
            <a:pPr indent="0" lvl="0" marL="0" rtl="0" algn="l">
              <a:spcBef>
                <a:spcPts val="400"/>
              </a:spcBef>
              <a:spcAft>
                <a:spcPts val="0"/>
              </a:spcAft>
              <a:buClr>
                <a:schemeClr val="dk1"/>
              </a:buClr>
              <a:buSzPct val="100000"/>
              <a:buNone/>
            </a:pPr>
            <a:r>
              <a:rPr lang="en-US"/>
              <a:t>import java.io.*;</a:t>
            </a:r>
            <a:endParaRPr/>
          </a:p>
          <a:p>
            <a:pPr indent="0" lvl="0" marL="0" rtl="0" algn="l">
              <a:spcBef>
                <a:spcPts val="400"/>
              </a:spcBef>
              <a:spcAft>
                <a:spcPts val="0"/>
              </a:spcAft>
              <a:buClr>
                <a:schemeClr val="dk1"/>
              </a:buClr>
              <a:buSzPct val="100000"/>
              <a:buNone/>
            </a:pPr>
            <a:r>
              <a:rPr lang="en-US"/>
              <a:t>import javax.servlet.*;</a:t>
            </a:r>
            <a:endParaRPr/>
          </a:p>
          <a:p>
            <a:pPr indent="0" lvl="0" marL="0" rtl="0" algn="l">
              <a:spcBef>
                <a:spcPts val="400"/>
              </a:spcBef>
              <a:spcAft>
                <a:spcPts val="0"/>
              </a:spcAft>
              <a:buClr>
                <a:schemeClr val="dk1"/>
              </a:buClr>
              <a:buSzPct val="100000"/>
              <a:buNone/>
            </a:pPr>
            <a:r>
              <a:rPr lang="en-US"/>
              <a:t>import javax.servlet.http.*;</a:t>
            </a:r>
            <a:endParaRPr/>
          </a:p>
          <a:p>
            <a:pPr indent="0" lvl="0" marL="0" rtl="0" algn="l">
              <a:spcBef>
                <a:spcPts val="400"/>
              </a:spcBef>
              <a:spcAft>
                <a:spcPts val="0"/>
              </a:spcAft>
              <a:buClr>
                <a:schemeClr val="dk1"/>
              </a:buClr>
              <a:buSzPct val="100000"/>
              <a:buNone/>
            </a:pPr>
            <a:r>
              <a:rPr lang="en-US"/>
              <a:t>public class PostData extends HttpServlet</a:t>
            </a:r>
            <a:endParaRPr/>
          </a:p>
          <a:p>
            <a:pPr indent="0" lvl="0" marL="0" rtl="0" algn="l">
              <a:spcBef>
                <a:spcPts val="400"/>
              </a:spcBef>
              <a:spcAft>
                <a:spcPts val="0"/>
              </a:spcAft>
              <a:buClr>
                <a:schemeClr val="dk1"/>
              </a:buClr>
              <a:buSzPct val="100000"/>
              <a:buNone/>
            </a:pPr>
            <a:r>
              <a:rPr lang="en-US"/>
              <a:t>{</a:t>
            </a:r>
            <a:endParaRPr/>
          </a:p>
          <a:p>
            <a:pPr indent="0" lvl="0" marL="0" rtl="0" algn="l">
              <a:spcBef>
                <a:spcPts val="400"/>
              </a:spcBef>
              <a:spcAft>
                <a:spcPts val="0"/>
              </a:spcAft>
              <a:buClr>
                <a:schemeClr val="dk1"/>
              </a:buClr>
              <a:buSzPct val="100000"/>
              <a:buNone/>
            </a:pPr>
            <a:r>
              <a:rPr lang="en-US"/>
              <a:t>public void doPost(HttpServletRequest req,HttpServletResponse res)throws ServletException,IOException</a:t>
            </a:r>
            <a:endParaRPr/>
          </a:p>
          <a:p>
            <a:pPr indent="0" lvl="0" marL="0" rtl="0" algn="l">
              <a:spcBef>
                <a:spcPts val="400"/>
              </a:spcBef>
              <a:spcAft>
                <a:spcPts val="0"/>
              </a:spcAft>
              <a:buClr>
                <a:schemeClr val="dk1"/>
              </a:buClr>
              <a:buSzPct val="100000"/>
              <a:buNone/>
            </a:pPr>
            <a:r>
              <a:rPr lang="en-US"/>
              <a:t>{</a:t>
            </a:r>
            <a:endParaRPr/>
          </a:p>
          <a:p>
            <a:pPr indent="0" lvl="0" marL="0" rtl="0" algn="l">
              <a:spcBef>
                <a:spcPts val="400"/>
              </a:spcBef>
              <a:spcAft>
                <a:spcPts val="0"/>
              </a:spcAft>
              <a:buClr>
                <a:schemeClr val="dk1"/>
              </a:buClr>
              <a:buSzPct val="100000"/>
              <a:buNone/>
            </a:pPr>
            <a:r>
              <a:rPr lang="en-US"/>
              <a:t>res.setContentType("text/html");</a:t>
            </a:r>
            <a:endParaRPr/>
          </a:p>
          <a:p>
            <a:pPr indent="0" lvl="0" marL="0" rtl="0" algn="l">
              <a:spcBef>
                <a:spcPts val="400"/>
              </a:spcBef>
              <a:spcAft>
                <a:spcPts val="0"/>
              </a:spcAft>
              <a:buClr>
                <a:schemeClr val="dk1"/>
              </a:buClr>
              <a:buSzPct val="100000"/>
              <a:buNone/>
            </a:pPr>
            <a:r>
              <a:rPr lang="en-US"/>
              <a:t>PrintWriter w=res.getWriter();</a:t>
            </a:r>
            <a:endParaRPr/>
          </a:p>
          <a:p>
            <a:pPr indent="0" lvl="0" marL="0" rtl="0" algn="l">
              <a:spcBef>
                <a:spcPts val="400"/>
              </a:spcBef>
              <a:spcAft>
                <a:spcPts val="0"/>
              </a:spcAft>
              <a:buClr>
                <a:schemeClr val="dk1"/>
              </a:buClr>
              <a:buSzPct val="100000"/>
              <a:buNone/>
            </a:pPr>
            <a:r>
              <a:rPr lang="en-US"/>
              <a:t>String msg=req.getParameter("WelcomeMsg");</a:t>
            </a:r>
            <a:endParaRPr/>
          </a:p>
          <a:p>
            <a:pPr indent="0" lvl="0" marL="0" rtl="0" algn="l">
              <a:spcBef>
                <a:spcPts val="400"/>
              </a:spcBef>
              <a:spcAft>
                <a:spcPts val="0"/>
              </a:spcAft>
              <a:buClr>
                <a:schemeClr val="dk1"/>
              </a:buClr>
              <a:buSzPct val="100000"/>
              <a:buNone/>
            </a:pPr>
            <a:r>
              <a:rPr lang="en-US"/>
              <a:t>w.println(msg);</a:t>
            </a:r>
            <a:endParaRPr/>
          </a:p>
          <a:p>
            <a:pPr indent="0" lvl="0" marL="0" rtl="0" algn="l">
              <a:spcBef>
                <a:spcPts val="400"/>
              </a:spcBef>
              <a:spcAft>
                <a:spcPts val="0"/>
              </a:spcAft>
              <a:buClr>
                <a:schemeClr val="dk1"/>
              </a:buClr>
              <a:buSzPct val="100000"/>
              <a:buNone/>
            </a:pPr>
            <a:r>
              <a:rPr lang="en-US"/>
              <a:t>w.close();</a:t>
            </a:r>
            <a:endParaRPr/>
          </a:p>
          <a:p>
            <a:pPr indent="0" lvl="0" marL="0" rtl="0" algn="l">
              <a:spcBef>
                <a:spcPts val="400"/>
              </a:spcBef>
              <a:spcAft>
                <a:spcPts val="0"/>
              </a:spcAft>
              <a:buClr>
                <a:schemeClr val="dk1"/>
              </a:buClr>
              <a:buSzPct val="100000"/>
              <a:buNone/>
            </a:pPr>
            <a:r>
              <a:rPr lang="en-US"/>
              <a:t>}</a:t>
            </a:r>
            <a:endParaRPr/>
          </a:p>
          <a:p>
            <a:pPr indent="0" lvl="0" marL="0" rtl="0" algn="l">
              <a:spcBef>
                <a:spcPts val="400"/>
              </a:spcBef>
              <a:spcAft>
                <a:spcPts val="0"/>
              </a:spcAft>
              <a:buClr>
                <a:schemeClr val="dk1"/>
              </a:buClr>
              <a:buSzPct val="100000"/>
              <a:buNone/>
            </a:pPr>
            <a:r>
              <a:rPr lang="en-US"/>
              <a:t>}</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85"/>
          <p:cNvSpPr txBox="1"/>
          <p:nvPr>
            <p:ph type="title"/>
          </p:nvPr>
        </p:nvSpPr>
        <p:spPr>
          <a:xfrm>
            <a:off x="457200" y="381000"/>
            <a:ext cx="8229600" cy="4111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Cookie class</a:t>
            </a:r>
            <a:br>
              <a:rPr lang="en-US"/>
            </a:br>
            <a:endParaRPr/>
          </a:p>
        </p:txBody>
      </p:sp>
      <p:sp>
        <p:nvSpPr>
          <p:cNvPr id="536" name="Google Shape;536;p85"/>
          <p:cNvSpPr txBox="1"/>
          <p:nvPr>
            <p:ph idx="1" type="body"/>
          </p:nvPr>
        </p:nvSpPr>
        <p:spPr>
          <a:xfrm>
            <a:off x="457200" y="792162"/>
            <a:ext cx="8229600" cy="5516563"/>
          </a:xfrm>
          <a:prstGeom prst="rect">
            <a:avLst/>
          </a:prstGeom>
          <a:noFill/>
          <a:ln>
            <a:noFill/>
          </a:ln>
        </p:spPr>
        <p:txBody>
          <a:bodyPr anchorCtr="0" anchor="t" bIns="45700" lIns="91425" spcFirstLastPara="1" rIns="91425" wrap="square" tIns="45700">
            <a:normAutofit fontScale="62500" lnSpcReduction="20000"/>
          </a:bodyPr>
          <a:lstStyle/>
          <a:p>
            <a:pPr indent="-342900" lvl="1" marL="342900" rtl="0" algn="l">
              <a:spcBef>
                <a:spcPts val="0"/>
              </a:spcBef>
              <a:spcAft>
                <a:spcPts val="0"/>
              </a:spcAft>
              <a:buClr>
                <a:schemeClr val="dk1"/>
              </a:buClr>
              <a:buSzPct val="100000"/>
              <a:buFont typeface="Arial"/>
              <a:buChar char="•"/>
            </a:pPr>
            <a:r>
              <a:rPr lang="en-US" sz="3200"/>
              <a:t>Cookies are Small files that store information on client's computer.</a:t>
            </a:r>
            <a:endParaRPr/>
          </a:p>
          <a:p>
            <a:pPr indent="-342900" lvl="1" marL="342900" rtl="0" algn="l">
              <a:spcBef>
                <a:spcPts val="400"/>
              </a:spcBef>
              <a:spcAft>
                <a:spcPts val="0"/>
              </a:spcAft>
              <a:buClr>
                <a:schemeClr val="dk1"/>
              </a:buClr>
              <a:buSzPct val="100000"/>
              <a:buFont typeface="Arial"/>
              <a:buChar char="•"/>
            </a:pPr>
            <a:r>
              <a:rPr lang="en-US" sz="3200"/>
              <a:t>Cookies are valuable for tracking user activities. </a:t>
            </a:r>
            <a:endParaRPr/>
          </a:p>
          <a:p>
            <a:pPr indent="-342900" lvl="1" marL="342900" rtl="0" algn="l">
              <a:spcBef>
                <a:spcPts val="400"/>
              </a:spcBef>
              <a:spcAft>
                <a:spcPts val="0"/>
              </a:spcAft>
              <a:buClr>
                <a:schemeClr val="dk1"/>
              </a:buClr>
              <a:buSzPct val="100000"/>
              <a:buFont typeface="Arial"/>
              <a:buChar char="•"/>
            </a:pPr>
            <a:r>
              <a:rPr lang="en-US" sz="3200"/>
              <a:t>Servlet can check previous cookies for information.</a:t>
            </a:r>
            <a:endParaRPr/>
          </a:p>
          <a:p>
            <a:pPr indent="-342900" lvl="0" marL="342900" rtl="0" algn="l">
              <a:spcBef>
                <a:spcPts val="400"/>
              </a:spcBef>
              <a:spcAft>
                <a:spcPts val="0"/>
              </a:spcAft>
              <a:buClr>
                <a:schemeClr val="dk1"/>
              </a:buClr>
              <a:buSzPct val="100000"/>
              <a:buChar char="•"/>
            </a:pPr>
            <a:r>
              <a:rPr lang="en-US"/>
              <a:t>A servlet can write a cookie to a user's machine via the addCookie( ) method of the HttpServletResponse interface. </a:t>
            </a:r>
            <a:endParaRPr/>
          </a:p>
          <a:p>
            <a:pPr indent="-342900" lvl="0" marL="342900" rtl="0" algn="l">
              <a:spcBef>
                <a:spcPts val="400"/>
              </a:spcBef>
              <a:spcAft>
                <a:spcPts val="0"/>
              </a:spcAft>
              <a:buClr>
                <a:schemeClr val="dk1"/>
              </a:buClr>
              <a:buSzPct val="100000"/>
              <a:buChar char="•"/>
            </a:pPr>
            <a:r>
              <a:rPr lang="en-US"/>
              <a:t>The data for that cookie is then included in the header of the HTTP response that is sent to the browser.</a:t>
            </a:r>
            <a:endParaRPr/>
          </a:p>
          <a:p>
            <a:pPr indent="-342900" lvl="0" marL="342900" rtl="0" algn="l">
              <a:spcBef>
                <a:spcPts val="400"/>
              </a:spcBef>
              <a:spcAft>
                <a:spcPts val="0"/>
              </a:spcAft>
              <a:buClr>
                <a:schemeClr val="dk1"/>
              </a:buClr>
              <a:buSzPct val="100000"/>
              <a:buChar char="•"/>
            </a:pPr>
            <a:r>
              <a:rPr lang="en-US"/>
              <a:t>The names and values of cookies are stored on the user's machine.</a:t>
            </a:r>
            <a:endParaRPr/>
          </a:p>
          <a:p>
            <a:pPr indent="-342900" lvl="0" marL="342900" rtl="0" algn="l">
              <a:spcBef>
                <a:spcPts val="400"/>
              </a:spcBef>
              <a:spcAft>
                <a:spcPts val="0"/>
              </a:spcAft>
              <a:buClr>
                <a:schemeClr val="dk1"/>
              </a:buClr>
              <a:buSzPct val="133333"/>
              <a:buChar char="•"/>
            </a:pPr>
            <a:r>
              <a:rPr lang="en-US"/>
              <a:t> Some of the information that is saved includes the cookie's:</a:t>
            </a:r>
            <a:endParaRPr sz="2400"/>
          </a:p>
          <a:p>
            <a:pPr indent="0" lvl="0" marL="0" rtl="0" algn="l">
              <a:spcBef>
                <a:spcPts val="400"/>
              </a:spcBef>
              <a:spcAft>
                <a:spcPts val="0"/>
              </a:spcAft>
              <a:buClr>
                <a:schemeClr val="dk1"/>
              </a:buClr>
              <a:buSzPct val="133333"/>
              <a:buNone/>
            </a:pPr>
            <a:r>
              <a:rPr lang="en-US"/>
              <a:t> </a:t>
            </a:r>
            <a:endParaRPr sz="2400"/>
          </a:p>
          <a:p>
            <a:pPr indent="-285750" lvl="1" marL="742950" rtl="0" algn="l">
              <a:spcBef>
                <a:spcPts val="400"/>
              </a:spcBef>
              <a:spcAft>
                <a:spcPts val="0"/>
              </a:spcAft>
              <a:buClr>
                <a:schemeClr val="dk1"/>
              </a:buClr>
              <a:buSzPct val="100000"/>
              <a:buChar char="–"/>
            </a:pPr>
            <a:r>
              <a:rPr lang="en-US" sz="3200"/>
              <a:t>name</a:t>
            </a:r>
            <a:endParaRPr sz="2200"/>
          </a:p>
          <a:p>
            <a:pPr indent="-285750" lvl="1" marL="742950" rtl="0" algn="l">
              <a:spcBef>
                <a:spcPts val="400"/>
              </a:spcBef>
              <a:spcAft>
                <a:spcPts val="0"/>
              </a:spcAft>
              <a:buClr>
                <a:schemeClr val="dk1"/>
              </a:buClr>
              <a:buSzPct val="100000"/>
              <a:buChar char="–"/>
            </a:pPr>
            <a:r>
              <a:rPr lang="en-US" sz="3200"/>
              <a:t>value</a:t>
            </a:r>
            <a:endParaRPr sz="2200"/>
          </a:p>
          <a:p>
            <a:pPr indent="-285750" lvl="1" marL="742950" rtl="0" algn="l">
              <a:spcBef>
                <a:spcPts val="425"/>
              </a:spcBef>
              <a:spcAft>
                <a:spcPts val="0"/>
              </a:spcAft>
              <a:buClr>
                <a:schemeClr val="dk1"/>
              </a:buClr>
              <a:buSzPct val="100000"/>
              <a:buChar char="–"/>
            </a:pPr>
            <a:r>
              <a:rPr lang="en-US" sz="3200"/>
              <a:t>expiration date-</a:t>
            </a:r>
            <a:r>
              <a:rPr lang="en-US" sz="1100"/>
              <a:t> </a:t>
            </a:r>
            <a:r>
              <a:rPr lang="en-US" sz="3400"/>
              <a:t>determines when this cookie is deleted from the user's machine</a:t>
            </a:r>
            <a:endParaRPr sz="6700"/>
          </a:p>
          <a:p>
            <a:pPr indent="-285750" lvl="1" marL="742950" rtl="0" algn="l">
              <a:spcBef>
                <a:spcPts val="400"/>
              </a:spcBef>
              <a:spcAft>
                <a:spcPts val="0"/>
              </a:spcAft>
              <a:buClr>
                <a:schemeClr val="dk1"/>
              </a:buClr>
              <a:buSzPct val="100000"/>
              <a:buChar char="–"/>
            </a:pPr>
            <a:r>
              <a:rPr lang="en-US" sz="3200"/>
              <a:t>domain and path- determine when it is included in the header of an HTTP request. If the user enters a URL whose domain and path match these values, the cookie is then supplied to the Web server. Otherwise, it is not.</a:t>
            </a:r>
            <a:endParaRPr/>
          </a:p>
          <a:p>
            <a:pPr indent="0" lvl="1" marL="457200" rtl="0" algn="l">
              <a:spcBef>
                <a:spcPts val="275"/>
              </a:spcBef>
              <a:spcAft>
                <a:spcPts val="0"/>
              </a:spcAft>
              <a:buClr>
                <a:schemeClr val="dk1"/>
              </a:buClr>
              <a:buSzPct val="100000"/>
              <a:buNone/>
            </a:pPr>
            <a:r>
              <a:t/>
            </a:r>
            <a:endParaRPr sz="2200"/>
          </a:p>
          <a:p>
            <a:pPr indent="-206375" lvl="1" marL="742950" rtl="0" algn="l">
              <a:spcBef>
                <a:spcPts val="250"/>
              </a:spcBef>
              <a:spcAft>
                <a:spcPts val="0"/>
              </a:spcAft>
              <a:buClr>
                <a:schemeClr val="dk1"/>
              </a:buClr>
              <a:buSzPct val="100000"/>
              <a:buNone/>
            </a:pPr>
            <a:r>
              <a:t/>
            </a:r>
            <a:endParaRPr sz="2000"/>
          </a:p>
          <a:p>
            <a:pPr indent="-215900" lvl="0" marL="342900" rtl="0" algn="l">
              <a:spcBef>
                <a:spcPts val="400"/>
              </a:spcBef>
              <a:spcAft>
                <a:spcPts val="0"/>
              </a:spcAft>
              <a:buClr>
                <a:schemeClr val="dk1"/>
              </a:buClr>
              <a:buSzPct val="100000"/>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86"/>
          <p:cNvSpPr txBox="1"/>
          <p:nvPr>
            <p:ph type="title"/>
          </p:nvPr>
        </p:nvSpPr>
        <p:spPr>
          <a:xfrm>
            <a:off x="443552" y="152400"/>
            <a:ext cx="82296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Cont...</a:t>
            </a:r>
            <a:endParaRPr b="1"/>
          </a:p>
        </p:txBody>
      </p:sp>
      <p:sp>
        <p:nvSpPr>
          <p:cNvPr id="542" name="Google Shape;542;p86"/>
          <p:cNvSpPr txBox="1"/>
          <p:nvPr>
            <p:ph idx="1" type="body"/>
          </p:nvPr>
        </p:nvSpPr>
        <p:spPr>
          <a:xfrm>
            <a:off x="457200" y="838200"/>
            <a:ext cx="8229600" cy="5287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Constructor for Cookie is</a:t>
            </a:r>
            <a:endParaRPr b="1"/>
          </a:p>
          <a:p>
            <a:pPr indent="0" lvl="0" marL="0" rtl="0" algn="l">
              <a:spcBef>
                <a:spcPts val="640"/>
              </a:spcBef>
              <a:spcAft>
                <a:spcPts val="0"/>
              </a:spcAft>
              <a:buClr>
                <a:schemeClr val="dk1"/>
              </a:buClr>
              <a:buSzPts val="3200"/>
              <a:buNone/>
            </a:pPr>
            <a:r>
              <a:t/>
            </a:r>
            <a:endParaRPr/>
          </a:p>
          <a:p>
            <a:pPr indent="0" lvl="1" marL="400050" rtl="0" algn="l">
              <a:spcBef>
                <a:spcPts val="560"/>
              </a:spcBef>
              <a:spcAft>
                <a:spcPts val="0"/>
              </a:spcAft>
              <a:buClr>
                <a:schemeClr val="dk1"/>
              </a:buClr>
              <a:buSzPts val="2800"/>
              <a:buNone/>
            </a:pPr>
            <a:r>
              <a:rPr lang="en-US"/>
              <a:t>Cookie(String name, String value)</a:t>
            </a:r>
            <a:endParaRPr/>
          </a:p>
          <a:p>
            <a:pPr indent="0" lvl="0" marL="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Here, the name and value of the cookie are supplied as arguments to the constructor. </a:t>
            </a:r>
            <a:endParaRPr/>
          </a:p>
          <a:p>
            <a:pPr indent="-342900" lvl="0" marL="342900" rtl="0" algn="l">
              <a:spcBef>
                <a:spcPts val="640"/>
              </a:spcBef>
              <a:spcAft>
                <a:spcPts val="0"/>
              </a:spcAft>
              <a:buClr>
                <a:schemeClr val="dk1"/>
              </a:buClr>
              <a:buSzPts val="3200"/>
              <a:buChar char="•"/>
            </a:pPr>
            <a:r>
              <a:rPr b="1" lang="en-US"/>
              <a:t>To retrieve cookies use getCookies() method of HttpServletRequest interface</a:t>
            </a:r>
            <a:endParaRPr/>
          </a:p>
          <a:p>
            <a:pPr indent="-139700" lvl="0" marL="342900" rtl="0" algn="l">
              <a:spcBef>
                <a:spcPts val="640"/>
              </a:spcBef>
              <a:spcAft>
                <a:spcPts val="0"/>
              </a:spcAft>
              <a:buClr>
                <a:schemeClr val="dk1"/>
              </a:buClr>
              <a:buSzPts val="3200"/>
              <a:buNone/>
            </a:pPr>
            <a:r>
              <a:t/>
            </a:r>
            <a:endParaRPr b="1"/>
          </a:p>
          <a:p>
            <a:pPr indent="-139700" lvl="0" marL="342900" rtl="0" algn="l">
              <a:spcBef>
                <a:spcPts val="640"/>
              </a:spcBef>
              <a:spcAft>
                <a:spcPts val="0"/>
              </a:spcAft>
              <a:buClr>
                <a:schemeClr val="dk1"/>
              </a:buClr>
              <a:buSzPts val="3200"/>
              <a:buNone/>
            </a:pPr>
            <a:r>
              <a:t/>
            </a:r>
            <a:endParaRPr b="1"/>
          </a:p>
          <a:p>
            <a:pPr indent="-139700" lvl="0" marL="342900" rtl="0" algn="l">
              <a:spcBef>
                <a:spcPts val="640"/>
              </a:spcBef>
              <a:spcAft>
                <a:spcPts val="0"/>
              </a:spcAft>
              <a:buClr>
                <a:schemeClr val="dk1"/>
              </a:buClr>
              <a:buSzPts val="3200"/>
              <a:buNone/>
            </a:pPr>
            <a:r>
              <a:t/>
            </a:r>
            <a:endParaRPr b="1"/>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87"/>
          <p:cNvSpPr txBox="1"/>
          <p:nvPr>
            <p:ph type="title"/>
          </p:nvPr>
        </p:nvSpPr>
        <p:spPr>
          <a:xfrm>
            <a:off x="457200" y="274638"/>
            <a:ext cx="8229600" cy="5635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Methods of Cookie class</a:t>
            </a:r>
            <a:endParaRPr b="1"/>
          </a:p>
        </p:txBody>
      </p:sp>
      <p:sp>
        <p:nvSpPr>
          <p:cNvPr id="548" name="Google Shape;548;p87"/>
          <p:cNvSpPr txBox="1"/>
          <p:nvPr>
            <p:ph idx="1" type="body"/>
          </p:nvPr>
        </p:nvSpPr>
        <p:spPr>
          <a:xfrm>
            <a:off x="0" y="838200"/>
            <a:ext cx="9144000" cy="61722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b="1" lang="en-US"/>
              <a:t>Object clone( )-</a:t>
            </a:r>
            <a:r>
              <a:rPr lang="en-US"/>
              <a:t>Returns a copy of this object.</a:t>
            </a:r>
            <a:endParaRPr/>
          </a:p>
          <a:p>
            <a:pPr indent="-342900" lvl="0" marL="342900" rtl="0" algn="l">
              <a:spcBef>
                <a:spcPts val="448"/>
              </a:spcBef>
              <a:spcAft>
                <a:spcPts val="0"/>
              </a:spcAft>
              <a:buClr>
                <a:schemeClr val="dk1"/>
              </a:buClr>
              <a:buSzPct val="100000"/>
              <a:buChar char="•"/>
            </a:pPr>
            <a:r>
              <a:rPr b="1" lang="en-US"/>
              <a:t>String getComment( )-</a:t>
            </a:r>
            <a:r>
              <a:rPr lang="en-US"/>
              <a:t>Returns the comment.</a:t>
            </a:r>
            <a:endParaRPr/>
          </a:p>
          <a:p>
            <a:pPr indent="-342900" lvl="0" marL="342900" rtl="0" algn="l">
              <a:spcBef>
                <a:spcPts val="448"/>
              </a:spcBef>
              <a:spcAft>
                <a:spcPts val="0"/>
              </a:spcAft>
              <a:buClr>
                <a:schemeClr val="dk1"/>
              </a:buClr>
              <a:buSzPct val="100000"/>
              <a:buChar char="•"/>
            </a:pPr>
            <a:r>
              <a:rPr b="1" lang="en-US"/>
              <a:t>String getDomain( )-</a:t>
            </a:r>
            <a:r>
              <a:rPr lang="en-US"/>
              <a:t>Returns the domain. </a:t>
            </a:r>
            <a:endParaRPr/>
          </a:p>
          <a:p>
            <a:pPr indent="-342900" lvl="0" marL="342900" rtl="0" algn="l">
              <a:spcBef>
                <a:spcPts val="448"/>
              </a:spcBef>
              <a:spcAft>
                <a:spcPts val="0"/>
              </a:spcAft>
              <a:buClr>
                <a:schemeClr val="dk1"/>
              </a:buClr>
              <a:buSzPct val="100000"/>
              <a:buChar char="•"/>
            </a:pPr>
            <a:r>
              <a:rPr b="1" lang="en-US"/>
              <a:t>int getMaxAge( )-</a:t>
            </a:r>
            <a:r>
              <a:rPr lang="en-US"/>
              <a:t>Returns the age (in seconds).</a:t>
            </a:r>
            <a:endParaRPr/>
          </a:p>
          <a:p>
            <a:pPr indent="-342900" lvl="0" marL="342900" rtl="0" algn="l">
              <a:spcBef>
                <a:spcPts val="448"/>
              </a:spcBef>
              <a:spcAft>
                <a:spcPts val="0"/>
              </a:spcAft>
              <a:buClr>
                <a:schemeClr val="dk1"/>
              </a:buClr>
              <a:buSzPct val="100000"/>
              <a:buChar char="•"/>
            </a:pPr>
            <a:r>
              <a:rPr b="1" lang="en-US"/>
              <a:t>String getName( )-</a:t>
            </a:r>
            <a:r>
              <a:rPr lang="en-US"/>
              <a:t>Returns the name.</a:t>
            </a:r>
            <a:endParaRPr/>
          </a:p>
          <a:p>
            <a:pPr indent="-342900" lvl="0" marL="342900" rtl="0" algn="l">
              <a:spcBef>
                <a:spcPts val="448"/>
              </a:spcBef>
              <a:spcAft>
                <a:spcPts val="0"/>
              </a:spcAft>
              <a:buClr>
                <a:schemeClr val="dk1"/>
              </a:buClr>
              <a:buSzPct val="100000"/>
              <a:buChar char="•"/>
            </a:pPr>
            <a:r>
              <a:rPr b="1" lang="en-US"/>
              <a:t>String getPath( )-</a:t>
            </a:r>
            <a:r>
              <a:rPr lang="en-US"/>
              <a:t>Returns the path.</a:t>
            </a:r>
            <a:endParaRPr/>
          </a:p>
          <a:p>
            <a:pPr indent="-342900" lvl="0" marL="342900" rtl="0" algn="l">
              <a:spcBef>
                <a:spcPts val="448"/>
              </a:spcBef>
              <a:spcAft>
                <a:spcPts val="0"/>
              </a:spcAft>
              <a:buClr>
                <a:schemeClr val="dk1"/>
              </a:buClr>
              <a:buSzPct val="100000"/>
              <a:buChar char="•"/>
            </a:pPr>
            <a:r>
              <a:rPr b="1" lang="en-US"/>
              <a:t>boolean getSecure( )-</a:t>
            </a:r>
            <a:r>
              <a:rPr lang="en-US"/>
              <a:t>Returns true if the cookie is secure. Otherwise, returns false.</a:t>
            </a:r>
            <a:endParaRPr/>
          </a:p>
          <a:p>
            <a:pPr indent="-342900" lvl="0" marL="342900" rtl="0" algn="l">
              <a:spcBef>
                <a:spcPts val="448"/>
              </a:spcBef>
              <a:spcAft>
                <a:spcPts val="0"/>
              </a:spcAft>
              <a:buClr>
                <a:schemeClr val="dk1"/>
              </a:buClr>
              <a:buSzPct val="100000"/>
              <a:buChar char="•"/>
            </a:pPr>
            <a:r>
              <a:rPr b="1" lang="en-US"/>
              <a:t>String getValue( )-</a:t>
            </a:r>
            <a:r>
              <a:rPr lang="en-US"/>
              <a:t>Returns the value.</a:t>
            </a:r>
            <a:endParaRPr/>
          </a:p>
          <a:p>
            <a:pPr indent="-342900" lvl="0" marL="342900" rtl="0" algn="l">
              <a:spcBef>
                <a:spcPts val="448"/>
              </a:spcBef>
              <a:spcAft>
                <a:spcPts val="0"/>
              </a:spcAft>
              <a:buClr>
                <a:schemeClr val="dk1"/>
              </a:buClr>
              <a:buSzPct val="100000"/>
              <a:buChar char="•"/>
            </a:pPr>
            <a:r>
              <a:rPr b="1" lang="en-US"/>
              <a:t>int getVersion( )-</a:t>
            </a:r>
            <a:r>
              <a:rPr lang="en-US"/>
              <a:t>Returns the version.</a:t>
            </a:r>
            <a:endParaRPr/>
          </a:p>
          <a:p>
            <a:pPr indent="-342900" lvl="0" marL="342900" rtl="0" algn="l">
              <a:spcBef>
                <a:spcPts val="448"/>
              </a:spcBef>
              <a:spcAft>
                <a:spcPts val="0"/>
              </a:spcAft>
              <a:buClr>
                <a:schemeClr val="dk1"/>
              </a:buClr>
              <a:buSzPct val="100000"/>
              <a:buChar char="•"/>
            </a:pPr>
            <a:r>
              <a:rPr b="1" lang="en-US"/>
              <a:t>void setComment(String c)-</a:t>
            </a:r>
            <a:r>
              <a:rPr lang="en-US"/>
              <a:t>Sets the comment to c.</a:t>
            </a:r>
            <a:endParaRPr/>
          </a:p>
          <a:p>
            <a:pPr indent="-342900" lvl="0" marL="342900" rtl="0" algn="l">
              <a:spcBef>
                <a:spcPts val="448"/>
              </a:spcBef>
              <a:spcAft>
                <a:spcPts val="0"/>
              </a:spcAft>
              <a:buClr>
                <a:schemeClr val="dk1"/>
              </a:buClr>
              <a:buSzPct val="100000"/>
              <a:buChar char="•"/>
            </a:pPr>
            <a:r>
              <a:rPr b="1" lang="en-US"/>
              <a:t>void setDomain(String d)	-</a:t>
            </a:r>
            <a:r>
              <a:rPr lang="en-US"/>
              <a:t>Sets the domain to d.</a:t>
            </a:r>
            <a:endParaRPr/>
          </a:p>
          <a:p>
            <a:pPr indent="-342900" lvl="0" marL="342900" rtl="0" algn="l">
              <a:spcBef>
                <a:spcPts val="448"/>
              </a:spcBef>
              <a:spcAft>
                <a:spcPts val="0"/>
              </a:spcAft>
              <a:buClr>
                <a:schemeClr val="dk1"/>
              </a:buClr>
              <a:buSzPct val="100000"/>
              <a:buChar char="•"/>
            </a:pPr>
            <a:r>
              <a:rPr b="1" lang="en-US"/>
              <a:t>void setMaxAge(int secs)-</a:t>
            </a:r>
            <a:r>
              <a:rPr lang="en-US"/>
              <a:t>Sets the maximum age of the cookie to secs. This is the number of seconds after which the cookie is deleted.</a:t>
            </a:r>
            <a:endParaRPr/>
          </a:p>
          <a:p>
            <a:pPr indent="-342900" lvl="0" marL="342900" rtl="0" algn="l">
              <a:spcBef>
                <a:spcPts val="448"/>
              </a:spcBef>
              <a:spcAft>
                <a:spcPts val="0"/>
              </a:spcAft>
              <a:buClr>
                <a:schemeClr val="dk1"/>
              </a:buClr>
              <a:buSzPct val="100000"/>
              <a:buChar char="•"/>
            </a:pPr>
            <a:r>
              <a:rPr b="1" lang="en-US"/>
              <a:t>void setPath(String p)-</a:t>
            </a:r>
            <a:r>
              <a:rPr lang="en-US"/>
              <a:t>Sets the path to p.</a:t>
            </a:r>
            <a:endParaRPr/>
          </a:p>
          <a:p>
            <a:pPr indent="-342900" lvl="0" marL="342900" rtl="0" algn="l">
              <a:spcBef>
                <a:spcPts val="448"/>
              </a:spcBef>
              <a:spcAft>
                <a:spcPts val="0"/>
              </a:spcAft>
              <a:buClr>
                <a:schemeClr val="dk1"/>
              </a:buClr>
              <a:buSzPct val="100000"/>
              <a:buChar char="•"/>
            </a:pPr>
            <a:r>
              <a:rPr b="1" lang="en-US"/>
              <a:t>void setSecure(boolean secure)-</a:t>
            </a:r>
            <a:r>
              <a:rPr lang="en-US"/>
              <a:t>Sets the security flag to secure.</a:t>
            </a:r>
            <a:endParaRPr/>
          </a:p>
          <a:p>
            <a:pPr indent="-342900" lvl="0" marL="342900" rtl="0" algn="l">
              <a:spcBef>
                <a:spcPts val="448"/>
              </a:spcBef>
              <a:spcAft>
                <a:spcPts val="0"/>
              </a:spcAft>
              <a:buClr>
                <a:schemeClr val="dk1"/>
              </a:buClr>
              <a:buSzPct val="100000"/>
              <a:buChar char="•"/>
            </a:pPr>
            <a:r>
              <a:rPr b="1" lang="en-US"/>
              <a:t>void setValue(String v)-</a:t>
            </a:r>
            <a:r>
              <a:rPr lang="en-US"/>
              <a:t>Sets the value to v.</a:t>
            </a:r>
            <a:endParaRPr/>
          </a:p>
          <a:p>
            <a:pPr indent="-342900" lvl="0" marL="342900" rtl="0" algn="l">
              <a:spcBef>
                <a:spcPts val="448"/>
              </a:spcBef>
              <a:spcAft>
                <a:spcPts val="0"/>
              </a:spcAft>
              <a:buClr>
                <a:schemeClr val="dk1"/>
              </a:buClr>
              <a:buSzPct val="100000"/>
              <a:buChar char="•"/>
            </a:pPr>
            <a:r>
              <a:rPr b="1" lang="en-US"/>
              <a:t>void setVersion(int v)-</a:t>
            </a:r>
            <a:r>
              <a:rPr lang="en-US"/>
              <a:t>Sets the version to v</a:t>
            </a:r>
            <a:endParaRPr/>
          </a:p>
          <a:p>
            <a:pPr indent="-200660" lvl="0" marL="342900" rtl="0" algn="l">
              <a:spcBef>
                <a:spcPts val="448"/>
              </a:spcBef>
              <a:spcAft>
                <a:spcPts val="0"/>
              </a:spcAft>
              <a:buClr>
                <a:schemeClr val="dk1"/>
              </a:buClr>
              <a:buSzPct val="100000"/>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88"/>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Example</a:t>
            </a:r>
            <a:endParaRPr b="1"/>
          </a:p>
        </p:txBody>
      </p:sp>
      <p:sp>
        <p:nvSpPr>
          <p:cNvPr id="554" name="Google Shape;554;p88"/>
          <p:cNvSpPr txBox="1"/>
          <p:nvPr>
            <p:ph idx="1" type="body"/>
          </p:nvPr>
        </p:nvSpPr>
        <p:spPr>
          <a:xfrm>
            <a:off x="457200" y="1143000"/>
            <a:ext cx="8229600" cy="4983163"/>
          </a:xfrm>
          <a:prstGeom prst="rect">
            <a:avLst/>
          </a:prstGeom>
          <a:noFill/>
          <a:ln>
            <a:noFill/>
          </a:ln>
        </p:spPr>
        <p:txBody>
          <a:bodyPr anchorCtr="0" anchor="t" bIns="45700" lIns="91425" spcFirstLastPara="1" rIns="91425" wrap="square" tIns="45700">
            <a:normAutofit/>
          </a:bodyPr>
          <a:lstStyle/>
          <a:p>
            <a:pPr indent="-285750" lvl="1" marL="742950" rtl="0" algn="l">
              <a:spcBef>
                <a:spcPts val="0"/>
              </a:spcBef>
              <a:spcAft>
                <a:spcPts val="0"/>
              </a:spcAft>
              <a:buClr>
                <a:schemeClr val="dk1"/>
              </a:buClr>
              <a:buSzPts val="2800"/>
              <a:buChar char="–"/>
            </a:pPr>
            <a:r>
              <a:rPr lang="en-US"/>
              <a:t>Demonstrate cookies</a:t>
            </a:r>
            <a:endParaRPr/>
          </a:p>
          <a:p>
            <a:pPr indent="-285750" lvl="1" marL="742950" rtl="0" algn="l">
              <a:spcBef>
                <a:spcPts val="560"/>
              </a:spcBef>
              <a:spcAft>
                <a:spcPts val="0"/>
              </a:spcAft>
              <a:buClr>
                <a:schemeClr val="dk1"/>
              </a:buClr>
              <a:buSzPts val="2800"/>
              <a:buChar char="–"/>
            </a:pPr>
            <a:r>
              <a:rPr lang="en-US"/>
              <a:t>Servlet handles both POST and GET requests</a:t>
            </a:r>
            <a:endParaRPr/>
          </a:p>
          <a:p>
            <a:pPr indent="-285750" lvl="1" marL="742950" rtl="0" algn="l">
              <a:spcBef>
                <a:spcPts val="560"/>
              </a:spcBef>
              <a:spcAft>
                <a:spcPts val="0"/>
              </a:spcAft>
              <a:buClr>
                <a:schemeClr val="dk1"/>
              </a:buClr>
              <a:buSzPts val="2800"/>
              <a:buChar char="–"/>
            </a:pPr>
            <a:r>
              <a:rPr lang="en-US"/>
              <a:t>User set Cookie data</a:t>
            </a:r>
            <a:endParaRPr/>
          </a:p>
          <a:p>
            <a:pPr indent="-228600" lvl="2" marL="1143000" rtl="0" algn="l">
              <a:spcBef>
                <a:spcPts val="480"/>
              </a:spcBef>
              <a:spcAft>
                <a:spcPts val="0"/>
              </a:spcAft>
              <a:buClr>
                <a:schemeClr val="dk1"/>
              </a:buClr>
              <a:buSzPts val="2400"/>
              <a:buChar char="•"/>
            </a:pPr>
            <a:r>
              <a:rPr b="1" lang="en-US">
                <a:latin typeface="Courier New"/>
                <a:ea typeface="Courier New"/>
                <a:cs typeface="Courier New"/>
                <a:sym typeface="Courier New"/>
              </a:rPr>
              <a:t>POST</a:t>
            </a:r>
            <a:r>
              <a:rPr lang="en-US"/>
              <a:t> - Add cookie to client machine.</a:t>
            </a:r>
            <a:endParaRPr/>
          </a:p>
          <a:p>
            <a:pPr indent="-228600" lvl="2" marL="1143000" rtl="0" algn="l">
              <a:spcBef>
                <a:spcPts val="480"/>
              </a:spcBef>
              <a:spcAft>
                <a:spcPts val="0"/>
              </a:spcAft>
              <a:buClr>
                <a:schemeClr val="dk1"/>
              </a:buClr>
              <a:buSzPts val="2400"/>
              <a:buChar char="•"/>
            </a:pPr>
            <a:r>
              <a:rPr b="1" lang="en-US">
                <a:latin typeface="Courier New"/>
                <a:ea typeface="Courier New"/>
                <a:cs typeface="Courier New"/>
                <a:sym typeface="Courier New"/>
              </a:rPr>
              <a:t>GET</a:t>
            </a:r>
            <a:r>
              <a:rPr lang="en-US"/>
              <a:t> - Browser sends cookies to servlet.</a:t>
            </a:r>
            <a:endParaRPr/>
          </a:p>
          <a:p>
            <a:pPr indent="-285750" lvl="1" marL="742950" rtl="0" algn="l">
              <a:spcBef>
                <a:spcPts val="560"/>
              </a:spcBef>
              <a:spcAft>
                <a:spcPts val="0"/>
              </a:spcAft>
              <a:buClr>
                <a:schemeClr val="dk1"/>
              </a:buClr>
              <a:buSzPts val="2800"/>
              <a:buChar char="–"/>
            </a:pPr>
            <a:r>
              <a:rPr lang="en-US"/>
              <a:t>Two separate HTML files</a:t>
            </a:r>
            <a:endParaRPr/>
          </a:p>
          <a:p>
            <a:pPr indent="-228600" lvl="2" marL="1143000" rtl="0" algn="l">
              <a:spcBef>
                <a:spcPts val="480"/>
              </a:spcBef>
              <a:spcAft>
                <a:spcPts val="0"/>
              </a:spcAft>
              <a:buClr>
                <a:schemeClr val="dk1"/>
              </a:buClr>
              <a:buSzPts val="2400"/>
              <a:buChar char="•"/>
            </a:pPr>
            <a:r>
              <a:rPr lang="en-US"/>
              <a:t>One invokes </a:t>
            </a:r>
            <a:r>
              <a:rPr b="1" lang="en-US">
                <a:latin typeface="Courier New"/>
                <a:ea typeface="Courier New"/>
                <a:cs typeface="Courier New"/>
                <a:sym typeface="Courier New"/>
              </a:rPr>
              <a:t>POST</a:t>
            </a:r>
            <a:r>
              <a:rPr lang="en-US"/>
              <a:t>, the other </a:t>
            </a:r>
            <a:r>
              <a:rPr b="1" lang="en-US">
                <a:latin typeface="Courier New"/>
                <a:ea typeface="Courier New"/>
                <a:cs typeface="Courier New"/>
                <a:sym typeface="Courier New"/>
              </a:rPr>
              <a:t>GET</a:t>
            </a:r>
            <a:endParaRPr/>
          </a:p>
          <a:p>
            <a:pPr indent="-228600" lvl="2" marL="1143000" rtl="0" algn="l">
              <a:spcBef>
                <a:spcPts val="480"/>
              </a:spcBef>
              <a:spcAft>
                <a:spcPts val="0"/>
              </a:spcAft>
              <a:buClr>
                <a:schemeClr val="dk1"/>
              </a:buClr>
              <a:buSzPts val="2400"/>
              <a:buChar char="•"/>
            </a:pPr>
            <a:r>
              <a:rPr lang="en-US"/>
              <a:t>Same </a:t>
            </a:r>
            <a:r>
              <a:rPr b="1" lang="en-US">
                <a:latin typeface="Courier New"/>
                <a:ea typeface="Courier New"/>
                <a:cs typeface="Courier New"/>
                <a:sym typeface="Courier New"/>
              </a:rPr>
              <a:t>ACTION</a:t>
            </a:r>
            <a:r>
              <a:rPr lang="en-US"/>
              <a:t> - invoke same servlet</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8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addCookie.html</a:t>
            </a:r>
            <a:endParaRPr b="1"/>
          </a:p>
        </p:txBody>
      </p:sp>
      <p:sp>
        <p:nvSpPr>
          <p:cNvPr id="560" name="Google Shape;560;p8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&lt;html&gt;</a:t>
            </a:r>
            <a:endParaRPr/>
          </a:p>
          <a:p>
            <a:pPr indent="0" lvl="0" marL="0" rtl="0" algn="l">
              <a:spcBef>
                <a:spcPts val="640"/>
              </a:spcBef>
              <a:spcAft>
                <a:spcPts val="0"/>
              </a:spcAft>
              <a:buClr>
                <a:schemeClr val="dk1"/>
              </a:buClr>
              <a:buSzPts val="3200"/>
              <a:buNone/>
            </a:pPr>
            <a:r>
              <a:rPr lang="en-US"/>
              <a:t>&lt;form name="addcookie" method="post" action="/servletpgm/cookie"&gt;</a:t>
            </a:r>
            <a:endParaRPr/>
          </a:p>
          <a:p>
            <a:pPr indent="0" lvl="0" marL="0" rtl="0" algn="l">
              <a:spcBef>
                <a:spcPts val="640"/>
              </a:spcBef>
              <a:spcAft>
                <a:spcPts val="0"/>
              </a:spcAft>
              <a:buClr>
                <a:schemeClr val="dk1"/>
              </a:buClr>
              <a:buSzPts val="3200"/>
              <a:buNone/>
            </a:pPr>
            <a:r>
              <a:rPr lang="en-US"/>
              <a:t>Enter Value for MyCookie</a:t>
            </a:r>
            <a:endParaRPr/>
          </a:p>
          <a:p>
            <a:pPr indent="0" lvl="0" marL="0" rtl="0" algn="l">
              <a:spcBef>
                <a:spcPts val="640"/>
              </a:spcBef>
              <a:spcAft>
                <a:spcPts val="0"/>
              </a:spcAft>
              <a:buClr>
                <a:schemeClr val="dk1"/>
              </a:buClr>
              <a:buSzPts val="3200"/>
              <a:buNone/>
            </a:pPr>
            <a:r>
              <a:rPr lang="en-US"/>
              <a:t>&lt;input type=textbox name="data"&gt;</a:t>
            </a:r>
            <a:endParaRPr/>
          </a:p>
          <a:p>
            <a:pPr indent="0" lvl="0" marL="0" rtl="0" algn="l">
              <a:spcBef>
                <a:spcPts val="640"/>
              </a:spcBef>
              <a:spcAft>
                <a:spcPts val="0"/>
              </a:spcAft>
              <a:buClr>
                <a:schemeClr val="dk1"/>
              </a:buClr>
              <a:buSzPts val="3200"/>
              <a:buNone/>
            </a:pPr>
            <a:r>
              <a:rPr lang="en-US"/>
              <a:t>&lt;/form&gt;</a:t>
            </a:r>
            <a:endParaRPr/>
          </a:p>
          <a:p>
            <a:pPr indent="0" lvl="0" marL="0" rtl="0" algn="l">
              <a:spcBef>
                <a:spcPts val="640"/>
              </a:spcBef>
              <a:spcAft>
                <a:spcPts val="0"/>
              </a:spcAft>
              <a:buClr>
                <a:schemeClr val="dk1"/>
              </a:buClr>
              <a:buSzPts val="3200"/>
              <a:buNone/>
            </a:pPr>
            <a:r>
              <a:rPr lang="en-US"/>
              <a:t>&lt;/html&gt;</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9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getCookie.html</a:t>
            </a:r>
            <a:endParaRPr b="1"/>
          </a:p>
        </p:txBody>
      </p:sp>
      <p:sp>
        <p:nvSpPr>
          <p:cNvPr id="566" name="Google Shape;566;p9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&lt;html&gt;</a:t>
            </a:r>
            <a:endParaRPr/>
          </a:p>
          <a:p>
            <a:pPr indent="0" lvl="0" marL="0" rtl="0" algn="l">
              <a:spcBef>
                <a:spcPts val="640"/>
              </a:spcBef>
              <a:spcAft>
                <a:spcPts val="0"/>
              </a:spcAft>
              <a:buClr>
                <a:schemeClr val="dk1"/>
              </a:buClr>
              <a:buSzPts val="3200"/>
              <a:buNone/>
            </a:pPr>
            <a:r>
              <a:rPr lang="en-US"/>
              <a:t>&lt;form name="getcookie" method="get" action="/servletpgm/cookie"&gt;</a:t>
            </a:r>
            <a:endParaRPr/>
          </a:p>
          <a:p>
            <a:pPr indent="0" lvl="0" marL="0" rtl="0" algn="l">
              <a:spcBef>
                <a:spcPts val="640"/>
              </a:spcBef>
              <a:spcAft>
                <a:spcPts val="0"/>
              </a:spcAft>
              <a:buClr>
                <a:schemeClr val="dk1"/>
              </a:buClr>
              <a:buSzPts val="3200"/>
              <a:buNone/>
            </a:pPr>
            <a:r>
              <a:rPr lang="en-US"/>
              <a:t>Press GetCookie button</a:t>
            </a:r>
            <a:endParaRPr/>
          </a:p>
          <a:p>
            <a:pPr indent="0" lvl="0" marL="0" rtl="0" algn="l">
              <a:spcBef>
                <a:spcPts val="640"/>
              </a:spcBef>
              <a:spcAft>
                <a:spcPts val="0"/>
              </a:spcAft>
              <a:buClr>
                <a:schemeClr val="dk1"/>
              </a:buClr>
              <a:buSzPts val="3200"/>
              <a:buNone/>
            </a:pPr>
            <a:r>
              <a:rPr lang="en-US"/>
              <a:t>&lt;input type=submit name="GetCookie"&gt;</a:t>
            </a:r>
            <a:endParaRPr/>
          </a:p>
          <a:p>
            <a:pPr indent="0" lvl="0" marL="0" rtl="0" algn="l">
              <a:spcBef>
                <a:spcPts val="640"/>
              </a:spcBef>
              <a:spcAft>
                <a:spcPts val="0"/>
              </a:spcAft>
              <a:buClr>
                <a:schemeClr val="dk1"/>
              </a:buClr>
              <a:buSzPts val="3200"/>
              <a:buNone/>
            </a:pPr>
            <a:r>
              <a:rPr lang="en-US"/>
              <a:t>&lt;/form&gt;</a:t>
            </a:r>
            <a:endParaRPr/>
          </a:p>
          <a:p>
            <a:pPr indent="0" lvl="0" marL="0" rtl="0" algn="l">
              <a:spcBef>
                <a:spcPts val="640"/>
              </a:spcBef>
              <a:spcAft>
                <a:spcPts val="0"/>
              </a:spcAft>
              <a:buClr>
                <a:schemeClr val="dk1"/>
              </a:buClr>
              <a:buSzPts val="3200"/>
              <a:buNone/>
            </a:pPr>
            <a:r>
              <a:rPr lang="en-US"/>
              <a:t>&lt;/html&gt;</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91"/>
          <p:cNvSpPr txBox="1"/>
          <p:nvPr>
            <p:ph type="title"/>
          </p:nvPr>
        </p:nvSpPr>
        <p:spPr>
          <a:xfrm>
            <a:off x="457200" y="31845"/>
            <a:ext cx="8229600" cy="577755"/>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CookieExample.java</a:t>
            </a:r>
            <a:endParaRPr b="1"/>
          </a:p>
        </p:txBody>
      </p:sp>
      <p:sp>
        <p:nvSpPr>
          <p:cNvPr id="572" name="Google Shape;572;p91"/>
          <p:cNvSpPr txBox="1"/>
          <p:nvPr>
            <p:ph idx="1" type="body"/>
          </p:nvPr>
        </p:nvSpPr>
        <p:spPr>
          <a:xfrm>
            <a:off x="457200" y="762000"/>
            <a:ext cx="8229600" cy="6096000"/>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spcBef>
                <a:spcPts val="0"/>
              </a:spcBef>
              <a:spcAft>
                <a:spcPts val="0"/>
              </a:spcAft>
              <a:buClr>
                <a:schemeClr val="dk1"/>
              </a:buClr>
              <a:buSzPct val="100000"/>
              <a:buNone/>
            </a:pPr>
            <a:r>
              <a:rPr lang="en-US"/>
              <a:t>import java.io.*;</a:t>
            </a:r>
            <a:endParaRPr/>
          </a:p>
          <a:p>
            <a:pPr indent="0" lvl="0" marL="0" rtl="0" algn="l">
              <a:spcBef>
                <a:spcPts val="352"/>
              </a:spcBef>
              <a:spcAft>
                <a:spcPts val="0"/>
              </a:spcAft>
              <a:buClr>
                <a:schemeClr val="dk1"/>
              </a:buClr>
              <a:buSzPct val="100000"/>
              <a:buNone/>
            </a:pPr>
            <a:r>
              <a:rPr lang="en-US"/>
              <a:t>import javax.servlet.*;</a:t>
            </a:r>
            <a:endParaRPr/>
          </a:p>
          <a:p>
            <a:pPr indent="0" lvl="0" marL="0" rtl="0" algn="l">
              <a:spcBef>
                <a:spcPts val="352"/>
              </a:spcBef>
              <a:spcAft>
                <a:spcPts val="0"/>
              </a:spcAft>
              <a:buClr>
                <a:schemeClr val="dk1"/>
              </a:buClr>
              <a:buSzPct val="100000"/>
              <a:buNone/>
            </a:pPr>
            <a:r>
              <a:rPr lang="en-US"/>
              <a:t>import javax.servlet.http.*;</a:t>
            </a:r>
            <a:endParaRPr/>
          </a:p>
          <a:p>
            <a:pPr indent="0" lvl="0" marL="0" rtl="0" algn="l">
              <a:spcBef>
                <a:spcPts val="352"/>
              </a:spcBef>
              <a:spcAft>
                <a:spcPts val="0"/>
              </a:spcAft>
              <a:buClr>
                <a:schemeClr val="dk1"/>
              </a:buClr>
              <a:buSzPct val="100000"/>
              <a:buNone/>
            </a:pPr>
            <a:r>
              <a:rPr lang="en-US"/>
              <a:t>public class CookieExample extends </a:t>
            </a:r>
            <a:endParaRPr/>
          </a:p>
          <a:p>
            <a:pPr indent="0" lvl="0" marL="0" rtl="0" algn="l">
              <a:spcBef>
                <a:spcPts val="352"/>
              </a:spcBef>
              <a:spcAft>
                <a:spcPts val="0"/>
              </a:spcAft>
              <a:buClr>
                <a:schemeClr val="dk1"/>
              </a:buClr>
              <a:buSzPct val="100000"/>
              <a:buNone/>
            </a:pPr>
            <a:r>
              <a:t/>
            </a:r>
            <a:endParaRPr/>
          </a:p>
          <a:p>
            <a:pPr indent="0" lvl="0" marL="0" rtl="0" algn="l">
              <a:spcBef>
                <a:spcPts val="352"/>
              </a:spcBef>
              <a:spcAft>
                <a:spcPts val="0"/>
              </a:spcAft>
              <a:buClr>
                <a:schemeClr val="dk1"/>
              </a:buClr>
              <a:buSzPct val="100000"/>
              <a:buNone/>
            </a:pPr>
            <a:r>
              <a:rPr lang="en-US"/>
              <a:t>HttpServlet</a:t>
            </a:r>
            <a:endParaRPr/>
          </a:p>
          <a:p>
            <a:pPr indent="0" lvl="0" marL="0" rtl="0" algn="l">
              <a:spcBef>
                <a:spcPts val="352"/>
              </a:spcBef>
              <a:spcAft>
                <a:spcPts val="0"/>
              </a:spcAft>
              <a:buClr>
                <a:schemeClr val="dk1"/>
              </a:buClr>
              <a:buSzPct val="100000"/>
              <a:buNone/>
            </a:pPr>
            <a:r>
              <a:rPr lang="en-US"/>
              <a:t>{</a:t>
            </a:r>
            <a:endParaRPr/>
          </a:p>
          <a:p>
            <a:pPr indent="0" lvl="0" marL="0" rtl="0" algn="l">
              <a:spcBef>
                <a:spcPts val="352"/>
              </a:spcBef>
              <a:spcAft>
                <a:spcPts val="0"/>
              </a:spcAft>
              <a:buClr>
                <a:schemeClr val="dk1"/>
              </a:buClr>
              <a:buSzPct val="100000"/>
              <a:buNone/>
            </a:pPr>
            <a:r>
              <a:rPr lang="en-US"/>
              <a:t>public void doPost(HttpServletRequest </a:t>
            </a:r>
            <a:endParaRPr/>
          </a:p>
          <a:p>
            <a:pPr indent="0" lvl="0" marL="0" rtl="0" algn="l">
              <a:spcBef>
                <a:spcPts val="352"/>
              </a:spcBef>
              <a:spcAft>
                <a:spcPts val="0"/>
              </a:spcAft>
              <a:buClr>
                <a:schemeClr val="dk1"/>
              </a:buClr>
              <a:buSzPct val="100000"/>
              <a:buNone/>
            </a:pPr>
            <a:r>
              <a:rPr lang="en-US"/>
              <a:t>req,HttpServletResponse res)throws </a:t>
            </a:r>
            <a:endParaRPr/>
          </a:p>
          <a:p>
            <a:pPr indent="0" lvl="0" marL="0" rtl="0" algn="l">
              <a:spcBef>
                <a:spcPts val="352"/>
              </a:spcBef>
              <a:spcAft>
                <a:spcPts val="0"/>
              </a:spcAft>
              <a:buClr>
                <a:schemeClr val="dk1"/>
              </a:buClr>
              <a:buSzPct val="100000"/>
              <a:buNone/>
            </a:pPr>
            <a:r>
              <a:rPr lang="en-US"/>
              <a:t>ServletException,IOException</a:t>
            </a:r>
            <a:endParaRPr/>
          </a:p>
          <a:p>
            <a:pPr indent="0" lvl="0" marL="0" rtl="0" algn="l">
              <a:spcBef>
                <a:spcPts val="352"/>
              </a:spcBef>
              <a:spcAft>
                <a:spcPts val="0"/>
              </a:spcAft>
              <a:buClr>
                <a:schemeClr val="dk1"/>
              </a:buClr>
              <a:buSzPct val="100000"/>
              <a:buNone/>
            </a:pPr>
            <a:r>
              <a:rPr lang="en-US"/>
              <a:t>{</a:t>
            </a:r>
            <a:endParaRPr/>
          </a:p>
          <a:p>
            <a:pPr indent="0" lvl="0" marL="0" rtl="0" algn="l">
              <a:spcBef>
                <a:spcPts val="352"/>
              </a:spcBef>
              <a:spcAft>
                <a:spcPts val="0"/>
              </a:spcAft>
              <a:buClr>
                <a:schemeClr val="dk1"/>
              </a:buClr>
              <a:buSzPct val="100000"/>
              <a:buNone/>
            </a:pPr>
            <a:r>
              <a:rPr lang="en-US"/>
              <a:t>res.setContentType("text/html");</a:t>
            </a:r>
            <a:endParaRPr/>
          </a:p>
          <a:p>
            <a:pPr indent="0" lvl="0" marL="0" rtl="0" algn="l">
              <a:spcBef>
                <a:spcPts val="352"/>
              </a:spcBef>
              <a:spcAft>
                <a:spcPts val="0"/>
              </a:spcAft>
              <a:buClr>
                <a:schemeClr val="dk1"/>
              </a:buClr>
              <a:buSzPct val="100000"/>
              <a:buNone/>
            </a:pPr>
            <a:r>
              <a:rPr lang="en-US"/>
              <a:t>PrintWriter w=res.getWriter();</a:t>
            </a:r>
            <a:endParaRPr/>
          </a:p>
          <a:p>
            <a:pPr indent="0" lvl="0" marL="0" rtl="0" algn="l">
              <a:spcBef>
                <a:spcPts val="352"/>
              </a:spcBef>
              <a:spcAft>
                <a:spcPts val="0"/>
              </a:spcAft>
              <a:buClr>
                <a:schemeClr val="dk1"/>
              </a:buClr>
              <a:buSzPct val="100000"/>
              <a:buNone/>
            </a:pPr>
            <a:r>
              <a:rPr lang="en-US"/>
              <a:t>String cVal=req.getParameter("data");</a:t>
            </a:r>
            <a:endParaRPr/>
          </a:p>
          <a:p>
            <a:pPr indent="0" lvl="0" marL="0" rtl="0" algn="l">
              <a:spcBef>
                <a:spcPts val="352"/>
              </a:spcBef>
              <a:spcAft>
                <a:spcPts val="0"/>
              </a:spcAft>
              <a:buClr>
                <a:schemeClr val="dk1"/>
              </a:buClr>
              <a:buSzPct val="100000"/>
              <a:buNone/>
            </a:pPr>
            <a:r>
              <a:rPr lang="en-US"/>
              <a:t>Cookie c=new Cookie("CookieData",cVal);</a:t>
            </a:r>
            <a:endParaRPr/>
          </a:p>
          <a:p>
            <a:pPr indent="0" lvl="0" marL="0" rtl="0" algn="l">
              <a:spcBef>
                <a:spcPts val="352"/>
              </a:spcBef>
              <a:spcAft>
                <a:spcPts val="0"/>
              </a:spcAft>
              <a:buClr>
                <a:schemeClr val="dk1"/>
              </a:buClr>
              <a:buSzPct val="100000"/>
              <a:buNone/>
            </a:pPr>
            <a:r>
              <a:rPr lang="en-US"/>
              <a:t>res.addCookie(c);</a:t>
            </a:r>
            <a:endParaRPr/>
          </a:p>
          <a:p>
            <a:pPr indent="0" lvl="0" marL="0" rtl="0" algn="l">
              <a:spcBef>
                <a:spcPts val="352"/>
              </a:spcBef>
              <a:spcAft>
                <a:spcPts val="0"/>
              </a:spcAft>
              <a:buClr>
                <a:schemeClr val="dk1"/>
              </a:buClr>
              <a:buSzPct val="100000"/>
              <a:buNone/>
            </a:pPr>
            <a:r>
              <a:rPr lang="en-US"/>
              <a:t>w.println("&lt;br&gt;"+"Cookie has been set </a:t>
            </a:r>
            <a:endParaRPr/>
          </a:p>
          <a:p>
            <a:pPr indent="0" lvl="0" marL="0" rtl="0" algn="l">
              <a:spcBef>
                <a:spcPts val="352"/>
              </a:spcBef>
              <a:spcAft>
                <a:spcPts val="0"/>
              </a:spcAft>
              <a:buClr>
                <a:schemeClr val="dk1"/>
              </a:buClr>
              <a:buSzPct val="100000"/>
              <a:buNone/>
            </a:pPr>
            <a:r>
              <a:rPr lang="en-US"/>
              <a:t>to"+cVal);</a:t>
            </a:r>
            <a:endParaRPr/>
          </a:p>
          <a:p>
            <a:pPr indent="0" lvl="0" marL="0" rtl="0" algn="l">
              <a:spcBef>
                <a:spcPts val="352"/>
              </a:spcBef>
              <a:spcAft>
                <a:spcPts val="0"/>
              </a:spcAft>
              <a:buClr>
                <a:schemeClr val="dk1"/>
              </a:buClr>
              <a:buSzPct val="100000"/>
              <a:buNone/>
            </a:pPr>
            <a:r>
              <a:rPr lang="en-US"/>
              <a:t>w.close();</a:t>
            </a:r>
            <a:endParaRPr/>
          </a:p>
          <a:p>
            <a:pPr indent="0" lvl="0" marL="0" rtl="0" algn="l">
              <a:spcBef>
                <a:spcPts val="352"/>
              </a:spcBef>
              <a:spcAft>
                <a:spcPts val="0"/>
              </a:spcAft>
              <a:buClr>
                <a:schemeClr val="dk1"/>
              </a:buClr>
              <a:buSzPct val="100000"/>
              <a:buNone/>
            </a:pPr>
            <a:r>
              <a:rPr lang="en-US"/>
              <a:t>}</a:t>
            </a:r>
            <a:endParaRPr/>
          </a:p>
          <a:p>
            <a:pPr indent="0" lvl="0" marL="0" rtl="0" algn="l">
              <a:spcBef>
                <a:spcPts val="352"/>
              </a:spcBef>
              <a:spcAft>
                <a:spcPts val="0"/>
              </a:spcAft>
              <a:buClr>
                <a:schemeClr val="dk1"/>
              </a:buClr>
              <a:buSzPct val="100000"/>
              <a:buNone/>
            </a:pPr>
            <a:r>
              <a:rPr lang="en-US"/>
              <a:t>public void doGet(HttpServletRequest </a:t>
            </a:r>
            <a:endParaRPr/>
          </a:p>
          <a:p>
            <a:pPr indent="0" lvl="0" marL="0" rtl="0" algn="l">
              <a:spcBef>
                <a:spcPts val="352"/>
              </a:spcBef>
              <a:spcAft>
                <a:spcPts val="0"/>
              </a:spcAft>
              <a:buClr>
                <a:schemeClr val="dk1"/>
              </a:buClr>
              <a:buSzPct val="100000"/>
              <a:buNone/>
            </a:pPr>
            <a:r>
              <a:rPr lang="en-US"/>
              <a:t>req,HttpServletResponse res)throws </a:t>
            </a:r>
            <a:endParaRPr/>
          </a:p>
          <a:p>
            <a:pPr indent="0" lvl="0" marL="0" rtl="0" algn="l">
              <a:spcBef>
                <a:spcPts val="352"/>
              </a:spcBef>
              <a:spcAft>
                <a:spcPts val="0"/>
              </a:spcAft>
              <a:buClr>
                <a:schemeClr val="dk1"/>
              </a:buClr>
              <a:buSzPct val="100000"/>
              <a:buNone/>
            </a:pPr>
            <a:r>
              <a:rPr lang="en-US"/>
              <a:t>ServletException,IOException</a:t>
            </a:r>
            <a:endParaRPr/>
          </a:p>
          <a:p>
            <a:pPr indent="0" lvl="0" marL="0" rtl="0" algn="l">
              <a:spcBef>
                <a:spcPts val="352"/>
              </a:spcBef>
              <a:spcAft>
                <a:spcPts val="0"/>
              </a:spcAft>
              <a:buClr>
                <a:schemeClr val="dk1"/>
              </a:buClr>
              <a:buSzPct val="100000"/>
              <a:buNone/>
            </a:pPr>
            <a:r>
              <a:rPr lang="en-US"/>
              <a:t>{</a:t>
            </a:r>
            <a:endParaRPr/>
          </a:p>
          <a:p>
            <a:pPr indent="0" lvl="0" marL="0" rtl="0" algn="l">
              <a:spcBef>
                <a:spcPts val="352"/>
              </a:spcBef>
              <a:spcAft>
                <a:spcPts val="0"/>
              </a:spcAft>
              <a:buClr>
                <a:schemeClr val="dk1"/>
              </a:buClr>
              <a:buSzPct val="100000"/>
              <a:buNone/>
            </a:pPr>
            <a:r>
              <a:rPr lang="en-US"/>
              <a:t>res.setContentType("text/html");</a:t>
            </a:r>
            <a:endParaRPr/>
          </a:p>
          <a:p>
            <a:pPr indent="0" lvl="0" marL="0" rtl="0" algn="l">
              <a:spcBef>
                <a:spcPts val="352"/>
              </a:spcBef>
              <a:spcAft>
                <a:spcPts val="0"/>
              </a:spcAft>
              <a:buClr>
                <a:schemeClr val="dk1"/>
              </a:buClr>
              <a:buSzPct val="100000"/>
              <a:buNone/>
            </a:pPr>
            <a:r>
              <a:rPr lang="en-US"/>
              <a:t>PrintWriter w=res.getWriter();</a:t>
            </a:r>
            <a:endParaRPr/>
          </a:p>
          <a:p>
            <a:pPr indent="0" lvl="0" marL="0" rtl="0" algn="l">
              <a:spcBef>
                <a:spcPts val="352"/>
              </a:spcBef>
              <a:spcAft>
                <a:spcPts val="0"/>
              </a:spcAft>
              <a:buClr>
                <a:schemeClr val="dk1"/>
              </a:buClr>
              <a:buSzPct val="100000"/>
              <a:buNone/>
            </a:pPr>
            <a:r>
              <a:rPr lang="en-US"/>
              <a:t>Cookie c[]=req.getCookies();</a:t>
            </a:r>
            <a:endParaRPr/>
          </a:p>
          <a:p>
            <a:pPr indent="0" lvl="0" marL="0" rtl="0" algn="l">
              <a:spcBef>
                <a:spcPts val="352"/>
              </a:spcBef>
              <a:spcAft>
                <a:spcPts val="0"/>
              </a:spcAft>
              <a:buClr>
                <a:schemeClr val="dk1"/>
              </a:buClr>
              <a:buSzPct val="100000"/>
              <a:buNone/>
            </a:pPr>
            <a:r>
              <a:rPr lang="en-US"/>
              <a:t>for(int i=0;i&lt;c.length;i++)</a:t>
            </a:r>
            <a:endParaRPr/>
          </a:p>
          <a:p>
            <a:pPr indent="0" lvl="0" marL="0" rtl="0" algn="l">
              <a:spcBef>
                <a:spcPts val="352"/>
              </a:spcBef>
              <a:spcAft>
                <a:spcPts val="0"/>
              </a:spcAft>
              <a:buClr>
                <a:schemeClr val="dk1"/>
              </a:buClr>
              <a:buSzPct val="100000"/>
              <a:buNone/>
            </a:pPr>
            <a:r>
              <a:rPr lang="en-US"/>
              <a:t>{</a:t>
            </a:r>
            <a:endParaRPr/>
          </a:p>
          <a:p>
            <a:pPr indent="0" lvl="0" marL="0" rtl="0" algn="l">
              <a:spcBef>
                <a:spcPts val="352"/>
              </a:spcBef>
              <a:spcAft>
                <a:spcPts val="0"/>
              </a:spcAft>
              <a:buClr>
                <a:schemeClr val="dk1"/>
              </a:buClr>
              <a:buSzPct val="100000"/>
              <a:buNone/>
            </a:pPr>
            <a:r>
              <a:rPr lang="en-US"/>
              <a:t>String name=c[i].getName();</a:t>
            </a:r>
            <a:endParaRPr/>
          </a:p>
          <a:p>
            <a:pPr indent="0" lvl="0" marL="0" rtl="0" algn="l">
              <a:spcBef>
                <a:spcPts val="352"/>
              </a:spcBef>
              <a:spcAft>
                <a:spcPts val="0"/>
              </a:spcAft>
              <a:buClr>
                <a:schemeClr val="dk1"/>
              </a:buClr>
              <a:buSzPct val="100000"/>
              <a:buNone/>
            </a:pPr>
            <a:r>
              <a:rPr lang="en-US"/>
              <a:t>String val=c[i].getValue();</a:t>
            </a:r>
            <a:endParaRPr/>
          </a:p>
          <a:p>
            <a:pPr indent="0" lvl="0" marL="0" rtl="0" algn="l">
              <a:spcBef>
                <a:spcPts val="352"/>
              </a:spcBef>
              <a:spcAft>
                <a:spcPts val="0"/>
              </a:spcAft>
              <a:buClr>
                <a:schemeClr val="dk1"/>
              </a:buClr>
              <a:buSzPct val="100000"/>
              <a:buNone/>
            </a:pPr>
            <a:r>
              <a:rPr lang="en-US"/>
              <a:t>c[i].setComment("This is a demo of cookie");</a:t>
            </a:r>
            <a:endParaRPr/>
          </a:p>
          <a:p>
            <a:pPr indent="0" lvl="0" marL="0" rtl="0" algn="l">
              <a:spcBef>
                <a:spcPts val="352"/>
              </a:spcBef>
              <a:spcAft>
                <a:spcPts val="0"/>
              </a:spcAft>
              <a:buClr>
                <a:schemeClr val="dk1"/>
              </a:buClr>
              <a:buSzPct val="100000"/>
              <a:buNone/>
            </a:pPr>
            <a:r>
              <a:rPr lang="en-US"/>
              <a:t>int j=c[i].getMaxAge();</a:t>
            </a:r>
            <a:endParaRPr/>
          </a:p>
          <a:p>
            <a:pPr indent="0" lvl="0" marL="0" rtl="0" algn="l">
              <a:spcBef>
                <a:spcPts val="352"/>
              </a:spcBef>
              <a:spcAft>
                <a:spcPts val="0"/>
              </a:spcAft>
              <a:buClr>
                <a:schemeClr val="dk1"/>
              </a:buClr>
              <a:buSzPct val="100000"/>
              <a:buNone/>
            </a:pPr>
            <a:r>
              <a:rPr lang="en-US"/>
              <a:t>w.println("&lt;br&gt;"+"Name"+name);</a:t>
            </a:r>
            <a:endParaRPr/>
          </a:p>
          <a:p>
            <a:pPr indent="0" lvl="0" marL="0" rtl="0" algn="l">
              <a:spcBef>
                <a:spcPts val="352"/>
              </a:spcBef>
              <a:spcAft>
                <a:spcPts val="0"/>
              </a:spcAft>
              <a:buClr>
                <a:schemeClr val="dk1"/>
              </a:buClr>
              <a:buSzPct val="100000"/>
              <a:buNone/>
            </a:pPr>
            <a:r>
              <a:rPr lang="en-US"/>
              <a:t>w.println("&lt;br&gt;"+"Value"+val);</a:t>
            </a:r>
            <a:endParaRPr/>
          </a:p>
          <a:p>
            <a:pPr indent="0" lvl="0" marL="0" rtl="0" algn="l">
              <a:spcBef>
                <a:spcPts val="352"/>
              </a:spcBef>
              <a:spcAft>
                <a:spcPts val="0"/>
              </a:spcAft>
              <a:buClr>
                <a:schemeClr val="dk1"/>
              </a:buClr>
              <a:buSzPct val="100000"/>
              <a:buNone/>
            </a:pPr>
            <a:r>
              <a:rPr lang="en-US"/>
              <a:t>w.println("&lt;br&gt;"+"Age is"+j);</a:t>
            </a:r>
            <a:endParaRPr/>
          </a:p>
          <a:p>
            <a:pPr indent="0" lvl="0" marL="0" rtl="0" algn="l">
              <a:spcBef>
                <a:spcPts val="352"/>
              </a:spcBef>
              <a:spcAft>
                <a:spcPts val="0"/>
              </a:spcAft>
              <a:buClr>
                <a:schemeClr val="dk1"/>
              </a:buClr>
              <a:buSzPct val="100000"/>
              <a:buNone/>
            </a:pPr>
            <a:r>
              <a:rPr lang="en-US"/>
              <a:t>}</a:t>
            </a:r>
            <a:endParaRPr/>
          </a:p>
          <a:p>
            <a:pPr indent="0" lvl="0" marL="0" rtl="0" algn="l">
              <a:spcBef>
                <a:spcPts val="352"/>
              </a:spcBef>
              <a:spcAft>
                <a:spcPts val="0"/>
              </a:spcAft>
              <a:buClr>
                <a:schemeClr val="dk1"/>
              </a:buClr>
              <a:buSzPct val="100000"/>
              <a:buNone/>
            </a:pPr>
            <a:r>
              <a:rPr lang="en-US"/>
              <a:t>w.close();</a:t>
            </a:r>
            <a:endParaRPr/>
          </a:p>
          <a:p>
            <a:pPr indent="0" lvl="0" marL="0" rtl="0" algn="l">
              <a:spcBef>
                <a:spcPts val="352"/>
              </a:spcBef>
              <a:spcAft>
                <a:spcPts val="0"/>
              </a:spcAft>
              <a:buClr>
                <a:schemeClr val="dk1"/>
              </a:buClr>
              <a:buSzPct val="100000"/>
              <a:buNone/>
            </a:pPr>
            <a:r>
              <a:rPr lang="en-US"/>
              <a:t>}</a:t>
            </a:r>
            <a:endParaRPr/>
          </a:p>
          <a:p>
            <a:pPr indent="0" lvl="0" marL="0" rtl="0" algn="l">
              <a:spcBef>
                <a:spcPts val="352"/>
              </a:spcBef>
              <a:spcAft>
                <a:spcPts val="0"/>
              </a:spcAft>
              <a:buClr>
                <a:schemeClr val="dk1"/>
              </a:buClr>
              <a:buSzPct val="100000"/>
              <a:buNone/>
            </a:pPr>
            <a:r>
              <a:rPr lang="en-US"/>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Servlet Terminologies : 1. </a:t>
            </a:r>
            <a:r>
              <a:rPr b="1" lang="en-US">
                <a:latin typeface="Cambria"/>
                <a:ea typeface="Cambria"/>
                <a:cs typeface="Cambria"/>
                <a:sym typeface="Cambria"/>
              </a:rPr>
              <a:t>HTTP</a:t>
            </a:r>
            <a:endParaRPr b="1"/>
          </a:p>
        </p:txBody>
      </p:sp>
      <p:sp>
        <p:nvSpPr>
          <p:cNvPr id="132" name="Google Shape;132;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457200" lvl="0" marL="469900" rtl="0" algn="l">
              <a:spcBef>
                <a:spcPts val="0"/>
              </a:spcBef>
              <a:spcAft>
                <a:spcPts val="0"/>
              </a:spcAft>
              <a:buClr>
                <a:srgbClr val="0070C0"/>
              </a:buClr>
              <a:buSzPts val="2400"/>
              <a:buFont typeface="Noto Sans Symbols"/>
              <a:buChar char="▪"/>
            </a:pPr>
            <a:r>
              <a:rPr lang="en-US" sz="2400">
                <a:latin typeface="Cambria"/>
                <a:ea typeface="Cambria"/>
                <a:cs typeface="Cambria"/>
                <a:sym typeface="Cambria"/>
              </a:rPr>
              <a:t>Http is the protocol that allows web servers and browsers to exchange data over the web.</a:t>
            </a:r>
            <a:endParaRPr sz="2400">
              <a:latin typeface="Cambria"/>
              <a:ea typeface="Cambria"/>
              <a:cs typeface="Cambria"/>
              <a:sym typeface="Cambria"/>
            </a:endParaRPr>
          </a:p>
          <a:p>
            <a:pPr indent="-457200" lvl="0" marL="469900" rtl="0" algn="l">
              <a:spcBef>
                <a:spcPts val="480"/>
              </a:spcBef>
              <a:spcAft>
                <a:spcPts val="0"/>
              </a:spcAft>
              <a:buClr>
                <a:srgbClr val="0070C0"/>
              </a:buClr>
              <a:buSzPts val="2400"/>
              <a:buFont typeface="Noto Sans Symbols"/>
              <a:buChar char="▪"/>
            </a:pPr>
            <a:r>
              <a:rPr lang="en-US" sz="2400">
                <a:latin typeface="Cambria"/>
                <a:ea typeface="Cambria"/>
                <a:cs typeface="Cambria"/>
                <a:sym typeface="Cambria"/>
              </a:rPr>
              <a:t>It is a request response protocol.</a:t>
            </a:r>
            <a:endParaRPr sz="2400">
              <a:latin typeface="Cambria"/>
              <a:ea typeface="Cambria"/>
              <a:cs typeface="Cambria"/>
              <a:sym typeface="Cambria"/>
            </a:endParaRPr>
          </a:p>
          <a:p>
            <a:pPr indent="-457200" lvl="0" marL="469900" rtl="0" algn="l">
              <a:spcBef>
                <a:spcPts val="480"/>
              </a:spcBef>
              <a:spcAft>
                <a:spcPts val="0"/>
              </a:spcAft>
              <a:buClr>
                <a:srgbClr val="0070C0"/>
              </a:buClr>
              <a:buSzPts val="2400"/>
              <a:buFont typeface="Noto Sans Symbols"/>
              <a:buChar char="▪"/>
            </a:pPr>
            <a:r>
              <a:rPr lang="en-US" sz="2400">
                <a:latin typeface="Cambria"/>
                <a:ea typeface="Cambria"/>
                <a:cs typeface="Cambria"/>
                <a:sym typeface="Cambria"/>
              </a:rPr>
              <a:t>Http uses reliable TCP connections by default on TCP port 80.</a:t>
            </a:r>
            <a:endParaRPr sz="2400">
              <a:latin typeface="Cambria"/>
              <a:ea typeface="Cambria"/>
              <a:cs typeface="Cambria"/>
              <a:sym typeface="Cambria"/>
            </a:endParaRPr>
          </a:p>
          <a:p>
            <a:pPr indent="-457200" lvl="0" marL="469900" marR="48895" rtl="0" algn="l">
              <a:spcBef>
                <a:spcPts val="484"/>
              </a:spcBef>
              <a:spcAft>
                <a:spcPts val="0"/>
              </a:spcAft>
              <a:buClr>
                <a:srgbClr val="0070C0"/>
              </a:buClr>
              <a:buSzPts val="2400"/>
              <a:buFont typeface="Noto Sans Symbols"/>
              <a:buChar char="▪"/>
            </a:pPr>
            <a:r>
              <a:rPr lang="en-US" sz="2400">
                <a:latin typeface="Cambria"/>
                <a:ea typeface="Cambria"/>
                <a:cs typeface="Cambria"/>
                <a:sym typeface="Cambria"/>
              </a:rPr>
              <a:t>It is stateless means each request is considered as the new  request. In other words, server doesn't recognize the user by  default.</a:t>
            </a:r>
            <a:endParaRPr/>
          </a:p>
          <a:p>
            <a:pPr indent="-139700" lvl="0" marL="342900" rtl="0" algn="l">
              <a:spcBef>
                <a:spcPts val="640"/>
              </a:spcBef>
              <a:spcAft>
                <a:spcPts val="0"/>
              </a:spcAft>
              <a:buClr>
                <a:schemeClr val="dk1"/>
              </a:buClr>
              <a:buSzPts val="3200"/>
              <a:buNone/>
            </a:pPr>
            <a:r>
              <a:t/>
            </a:r>
            <a:endParaRPr/>
          </a:p>
        </p:txBody>
      </p:sp>
      <p:sp>
        <p:nvSpPr>
          <p:cNvPr id="133" name="Google Shape;133;p20"/>
          <p:cNvSpPr/>
          <p:nvPr/>
        </p:nvSpPr>
        <p:spPr>
          <a:xfrm>
            <a:off x="1066800" y="4840047"/>
            <a:ext cx="6934200" cy="184785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92"/>
          <p:cNvSpPr txBox="1"/>
          <p:nvPr>
            <p:ph type="title"/>
          </p:nvPr>
        </p:nvSpPr>
        <p:spPr>
          <a:xfrm>
            <a:off x="457200" y="274638"/>
            <a:ext cx="8229600" cy="4111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web.xml</a:t>
            </a:r>
            <a:endParaRPr b="1"/>
          </a:p>
        </p:txBody>
      </p:sp>
      <p:sp>
        <p:nvSpPr>
          <p:cNvPr id="578" name="Google Shape;578;p92"/>
          <p:cNvSpPr txBox="1"/>
          <p:nvPr>
            <p:ph idx="1" type="body"/>
          </p:nvPr>
        </p:nvSpPr>
        <p:spPr>
          <a:xfrm>
            <a:off x="457200" y="914400"/>
            <a:ext cx="8229600" cy="521176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Clr>
                <a:schemeClr val="dk1"/>
              </a:buClr>
              <a:buSzPct val="100000"/>
              <a:buNone/>
            </a:pPr>
            <a:r>
              <a:rPr lang="en-US"/>
              <a:t>&lt;web-app&gt;</a:t>
            </a:r>
            <a:endParaRPr/>
          </a:p>
          <a:p>
            <a:pPr indent="0" lvl="0" marL="0" rtl="0" algn="l">
              <a:spcBef>
                <a:spcPts val="592"/>
              </a:spcBef>
              <a:spcAft>
                <a:spcPts val="0"/>
              </a:spcAft>
              <a:buClr>
                <a:schemeClr val="dk1"/>
              </a:buClr>
              <a:buSzPct val="100000"/>
              <a:buNone/>
            </a:pPr>
            <a:r>
              <a:rPr lang="en-US"/>
              <a:t>&lt;servlet&gt;</a:t>
            </a:r>
            <a:endParaRPr/>
          </a:p>
          <a:p>
            <a:pPr indent="0" lvl="0" marL="0" rtl="0" algn="l">
              <a:spcBef>
                <a:spcPts val="592"/>
              </a:spcBef>
              <a:spcAft>
                <a:spcPts val="0"/>
              </a:spcAft>
              <a:buClr>
                <a:schemeClr val="dk1"/>
              </a:buClr>
              <a:buSzPct val="100000"/>
              <a:buNone/>
            </a:pPr>
            <a:r>
              <a:rPr lang="en-US"/>
              <a:t>&lt;servlet-name&gt;Eighth&lt;/servlet-name&gt;</a:t>
            </a:r>
            <a:endParaRPr/>
          </a:p>
          <a:p>
            <a:pPr indent="0" lvl="0" marL="0" rtl="0" algn="l">
              <a:spcBef>
                <a:spcPts val="592"/>
              </a:spcBef>
              <a:spcAft>
                <a:spcPts val="0"/>
              </a:spcAft>
              <a:buClr>
                <a:schemeClr val="dk1"/>
              </a:buClr>
              <a:buSzPct val="100000"/>
              <a:buNone/>
            </a:pPr>
            <a:r>
              <a:rPr lang="en-US"/>
              <a:t>&lt;servlet-class&gt;CookieExample&lt;/servlet-class&gt;</a:t>
            </a:r>
            <a:endParaRPr/>
          </a:p>
          <a:p>
            <a:pPr indent="0" lvl="0" marL="0" rtl="0" algn="l">
              <a:spcBef>
                <a:spcPts val="592"/>
              </a:spcBef>
              <a:spcAft>
                <a:spcPts val="0"/>
              </a:spcAft>
              <a:buClr>
                <a:schemeClr val="dk1"/>
              </a:buClr>
              <a:buSzPct val="100000"/>
              <a:buNone/>
            </a:pPr>
            <a:r>
              <a:rPr lang="en-US"/>
              <a:t>&lt;/servlet&gt;</a:t>
            </a:r>
            <a:endParaRPr/>
          </a:p>
          <a:p>
            <a:pPr indent="0" lvl="0" marL="0" rtl="0" algn="l">
              <a:spcBef>
                <a:spcPts val="592"/>
              </a:spcBef>
              <a:spcAft>
                <a:spcPts val="0"/>
              </a:spcAft>
              <a:buClr>
                <a:schemeClr val="dk1"/>
              </a:buClr>
              <a:buSzPct val="100000"/>
              <a:buNone/>
            </a:pPr>
            <a:r>
              <a:rPr lang="en-US"/>
              <a:t>&lt;servlet-mapping&gt;</a:t>
            </a:r>
            <a:endParaRPr/>
          </a:p>
          <a:p>
            <a:pPr indent="0" lvl="0" marL="0" rtl="0" algn="l">
              <a:spcBef>
                <a:spcPts val="592"/>
              </a:spcBef>
              <a:spcAft>
                <a:spcPts val="0"/>
              </a:spcAft>
              <a:buClr>
                <a:schemeClr val="dk1"/>
              </a:buClr>
              <a:buSzPct val="100000"/>
              <a:buNone/>
            </a:pPr>
            <a:r>
              <a:rPr lang="en-US"/>
              <a:t>&lt;servlet-name&gt;Eighth&lt;/servlet-name&gt;</a:t>
            </a:r>
            <a:endParaRPr/>
          </a:p>
          <a:p>
            <a:pPr indent="0" lvl="0" marL="0" rtl="0" algn="l">
              <a:spcBef>
                <a:spcPts val="592"/>
              </a:spcBef>
              <a:spcAft>
                <a:spcPts val="0"/>
              </a:spcAft>
              <a:buClr>
                <a:schemeClr val="dk1"/>
              </a:buClr>
              <a:buSzPct val="100000"/>
              <a:buNone/>
            </a:pPr>
            <a:r>
              <a:rPr lang="en-US"/>
              <a:t>&lt;url-pattern&gt;/cookie&lt;/url-pattern&gt;</a:t>
            </a:r>
            <a:endParaRPr/>
          </a:p>
          <a:p>
            <a:pPr indent="0" lvl="0" marL="0" rtl="0" algn="l">
              <a:spcBef>
                <a:spcPts val="592"/>
              </a:spcBef>
              <a:spcAft>
                <a:spcPts val="0"/>
              </a:spcAft>
              <a:buClr>
                <a:schemeClr val="dk1"/>
              </a:buClr>
              <a:buSzPct val="100000"/>
              <a:buNone/>
            </a:pPr>
            <a:r>
              <a:rPr lang="en-US"/>
              <a:t>&lt;/servlet-mapping&gt;</a:t>
            </a:r>
            <a:endParaRPr/>
          </a:p>
          <a:p>
            <a:pPr indent="0" lvl="0" marL="0" rtl="0" algn="l">
              <a:spcBef>
                <a:spcPts val="592"/>
              </a:spcBef>
              <a:spcAft>
                <a:spcPts val="0"/>
              </a:spcAft>
              <a:buClr>
                <a:schemeClr val="dk1"/>
              </a:buClr>
              <a:buSzPct val="100000"/>
              <a:buNone/>
            </a:pPr>
            <a:r>
              <a:rPr lang="en-US"/>
              <a:t>&lt;/web-app&gt;</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93"/>
          <p:cNvSpPr txBox="1"/>
          <p:nvPr>
            <p:ph type="title"/>
          </p:nvPr>
        </p:nvSpPr>
        <p:spPr>
          <a:xfrm>
            <a:off x="457200" y="31845"/>
            <a:ext cx="8229600" cy="501555"/>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Output</a:t>
            </a:r>
            <a:endParaRPr b="1"/>
          </a:p>
        </p:txBody>
      </p:sp>
      <p:pic>
        <p:nvPicPr>
          <p:cNvPr id="584" name="Google Shape;584;p93"/>
          <p:cNvPicPr preferRelativeResize="0"/>
          <p:nvPr>
            <p:ph idx="1" type="body"/>
          </p:nvPr>
        </p:nvPicPr>
        <p:blipFill rotWithShape="1">
          <a:blip r:embed="rId3">
            <a:alphaModFix/>
          </a:blip>
          <a:srcRect b="0" l="0" r="0" t="0"/>
          <a:stretch/>
        </p:blipFill>
        <p:spPr>
          <a:xfrm>
            <a:off x="457200" y="1016336"/>
            <a:ext cx="8229600" cy="462689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94"/>
          <p:cNvSpPr txBox="1"/>
          <p:nvPr>
            <p:ph type="title"/>
          </p:nvPr>
        </p:nvSpPr>
        <p:spPr>
          <a:xfrm>
            <a:off x="457200" y="274638"/>
            <a:ext cx="8229600" cy="4873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Output cont...</a:t>
            </a:r>
            <a:endParaRPr b="1"/>
          </a:p>
        </p:txBody>
      </p:sp>
      <p:pic>
        <p:nvPicPr>
          <p:cNvPr id="590" name="Google Shape;590;p94"/>
          <p:cNvPicPr preferRelativeResize="0"/>
          <p:nvPr>
            <p:ph idx="1" type="body"/>
          </p:nvPr>
        </p:nvPicPr>
        <p:blipFill rotWithShape="1">
          <a:blip r:embed="rId3">
            <a:alphaModFix/>
          </a:blip>
          <a:srcRect b="0" l="0" r="0" t="0"/>
          <a:stretch/>
        </p:blipFill>
        <p:spPr>
          <a:xfrm>
            <a:off x="457200" y="1244936"/>
            <a:ext cx="8229600" cy="462689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95"/>
          <p:cNvSpPr txBox="1"/>
          <p:nvPr>
            <p:ph type="title"/>
          </p:nvPr>
        </p:nvSpPr>
        <p:spPr>
          <a:xfrm>
            <a:off x="466299" y="18197"/>
            <a:ext cx="8229600" cy="591403"/>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Output cont..</a:t>
            </a:r>
            <a:endParaRPr b="1"/>
          </a:p>
        </p:txBody>
      </p:sp>
      <p:pic>
        <p:nvPicPr>
          <p:cNvPr id="596" name="Google Shape;596;p95"/>
          <p:cNvPicPr preferRelativeResize="0"/>
          <p:nvPr>
            <p:ph idx="1" type="body"/>
          </p:nvPr>
        </p:nvPicPr>
        <p:blipFill rotWithShape="1">
          <a:blip r:embed="rId3">
            <a:alphaModFix/>
          </a:blip>
          <a:srcRect b="0" l="0" r="0" t="0"/>
          <a:stretch/>
        </p:blipFill>
        <p:spPr>
          <a:xfrm>
            <a:off x="457200" y="1168736"/>
            <a:ext cx="8229600" cy="462689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96"/>
          <p:cNvSpPr txBox="1"/>
          <p:nvPr>
            <p:ph type="title"/>
          </p:nvPr>
        </p:nvSpPr>
        <p:spPr>
          <a:xfrm>
            <a:off x="466299" y="18197"/>
            <a:ext cx="8229600" cy="591403"/>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Output cont..</a:t>
            </a:r>
            <a:endParaRPr b="1"/>
          </a:p>
        </p:txBody>
      </p:sp>
      <p:pic>
        <p:nvPicPr>
          <p:cNvPr id="602" name="Google Shape;602;p96"/>
          <p:cNvPicPr preferRelativeResize="0"/>
          <p:nvPr>
            <p:ph idx="1" type="body"/>
          </p:nvPr>
        </p:nvPicPr>
        <p:blipFill rotWithShape="1">
          <a:blip r:embed="rId3">
            <a:alphaModFix/>
          </a:blip>
          <a:srcRect b="0" l="0" r="0" t="0"/>
          <a:stretch/>
        </p:blipFill>
        <p:spPr>
          <a:xfrm>
            <a:off x="457200" y="1168736"/>
            <a:ext cx="8229600" cy="462689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2. Servlet</a:t>
            </a:r>
            <a:endParaRPr b="1"/>
          </a:p>
        </p:txBody>
      </p:sp>
      <p:sp>
        <p:nvSpPr>
          <p:cNvPr id="139" name="Google Shape;139;p21"/>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60"/>
              <a:buFont typeface="Noto Sans Symbols"/>
              <a:buChar char="▪"/>
            </a:pPr>
            <a:r>
              <a:rPr lang="en-US" sz="2000">
                <a:latin typeface="Cambria"/>
                <a:ea typeface="Cambria"/>
                <a:cs typeface="Cambria"/>
                <a:sym typeface="Cambria"/>
              </a:rPr>
              <a:t>A Java Servlet is a Java object that responds to  HTTP requests. It runs inside a Servlet container.</a:t>
            </a:r>
            <a:endParaRPr/>
          </a:p>
          <a:p>
            <a:pPr indent="-342900" lvl="0" marL="342900" rtl="0" algn="l">
              <a:spcBef>
                <a:spcPts val="400"/>
              </a:spcBef>
              <a:spcAft>
                <a:spcPts val="0"/>
              </a:spcAft>
              <a:buClr>
                <a:schemeClr val="dk1"/>
              </a:buClr>
              <a:buSzPts val="2060"/>
              <a:buFont typeface="Noto Sans Symbols"/>
              <a:buChar char="▪"/>
            </a:pPr>
            <a:r>
              <a:rPr lang="en-US" sz="2000">
                <a:latin typeface="Cambria"/>
                <a:ea typeface="Cambria"/>
                <a:cs typeface="Cambria"/>
                <a:sym typeface="Cambria"/>
              </a:rPr>
              <a:t>A Servlet is part of a Java web application.</a:t>
            </a:r>
            <a:endParaRPr/>
          </a:p>
          <a:p>
            <a:pPr indent="-342900" lvl="0" marL="342900" marR="5080" rtl="0" algn="l">
              <a:spcBef>
                <a:spcPts val="400"/>
              </a:spcBef>
              <a:spcAft>
                <a:spcPts val="0"/>
              </a:spcAft>
              <a:buClr>
                <a:schemeClr val="dk1"/>
              </a:buClr>
              <a:buSzPts val="2060"/>
              <a:buFont typeface="Noto Sans Symbols"/>
              <a:buChar char="▪"/>
            </a:pPr>
            <a:r>
              <a:rPr lang="en-US" sz="2000">
                <a:latin typeface="Cambria"/>
                <a:ea typeface="Cambria"/>
                <a:cs typeface="Cambria"/>
                <a:sym typeface="Cambria"/>
              </a:rPr>
              <a:t>A Servlet container may run multiple web applications at the  same time, each having multiple servlets running inside.</a:t>
            </a:r>
            <a:endParaRPr/>
          </a:p>
          <a:p>
            <a:pPr indent="-342900" lvl="0" marL="355600" marR="488950" rtl="0" algn="l">
              <a:lnSpc>
                <a:spcPct val="100000"/>
              </a:lnSpc>
              <a:spcBef>
                <a:spcPts val="95"/>
              </a:spcBef>
              <a:spcAft>
                <a:spcPts val="0"/>
              </a:spcAft>
              <a:buClr>
                <a:srgbClr val="3333CC"/>
              </a:buClr>
              <a:buSzPts val="2060"/>
              <a:buFont typeface="Noto Sans Symbols"/>
              <a:buChar char="▪"/>
            </a:pPr>
            <a:r>
              <a:rPr lang="en-US" sz="2000">
                <a:latin typeface="Cambria"/>
                <a:ea typeface="Cambria"/>
                <a:cs typeface="Cambria"/>
                <a:sym typeface="Cambria"/>
              </a:rPr>
              <a:t>A Java web application can contain other components than servlets.</a:t>
            </a:r>
            <a:endParaRPr/>
          </a:p>
          <a:p>
            <a:pPr indent="-342900" lvl="0" marL="355600" marR="5080" rtl="0" algn="just">
              <a:lnSpc>
                <a:spcPct val="100000"/>
              </a:lnSpc>
              <a:spcBef>
                <a:spcPts val="675"/>
              </a:spcBef>
              <a:spcAft>
                <a:spcPts val="0"/>
              </a:spcAft>
              <a:buClr>
                <a:srgbClr val="3333CC"/>
              </a:buClr>
              <a:buSzPts val="2060"/>
              <a:buFont typeface="Noto Sans Symbols"/>
              <a:buChar char="▪"/>
            </a:pPr>
            <a:r>
              <a:rPr lang="en-US" sz="2000">
                <a:latin typeface="Cambria"/>
                <a:ea typeface="Cambria"/>
                <a:cs typeface="Cambria"/>
                <a:sym typeface="Cambria"/>
              </a:rPr>
              <a:t>It can also contain Java Server Pages (JSP),  images, text files, documents, Web Services etc.</a:t>
            </a:r>
            <a:endParaRPr/>
          </a:p>
          <a:p>
            <a:pPr indent="-266171" lvl="0" marL="342900" marR="5080" rtl="0" algn="l">
              <a:spcBef>
                <a:spcPts val="400"/>
              </a:spcBef>
              <a:spcAft>
                <a:spcPts val="0"/>
              </a:spcAft>
              <a:buClr>
                <a:schemeClr val="dk1"/>
              </a:buClr>
              <a:buSzPts val="1208"/>
              <a:buNone/>
            </a:pPr>
            <a:r>
              <a:t/>
            </a:r>
            <a:endParaRPr sz="2000">
              <a:latin typeface="Cambria"/>
              <a:ea typeface="Cambria"/>
              <a:cs typeface="Cambria"/>
              <a:sym typeface="Cambria"/>
            </a:endParaRPr>
          </a:p>
          <a:p>
            <a:pPr indent="-215900" lvl="0" marL="342900" rtl="0" algn="l">
              <a:spcBef>
                <a:spcPts val="400"/>
              </a:spcBef>
              <a:spcAft>
                <a:spcPts val="0"/>
              </a:spcAft>
              <a:buClr>
                <a:schemeClr val="dk1"/>
              </a:buClr>
              <a:buSzPts val="2000"/>
              <a:buNone/>
            </a:pPr>
            <a:r>
              <a:t/>
            </a:r>
            <a:endParaRPr sz="2000">
              <a:latin typeface="Cambria"/>
              <a:ea typeface="Cambria"/>
              <a:cs typeface="Cambria"/>
              <a:sym typeface="Cambria"/>
            </a:endParaRPr>
          </a:p>
          <a:p>
            <a:pPr indent="-139700" lvl="0" marL="342900" rtl="0" algn="l">
              <a:spcBef>
                <a:spcPts val="640"/>
              </a:spcBef>
              <a:spcAft>
                <a:spcPts val="0"/>
              </a:spcAft>
              <a:buClr>
                <a:schemeClr val="dk1"/>
              </a:buClr>
              <a:buSzPts val="3200"/>
              <a:buNone/>
            </a:pPr>
            <a:r>
              <a:t/>
            </a:r>
            <a:endParaRPr/>
          </a:p>
        </p:txBody>
      </p:sp>
      <p:sp>
        <p:nvSpPr>
          <p:cNvPr id="140" name="Google Shape;140;p21"/>
          <p:cNvSpPr/>
          <p:nvPr/>
        </p:nvSpPr>
        <p:spPr>
          <a:xfrm>
            <a:off x="1752600" y="4330699"/>
            <a:ext cx="6096000" cy="252730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