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076137608" r:id="rId4"/>
    <p:sldId id="2076137609" r:id="rId5"/>
    <p:sldId id="2076137610" r:id="rId6"/>
    <p:sldId id="2076137611" r:id="rId7"/>
    <p:sldId id="2076137614" r:id="rId8"/>
    <p:sldId id="2076137612" r:id="rId9"/>
    <p:sldId id="2076137613" r:id="rId10"/>
    <p:sldId id="301" r:id="rId11"/>
    <p:sldId id="2076137606" r:id="rId12"/>
  </p:sldIdLst>
  <p:sldSz cx="12192000" cy="6858000"/>
  <p:notesSz cx="6858000" cy="9144000"/>
  <p:embeddedFontLst>
    <p:embeddedFont>
      <p:font typeface="Manrope" panose="020B0604020202020204" charset="0"/>
      <p:regular r:id="rId14"/>
      <p:bold r:id="rId15"/>
    </p:embeddedFont>
    <p:embeddedFont>
      <p:font typeface="Manrope ExtraBold" panose="020B0604020202020204" charset="0"/>
      <p:bold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2C361A-13AB-4550-930C-531D5F02BF65}">
          <p14:sldIdLst>
            <p14:sldId id="256"/>
            <p14:sldId id="260"/>
            <p14:sldId id="2076137608"/>
            <p14:sldId id="2076137609"/>
            <p14:sldId id="2076137610"/>
            <p14:sldId id="2076137611"/>
            <p14:sldId id="2076137614"/>
            <p14:sldId id="2076137612"/>
            <p14:sldId id="2076137613"/>
          </p14:sldIdLst>
        </p14:section>
        <p14:section name="Next Steps" id="{014A8D79-CB57-477D-98D0-0CEE4C8347C1}">
          <p14:sldIdLst>
            <p14:sldId id="301"/>
            <p14:sldId id="2076137606"/>
          </p14:sldIdLst>
        </p14:section>
        <p14:section name="Appendix" id="{F0EAE10D-366A-4E6E-932F-8901020031E4}">
          <p14:sldIdLst/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rMwpwpFpdX7eJGP5g7lyGyzL1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1BA"/>
    <a:srgbClr val="A78534"/>
    <a:srgbClr val="0F123D"/>
    <a:srgbClr val="2F8921"/>
    <a:srgbClr val="005E77"/>
    <a:srgbClr val="549C48"/>
    <a:srgbClr val="98C491"/>
    <a:srgbClr val="64885E"/>
    <a:srgbClr val="82B87A"/>
    <a:srgbClr val="9CB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86F093-9724-4553-BF4F-1DE5B73C860E}">
  <a:tblStyle styleId="{EE86F093-9724-4553-BF4F-1DE5B73C86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0F3"/>
          </a:solidFill>
        </a:fill>
      </a:tcStyle>
    </a:wholeTbl>
    <a:band1H>
      <a:tcTxStyle b="off" i="off"/>
      <a:tcStyle>
        <a:tcBdr/>
        <a:fill>
          <a:solidFill>
            <a:srgbClr val="D0DF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F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602A8F-98D3-46AB-AAFE-FB6482B2B07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A57F55-1821-46CC-80E2-12D37CEC2027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574DB59-6105-4C74-B97C-09944564D07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0F3"/>
          </a:solidFill>
        </a:fill>
      </a:tcStyle>
    </a:wholeTbl>
    <a:band1H>
      <a:tcTxStyle b="off" i="off"/>
      <a:tcStyle>
        <a:tcBdr/>
        <a:fill>
          <a:solidFill>
            <a:srgbClr val="D0DF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F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4" name="Google Shape;8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2" name="Google Shape;24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>
          <a:extLst>
            <a:ext uri="{FF2B5EF4-FFF2-40B4-BE49-F238E27FC236}">
              <a16:creationId xmlns:a16="http://schemas.microsoft.com/office/drawing/2014/main" id="{C394ABC2-2EC7-8648-7528-71C7A61F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>
            <a:extLst>
              <a:ext uri="{FF2B5EF4-FFF2-40B4-BE49-F238E27FC236}">
                <a16:creationId xmlns:a16="http://schemas.microsoft.com/office/drawing/2014/main" id="{7B8D85B0-DBA1-9EE7-B5B4-575659AD72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>
            <a:extLst>
              <a:ext uri="{FF2B5EF4-FFF2-40B4-BE49-F238E27FC236}">
                <a16:creationId xmlns:a16="http://schemas.microsoft.com/office/drawing/2014/main" id="{0632A91A-3F14-FA13-110F-13B78BE87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892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>
          <a:extLst>
            <a:ext uri="{FF2B5EF4-FFF2-40B4-BE49-F238E27FC236}">
              <a16:creationId xmlns:a16="http://schemas.microsoft.com/office/drawing/2014/main" id="{A1FBC772-95B2-4B6D-6979-10D96FCC2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>
            <a:extLst>
              <a:ext uri="{FF2B5EF4-FFF2-40B4-BE49-F238E27FC236}">
                <a16:creationId xmlns:a16="http://schemas.microsoft.com/office/drawing/2014/main" id="{7BDC6F50-303D-D91F-D2C2-2E4250118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>
            <a:extLst>
              <a:ext uri="{FF2B5EF4-FFF2-40B4-BE49-F238E27FC236}">
                <a16:creationId xmlns:a16="http://schemas.microsoft.com/office/drawing/2014/main" id="{7D7DE7D0-AF48-0BDF-78C7-9193728BB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468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>
          <a:extLst>
            <a:ext uri="{FF2B5EF4-FFF2-40B4-BE49-F238E27FC236}">
              <a16:creationId xmlns:a16="http://schemas.microsoft.com/office/drawing/2014/main" id="{B72237ED-8228-AE03-310D-4FF5CE3AC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>
            <a:extLst>
              <a:ext uri="{FF2B5EF4-FFF2-40B4-BE49-F238E27FC236}">
                <a16:creationId xmlns:a16="http://schemas.microsoft.com/office/drawing/2014/main" id="{72E1A88C-D8EF-BBA6-7847-0648B95F5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>
            <a:extLst>
              <a:ext uri="{FF2B5EF4-FFF2-40B4-BE49-F238E27FC236}">
                <a16:creationId xmlns:a16="http://schemas.microsoft.com/office/drawing/2014/main" id="{657B1A08-BD20-4AA1-F4E6-A30CA06CA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878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>
          <a:extLst>
            <a:ext uri="{FF2B5EF4-FFF2-40B4-BE49-F238E27FC236}">
              <a16:creationId xmlns:a16="http://schemas.microsoft.com/office/drawing/2014/main" id="{4EDAF40F-DB41-614B-66D1-1B89D0D9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>
            <a:extLst>
              <a:ext uri="{FF2B5EF4-FFF2-40B4-BE49-F238E27FC236}">
                <a16:creationId xmlns:a16="http://schemas.microsoft.com/office/drawing/2014/main" id="{7F872ADF-44E0-C104-F466-C712EB6F0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>
            <a:extLst>
              <a:ext uri="{FF2B5EF4-FFF2-40B4-BE49-F238E27FC236}">
                <a16:creationId xmlns:a16="http://schemas.microsoft.com/office/drawing/2014/main" id="{6C254644-E9B6-62F3-C4BA-32A65A0607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469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>
          <a:extLst>
            <a:ext uri="{FF2B5EF4-FFF2-40B4-BE49-F238E27FC236}">
              <a16:creationId xmlns:a16="http://schemas.microsoft.com/office/drawing/2014/main" id="{279484E5-1B62-CF2E-52D8-078C63A6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>
            <a:extLst>
              <a:ext uri="{FF2B5EF4-FFF2-40B4-BE49-F238E27FC236}">
                <a16:creationId xmlns:a16="http://schemas.microsoft.com/office/drawing/2014/main" id="{A3EBFBEE-6916-BC79-C5C9-8A44AD8992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>
            <a:extLst>
              <a:ext uri="{FF2B5EF4-FFF2-40B4-BE49-F238E27FC236}">
                <a16:creationId xmlns:a16="http://schemas.microsoft.com/office/drawing/2014/main" id="{DA40E4ED-91FE-3CAD-2DDD-94ECAB8CA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437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>
          <a:extLst>
            <a:ext uri="{FF2B5EF4-FFF2-40B4-BE49-F238E27FC236}">
              <a16:creationId xmlns:a16="http://schemas.microsoft.com/office/drawing/2014/main" id="{68DF881F-EA69-0F9D-4868-6F63B89F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>
            <a:extLst>
              <a:ext uri="{FF2B5EF4-FFF2-40B4-BE49-F238E27FC236}">
                <a16:creationId xmlns:a16="http://schemas.microsoft.com/office/drawing/2014/main" id="{EC03AFEE-5C5C-AE0B-D918-1A0439EE2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>
            <a:extLst>
              <a:ext uri="{FF2B5EF4-FFF2-40B4-BE49-F238E27FC236}">
                <a16:creationId xmlns:a16="http://schemas.microsoft.com/office/drawing/2014/main" id="{4F350261-7263-615A-6C80-FFA4D1EB1B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890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>
          <a:extLst>
            <a:ext uri="{FF2B5EF4-FFF2-40B4-BE49-F238E27FC236}">
              <a16:creationId xmlns:a16="http://schemas.microsoft.com/office/drawing/2014/main" id="{6D45BBA3-56A6-B241-74C0-3CB931FB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84812c6fd_5_0:notes">
            <a:extLst>
              <a:ext uri="{FF2B5EF4-FFF2-40B4-BE49-F238E27FC236}">
                <a16:creationId xmlns:a16="http://schemas.microsoft.com/office/drawing/2014/main" id="{63BF62E1-53DB-118C-BFFB-778E78A80A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2" name="Google Shape;1132;g3084812c6fd_5_0:notes">
            <a:extLst>
              <a:ext uri="{FF2B5EF4-FFF2-40B4-BE49-F238E27FC236}">
                <a16:creationId xmlns:a16="http://schemas.microsoft.com/office/drawing/2014/main" id="{97AE8B71-50E2-F3CB-E9D2-F96956B54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995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677475" y="6254910"/>
            <a:ext cx="693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1715946" y="625491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471"/>
            <a:ext cx="12192000" cy="68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0"/>
          <p:cNvSpPr txBox="1">
            <a:spLocks noGrp="1"/>
          </p:cNvSpPr>
          <p:nvPr>
            <p:ph type="ctrTitle"/>
          </p:nvPr>
        </p:nvSpPr>
        <p:spPr>
          <a:xfrm>
            <a:off x="486189" y="431090"/>
            <a:ext cx="560981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"/>
          </p:nvPr>
        </p:nvSpPr>
        <p:spPr>
          <a:xfrm>
            <a:off x="486189" y="3119119"/>
            <a:ext cx="7073735" cy="144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0" descr="A white text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189" y="5766911"/>
            <a:ext cx="1816100" cy="49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tted">
  <p:cSld name="Formatte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c16922d48_0_196"/>
          <p:cNvSpPr txBox="1">
            <a:spLocks noGrp="1"/>
          </p:cNvSpPr>
          <p:nvPr>
            <p:ph type="title"/>
          </p:nvPr>
        </p:nvSpPr>
        <p:spPr>
          <a:xfrm>
            <a:off x="334962" y="185384"/>
            <a:ext cx="115221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ec16922d48_0_196"/>
          <p:cNvSpPr txBox="1">
            <a:spLocks noGrp="1"/>
          </p:cNvSpPr>
          <p:nvPr>
            <p:ph type="ftr" idx="11"/>
          </p:nvPr>
        </p:nvSpPr>
        <p:spPr>
          <a:xfrm>
            <a:off x="8682085" y="6311472"/>
            <a:ext cx="283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ec16922d48_0_196"/>
          <p:cNvSpPr txBox="1">
            <a:spLocks noGrp="1"/>
          </p:cNvSpPr>
          <p:nvPr>
            <p:ph type="sldNum" idx="12"/>
          </p:nvPr>
        </p:nvSpPr>
        <p:spPr>
          <a:xfrm>
            <a:off x="11715946" y="6311472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g2ec16922d48_0_196"/>
          <p:cNvSpPr txBox="1">
            <a:spLocks noGrp="1"/>
          </p:cNvSpPr>
          <p:nvPr>
            <p:ph type="body" idx="1"/>
          </p:nvPr>
        </p:nvSpPr>
        <p:spPr>
          <a:xfrm>
            <a:off x="334962" y="1089024"/>
            <a:ext cx="11522100" cy="52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2 Columns Content">
  <p:cSld name="1_Title and 2 Columns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111187" cy="420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4677475" y="6254910"/>
            <a:ext cx="693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11715946" y="625491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6242613" y="1825625"/>
            <a:ext cx="5111187" cy="420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ection Federal Government">
  <p:cSld name="9_Section Federal Governm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944880" y="1628579"/>
            <a:ext cx="6772717" cy="1800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ftr" idx="11"/>
          </p:nvPr>
        </p:nvSpPr>
        <p:spPr>
          <a:xfrm>
            <a:off x="944880" y="6254910"/>
            <a:ext cx="693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40" descr="A white text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880" y="613459"/>
            <a:ext cx="1500729" cy="4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0"/>
          <p:cNvSpPr txBox="1">
            <a:spLocks noGrp="1"/>
          </p:cNvSpPr>
          <p:nvPr>
            <p:ph type="body" idx="1"/>
          </p:nvPr>
        </p:nvSpPr>
        <p:spPr>
          <a:xfrm>
            <a:off x="944880" y="3455988"/>
            <a:ext cx="483974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2000"/>
              <a:buNone/>
              <a:defRPr sz="2000">
                <a:solidFill>
                  <a:srgbClr val="8888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1800"/>
              <a:buNone/>
              <a:defRPr sz="1800">
                <a:solidFill>
                  <a:srgbClr val="8888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1600"/>
              <a:buNone/>
              <a:defRPr sz="1600">
                <a:solidFill>
                  <a:srgbClr val="8888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1600"/>
              <a:buNone/>
              <a:defRPr sz="1600">
                <a:solidFill>
                  <a:srgbClr val="8888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1600"/>
              <a:buNone/>
              <a:defRPr sz="1600">
                <a:solidFill>
                  <a:srgbClr val="8888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1600"/>
              <a:buNone/>
              <a:defRPr sz="1600">
                <a:solidFill>
                  <a:srgbClr val="8888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1600"/>
              <a:buNone/>
              <a:defRPr sz="1600">
                <a:solidFill>
                  <a:srgbClr val="8888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F"/>
              </a:buClr>
              <a:buSzPts val="1600"/>
              <a:buNone/>
              <a:defRPr sz="1600">
                <a:solidFill>
                  <a:srgbClr val="88888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91"/>
          <p:cNvGrpSpPr/>
          <p:nvPr/>
        </p:nvGrpSpPr>
        <p:grpSpPr>
          <a:xfrm>
            <a:off x="0" y="11572"/>
            <a:ext cx="12190035" cy="6845057"/>
            <a:chOff x="0" y="11572"/>
            <a:chExt cx="12190035" cy="6845057"/>
          </a:xfrm>
        </p:grpSpPr>
        <p:grpSp>
          <p:nvGrpSpPr>
            <p:cNvPr id="42" name="Google Shape;42;p91"/>
            <p:cNvGrpSpPr/>
            <p:nvPr/>
          </p:nvGrpSpPr>
          <p:grpSpPr>
            <a:xfrm>
              <a:off x="8274768" y="11572"/>
              <a:ext cx="3915267" cy="6845057"/>
              <a:chOff x="8274768" y="11572"/>
              <a:chExt cx="3915267" cy="6845057"/>
            </a:xfrm>
          </p:grpSpPr>
          <p:grpSp>
            <p:nvGrpSpPr>
              <p:cNvPr id="43" name="Google Shape;43;p91"/>
              <p:cNvGrpSpPr/>
              <p:nvPr/>
            </p:nvGrpSpPr>
            <p:grpSpPr>
              <a:xfrm>
                <a:off x="9585206" y="11572"/>
                <a:ext cx="2604829" cy="6845057"/>
                <a:chOff x="9587171" y="0"/>
                <a:chExt cx="2604829" cy="6845057"/>
              </a:xfrm>
            </p:grpSpPr>
            <p:pic>
              <p:nvPicPr>
                <p:cNvPr id="44" name="Google Shape;44;p91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l="78635"/>
                <a:stretch/>
              </p:blipFill>
              <p:spPr>
                <a:xfrm>
                  <a:off x="9587171" y="0"/>
                  <a:ext cx="2604829" cy="684505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5" name="Google Shape;45;p91"/>
                <p:cNvSpPr txBox="1"/>
                <p:nvPr/>
              </p:nvSpPr>
              <p:spPr>
                <a:xfrm>
                  <a:off x="9668187" y="6168291"/>
                  <a:ext cx="779400" cy="60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Identity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Protects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growth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91"/>
                <p:cNvSpPr txBox="1"/>
                <p:nvPr/>
              </p:nvSpPr>
              <p:spPr>
                <a:xfrm>
                  <a:off x="9668187" y="1585900"/>
                  <a:ext cx="1042200" cy="60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Identity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protects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productivity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91"/>
                <p:cNvSpPr txBox="1"/>
                <p:nvPr/>
              </p:nvSpPr>
              <p:spPr>
                <a:xfrm>
                  <a:off x="10998224" y="3903073"/>
                  <a:ext cx="774600" cy="60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Identity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protects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0" u="none" strike="noStrike" cap="none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value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" name="Google Shape;48;p91"/>
              <p:cNvSpPr/>
              <p:nvPr/>
            </p:nvSpPr>
            <p:spPr>
              <a:xfrm>
                <a:off x="8274768" y="11572"/>
                <a:ext cx="1307592" cy="2276856"/>
              </a:xfrm>
              <a:prstGeom prst="rect">
                <a:avLst/>
              </a:prstGeom>
              <a:solidFill>
                <a:srgbClr val="8282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91"/>
              <p:cNvSpPr/>
              <p:nvPr/>
            </p:nvSpPr>
            <p:spPr>
              <a:xfrm>
                <a:off x="8274768" y="2288428"/>
                <a:ext cx="1307592" cy="2371875"/>
              </a:xfrm>
              <a:prstGeom prst="rect">
                <a:avLst/>
              </a:prstGeom>
              <a:solidFill>
                <a:srgbClr val="CAA2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91"/>
              <p:cNvSpPr/>
              <p:nvPr/>
            </p:nvSpPr>
            <p:spPr>
              <a:xfrm>
                <a:off x="8274768" y="4660304"/>
                <a:ext cx="1307592" cy="21963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" name="Google Shape;51;p91"/>
            <p:cNvSpPr/>
            <p:nvPr/>
          </p:nvSpPr>
          <p:spPr>
            <a:xfrm>
              <a:off x="0" y="11572"/>
              <a:ext cx="8274767" cy="684154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2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6219285"/>
            <a:ext cx="11277600" cy="438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677475" y="6254910"/>
            <a:ext cx="693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11715946" y="625491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9" descr="A white text on a black background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0325" y="6309123"/>
            <a:ext cx="956244" cy="262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viynt.com/exchange/solu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"/>
          <p:cNvSpPr txBox="1">
            <a:spLocks noGrp="1"/>
          </p:cNvSpPr>
          <p:nvPr>
            <p:ph type="ctrTitle"/>
          </p:nvPr>
        </p:nvSpPr>
        <p:spPr>
          <a:xfrm>
            <a:off x="409989" y="964490"/>
            <a:ext cx="5609700" cy="185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sz="4000" dirty="0"/>
              <a:t>Saviynt Implementation </a:t>
            </a:r>
            <a:br>
              <a:rPr lang="en-US" sz="4000" dirty="0"/>
            </a:br>
            <a:r>
              <a:rPr lang="en-US" sz="4000" dirty="0"/>
              <a:t>CPAM Overview</a:t>
            </a:r>
            <a:endParaRPr dirty="0"/>
          </a:p>
        </p:txBody>
      </p:sp>
      <p:sp>
        <p:nvSpPr>
          <p:cNvPr id="877" name="Google Shape;877;p1"/>
          <p:cNvSpPr txBox="1">
            <a:spLocks noGrp="1"/>
          </p:cNvSpPr>
          <p:nvPr>
            <p:ph type="subTitle" idx="1"/>
          </p:nvPr>
        </p:nvSpPr>
        <p:spPr>
          <a:xfrm>
            <a:off x="486200" y="4149151"/>
            <a:ext cx="70737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OCT 2024</a:t>
            </a:r>
            <a:endParaRPr dirty="0"/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9B71F1E8-8FFD-1714-7275-2C1A12ACC73E}"/>
              </a:ext>
            </a:extLst>
          </p:cNvPr>
          <p:cNvSpPr txBox="1">
            <a:spLocks/>
          </p:cNvSpPr>
          <p:nvPr/>
        </p:nvSpPr>
        <p:spPr>
          <a:xfrm>
            <a:off x="333756" y="2997898"/>
            <a:ext cx="5524500" cy="57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Project Kickoff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8"/>
          <p:cNvSpPr txBox="1"/>
          <p:nvPr/>
        </p:nvSpPr>
        <p:spPr>
          <a:xfrm>
            <a:off x="638200" y="471675"/>
            <a:ext cx="101952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nrope ExtraBold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Learn</a:t>
            </a:r>
            <a:r>
              <a:rPr lang="en-US" sz="5400" b="1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 </a:t>
            </a:r>
            <a:r>
              <a:rPr lang="en-US" sz="44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more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5" name="Google Shape;2415;p8"/>
          <p:cNvSpPr txBox="1"/>
          <p:nvPr/>
        </p:nvSpPr>
        <p:spPr>
          <a:xfrm>
            <a:off x="746550" y="1597800"/>
            <a:ext cx="8006000" cy="4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learn more about Saviynt Solutions Exchange, visit our website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https://saviynt.com/exchange/solutions</a:t>
            </a:r>
            <a:endParaRPr sz="20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Questions? Contact our team.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Partner Solution Lead: 	</a:t>
            </a:r>
            <a:endParaRPr sz="20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4572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Mudit Kumar Sharma,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Sr. Manager - Partner Solutions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mudit.sharma@saviynt.com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8"/>
          <p:cNvSpPr txBox="1"/>
          <p:nvPr/>
        </p:nvSpPr>
        <p:spPr>
          <a:xfrm>
            <a:off x="9082050" y="2555025"/>
            <a:ext cx="289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Mudit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Sharma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 Solutions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p8"/>
          <p:cNvSpPr txBox="1"/>
          <p:nvPr/>
        </p:nvSpPr>
        <p:spPr>
          <a:xfrm>
            <a:off x="9473250" y="5209600"/>
            <a:ext cx="197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Suraj Krishnaiah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 - Saviynt University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8" name="Google Shape;241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550" y="3219450"/>
            <a:ext cx="1894900" cy="17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9075" y="618800"/>
            <a:ext cx="2075575" cy="1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8"/>
          <p:cNvSpPr txBox="1">
            <a:spLocks noGrp="1"/>
          </p:cNvSpPr>
          <p:nvPr>
            <p:ph type="sldNum" idx="4294967295"/>
          </p:nvPr>
        </p:nvSpPr>
        <p:spPr>
          <a:xfrm>
            <a:off x="11715946" y="6198348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50" name="Google Shape;450;p88"/>
          <p:cNvSpPr txBox="1"/>
          <p:nvPr/>
        </p:nvSpPr>
        <p:spPr>
          <a:xfrm>
            <a:off x="657639" y="5147253"/>
            <a:ext cx="2257011" cy="61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51" name="Google Shape;451;p88"/>
          <p:cNvSpPr/>
          <p:nvPr/>
        </p:nvSpPr>
        <p:spPr>
          <a:xfrm>
            <a:off x="657639" y="4964998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88" descr="A white text on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639" y="5698920"/>
            <a:ext cx="1816100" cy="49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/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4"/>
              <a:buNone/>
            </a:pPr>
            <a:r>
              <a:rPr lang="en-US" dirty="0"/>
              <a:t>Agenda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1135" name="Google Shape;1135;g3084812c6fd_5_0"/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45BD42E-81A3-8D73-ACF0-FA7E18554A4C}"/>
              </a:ext>
            </a:extLst>
          </p:cNvPr>
          <p:cNvSpPr txBox="1">
            <a:spLocks/>
          </p:cNvSpPr>
          <p:nvPr/>
        </p:nvSpPr>
        <p:spPr>
          <a:xfrm>
            <a:off x="571499" y="1143000"/>
            <a:ext cx="6205046" cy="4572000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a typeface="Times New Roman" panose="02020603050405020304" pitchFamily="18" charset="0"/>
              </a:rPr>
              <a:t>Introductions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800" dirty="0"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a typeface="Times New Roman" panose="02020603050405020304" pitchFamily="18" charset="0"/>
              </a:rPr>
              <a:t>Why a 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</a:rPr>
              <a:t>Cloud Privileged Access Management </a:t>
            </a:r>
            <a:r>
              <a:rPr lang="en-US" sz="1800" dirty="0">
                <a:ea typeface="Times New Roman" panose="02020603050405020304" pitchFamily="18" charset="0"/>
              </a:rPr>
              <a:t>solution is important to 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</a:rPr>
              <a:t>[CUSTOMER]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800" dirty="0"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a typeface="Times New Roman" panose="02020603050405020304" pitchFamily="18" charset="0"/>
                <a:cs typeface="Calibri"/>
              </a:rPr>
              <a:t>Who is implementing this and who is impacted</a:t>
            </a:r>
            <a:endParaRPr lang="en-US" sz="1800" dirty="0">
              <a:ea typeface="Times New Roman" panose="02020603050405020304" pitchFamily="18" charset="0"/>
            </a:endParaRP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a typeface="Times New Roman" panose="02020603050405020304" pitchFamily="18" charset="0"/>
              </a:rPr>
              <a:t>What will be required from the 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</a:rPr>
              <a:t>[CUSTOMER] </a:t>
            </a:r>
            <a:r>
              <a:rPr lang="en-US" sz="1800" dirty="0">
                <a:ea typeface="Times New Roman" panose="02020603050405020304" pitchFamily="18" charset="0"/>
              </a:rPr>
              <a:t>team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800" dirty="0"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a typeface="Times New Roman" panose="02020603050405020304" pitchFamily="18" charset="0"/>
              </a:rPr>
              <a:t>What does the project timeline look like</a:t>
            </a:r>
            <a:br>
              <a:rPr lang="en-US" sz="1800" dirty="0">
                <a:ea typeface="Times New Roman" panose="02020603050405020304" pitchFamily="18" charset="0"/>
              </a:rPr>
            </a:b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21AFA-63DF-5A23-A311-FA4C4C506D9E}"/>
              </a:ext>
            </a:extLst>
          </p:cNvPr>
          <p:cNvSpPr/>
          <p:nvPr/>
        </p:nvSpPr>
        <p:spPr>
          <a:xfrm>
            <a:off x="7580376" y="1033272"/>
            <a:ext cx="3675888" cy="468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Graphics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>
          <a:extLst>
            <a:ext uri="{FF2B5EF4-FFF2-40B4-BE49-F238E27FC236}">
              <a16:creationId xmlns:a16="http://schemas.microsoft.com/office/drawing/2014/main" id="{5EB7CD0F-668E-C929-089C-99E43F936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>
            <a:extLst>
              <a:ext uri="{FF2B5EF4-FFF2-40B4-BE49-F238E27FC236}">
                <a16:creationId xmlns:a16="http://schemas.microsoft.com/office/drawing/2014/main" id="{15030E26-82E3-64D6-7368-3C7B85472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4"/>
              <a:buNone/>
            </a:pPr>
            <a:r>
              <a:rPr lang="en-US" dirty="0"/>
              <a:t>Background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1135" name="Google Shape;1135;g3084812c6fd_5_0">
            <a:extLst>
              <a:ext uri="{FF2B5EF4-FFF2-40B4-BE49-F238E27FC236}">
                <a16:creationId xmlns:a16="http://schemas.microsoft.com/office/drawing/2014/main" id="{E4E45253-4A5A-7BD4-C7B4-95E53B80423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AAA86-CA49-78C7-A9A9-F8CD0DDE47E1}"/>
              </a:ext>
            </a:extLst>
          </p:cNvPr>
          <p:cNvSpPr txBox="1"/>
          <p:nvPr/>
        </p:nvSpPr>
        <p:spPr>
          <a:xfrm>
            <a:off x="440266" y="1042420"/>
            <a:ext cx="108159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Q4 2022, </a:t>
            </a:r>
            <a:r>
              <a:rPr lang="en-US" sz="1400" dirty="0">
                <a:highlight>
                  <a:srgbClr val="FFFF00"/>
                </a:highlight>
                <a:ea typeface="Times New Roman" panose="02020603050405020304" pitchFamily="18" charset="0"/>
              </a:rPr>
              <a:t>[CUSTOMER] </a:t>
            </a:r>
            <a:r>
              <a:rPr lang="en-US" sz="1400" dirty="0"/>
              <a:t> engaged </a:t>
            </a:r>
            <a:r>
              <a:rPr lang="en-US" sz="1400" dirty="0">
                <a:highlight>
                  <a:srgbClr val="FFFF00"/>
                </a:highlight>
              </a:rPr>
              <a:t>[PARTNER] </a:t>
            </a:r>
            <a:r>
              <a:rPr lang="en-US" sz="1400" dirty="0"/>
              <a:t>to identify a best-fit provider of an identity and privileged access management solution.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/>
              <a:t>Saviynt </a:t>
            </a:r>
            <a:r>
              <a:rPr lang="en-US" sz="1400" dirty="0"/>
              <a:t>emerged in Q1 2023 as the top choice, and </a:t>
            </a:r>
            <a:r>
              <a:rPr lang="en-US" sz="1400" dirty="0">
                <a:highlight>
                  <a:srgbClr val="FFFF00"/>
                </a:highlight>
                <a:ea typeface="Times New Roman" panose="02020603050405020304" pitchFamily="18" charset="0"/>
              </a:rPr>
              <a:t>[CUSTOMER]</a:t>
            </a:r>
            <a:r>
              <a:rPr lang="en-US" sz="1400" dirty="0"/>
              <a:t> has engaged </a:t>
            </a:r>
            <a:r>
              <a:rPr lang="en-US" sz="1400" dirty="0">
                <a:highlight>
                  <a:srgbClr val="FFFF00"/>
                </a:highlight>
              </a:rPr>
              <a:t>[PARTNER]</a:t>
            </a:r>
            <a:r>
              <a:rPr lang="en-US" sz="1400" dirty="0"/>
              <a:t> once again. This time, to implement Saviynt as the provider for </a:t>
            </a:r>
            <a:r>
              <a:rPr lang="en-US" sz="1400" dirty="0">
                <a:highlight>
                  <a:srgbClr val="FFFF00"/>
                </a:highlight>
                <a:ea typeface="Times New Roman" panose="02020603050405020304" pitchFamily="18" charset="0"/>
              </a:rPr>
              <a:t>[CUSTOMER] </a:t>
            </a:r>
            <a:r>
              <a:rPr lang="en-US" sz="1400" dirty="0"/>
              <a:t>’s: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Identity Governance Administration (IGA)</a:t>
            </a:r>
            <a:endParaRPr lang="en-US" sz="14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Privileged Access Management (PAM)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cs typeface="Arial"/>
              </a:rPr>
              <a:t>&lt; Add all relevant information useful for executive Team&gt;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0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>
          <a:extLst>
            <a:ext uri="{FF2B5EF4-FFF2-40B4-BE49-F238E27FC236}">
              <a16:creationId xmlns:a16="http://schemas.microsoft.com/office/drawing/2014/main" id="{1C2AEB77-68C8-14C8-8BBA-75619CEE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>
            <a:extLst>
              <a:ext uri="{FF2B5EF4-FFF2-40B4-BE49-F238E27FC236}">
                <a16:creationId xmlns:a16="http://schemas.microsoft.com/office/drawing/2014/main" id="{562B27DD-ED31-AFB5-EFCC-AE06429904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4"/>
              <a:buNone/>
            </a:pPr>
            <a:r>
              <a:rPr lang="en-US" dirty="0"/>
              <a:t>Why Saviynt Privileged Access Management?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1135" name="Google Shape;1135;g3084812c6fd_5_0">
            <a:extLst>
              <a:ext uri="{FF2B5EF4-FFF2-40B4-BE49-F238E27FC236}">
                <a16:creationId xmlns:a16="http://schemas.microsoft.com/office/drawing/2014/main" id="{2E79C5EC-CE52-1260-14EF-6C7D1206A8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6C4E78B-21C4-B358-CE5D-1BE977ABA476}"/>
              </a:ext>
            </a:extLst>
          </p:cNvPr>
          <p:cNvSpPr txBox="1">
            <a:spLocks/>
          </p:cNvSpPr>
          <p:nvPr/>
        </p:nvSpPr>
        <p:spPr>
          <a:xfrm>
            <a:off x="592601" y="1147762"/>
            <a:ext cx="62541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Privileged Access Management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helps to: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Protect against the misuse of privileged access or assets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Monitor the activities of privileged users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Restrict privileged users’ activities to only those required for their jobs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Provide temporary access to systems or a tool that allows for instant revocation of permissions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Saviynt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does the following: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Streamline authorization &amp; monitoring of privileged users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Secures privileged access consistently and uniformly across On-Prem and Cloud based applications</a:t>
            </a:r>
          </a:p>
          <a:p>
            <a:pPr lvl="2">
              <a:spcBef>
                <a:spcPts val="600"/>
              </a:spcBef>
            </a:pPr>
            <a:r>
              <a:rPr lang="en-US" sz="1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Just-in-time Access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C1C18-ADD8-C6CC-4D57-1E8510B9DE81}"/>
              </a:ext>
            </a:extLst>
          </p:cNvPr>
          <p:cNvSpPr txBox="1"/>
          <p:nvPr/>
        </p:nvSpPr>
        <p:spPr>
          <a:xfrm>
            <a:off x="3044933" y="5586162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highlight>
                  <a:srgbClr val="FFFF00"/>
                </a:highlight>
                <a:cs typeface="Arial"/>
              </a:rPr>
              <a:t>&lt; Add all relevant use cases for executive Team&gt;</a:t>
            </a:r>
          </a:p>
        </p:txBody>
      </p:sp>
    </p:spTree>
    <p:extLst>
      <p:ext uri="{BB962C8B-B14F-4D97-AF65-F5344CB8AC3E}">
        <p14:creationId xmlns:p14="http://schemas.microsoft.com/office/powerpoint/2010/main" val="41010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>
          <a:extLst>
            <a:ext uri="{FF2B5EF4-FFF2-40B4-BE49-F238E27FC236}">
              <a16:creationId xmlns:a16="http://schemas.microsoft.com/office/drawing/2014/main" id="{E2F31111-E49E-0E82-8B5F-134518D1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>
            <a:extLst>
              <a:ext uri="{FF2B5EF4-FFF2-40B4-BE49-F238E27FC236}">
                <a16:creationId xmlns:a16="http://schemas.microsoft.com/office/drawing/2014/main" id="{195ED557-B4A5-B175-9038-9CD366E9D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4"/>
              <a:buNone/>
            </a:pPr>
            <a:r>
              <a:rPr lang="en-US" dirty="0"/>
              <a:t>What is included in Privileged Access ?</a:t>
            </a:r>
            <a:endParaRPr dirty="0"/>
          </a:p>
        </p:txBody>
      </p:sp>
      <p:sp>
        <p:nvSpPr>
          <p:cNvPr id="1135" name="Google Shape;1135;g3084812c6fd_5_0">
            <a:extLst>
              <a:ext uri="{FF2B5EF4-FFF2-40B4-BE49-F238E27FC236}">
                <a16:creationId xmlns:a16="http://schemas.microsoft.com/office/drawing/2014/main" id="{C955E89C-41F7-137B-A30C-9E80D74F304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66E2E-50B5-493E-C043-BA0A3E35ED79}"/>
              </a:ext>
            </a:extLst>
          </p:cNvPr>
          <p:cNvSpPr txBox="1">
            <a:spLocks/>
          </p:cNvSpPr>
          <p:nvPr/>
        </p:nvSpPr>
        <p:spPr>
          <a:xfrm>
            <a:off x="571500" y="1147761"/>
            <a:ext cx="5897880" cy="510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7160" lvl="1" indent="0">
              <a:buFont typeface="Arial"/>
              <a:buNone/>
            </a:pPr>
            <a:r>
              <a:rPr lang="en-US" sz="1500" b="1" dirty="0">
                <a:highlight>
                  <a:srgbClr val="FFFF00"/>
                </a:highlight>
              </a:rPr>
              <a:t>Secondary/Admin User Accounts:</a:t>
            </a:r>
          </a:p>
          <a:p>
            <a:pPr marL="137160" lvl="1" indent="0">
              <a:buFont typeface="Arial"/>
              <a:buNone/>
            </a:pPr>
            <a:r>
              <a:rPr lang="en-US" sz="1500" b="1" dirty="0">
                <a:highlight>
                  <a:srgbClr val="FFFF00"/>
                </a:highlight>
              </a:rPr>
              <a:t>Application &amp; Service Accounts:</a:t>
            </a:r>
          </a:p>
          <a:p>
            <a:pPr marL="137160" lvl="1" indent="0">
              <a:buFont typeface="Arial"/>
              <a:buNone/>
            </a:pPr>
            <a:r>
              <a:rPr lang="en-US" sz="1500" b="1" dirty="0">
                <a:highlight>
                  <a:srgbClr val="FFFF00"/>
                </a:highlight>
              </a:rPr>
              <a:t>Endpoints / Cloud Assets:</a:t>
            </a:r>
            <a:endParaRPr lang="en-US" dirty="0"/>
          </a:p>
          <a:p>
            <a:pPr marL="137160" lvl="1" indent="0">
              <a:buFont typeface="Arial"/>
              <a:buNone/>
            </a:pPr>
            <a:r>
              <a:rPr lang="en-US" sz="1600" b="1" dirty="0">
                <a:highlight>
                  <a:srgbClr val="FFFF00"/>
                </a:highlight>
              </a:rPr>
              <a:t>Compliance / Auditing:</a:t>
            </a:r>
            <a:endParaRPr lang="en-US" dirty="0"/>
          </a:p>
          <a:p>
            <a:pPr marL="137160" lvl="1" indent="0">
              <a:buFont typeface="Arial"/>
              <a:buNone/>
            </a:pPr>
            <a:r>
              <a:rPr lang="en-US" sz="1600" b="1" dirty="0">
                <a:highlight>
                  <a:srgbClr val="FFFF00"/>
                </a:highlight>
              </a:rPr>
              <a:t>Break Glass Accounts</a:t>
            </a:r>
          </a:p>
          <a:p>
            <a:pPr marL="137160" lvl="1" indent="0">
              <a:buFont typeface="Arial"/>
              <a:buNone/>
            </a:pPr>
            <a:r>
              <a:rPr lang="en-US" sz="1600" b="1" dirty="0">
                <a:highlight>
                  <a:srgbClr val="FFFF00"/>
                </a:highlight>
              </a:rPr>
              <a:t>Admin accounts for Cloud Services</a:t>
            </a:r>
          </a:p>
          <a:p>
            <a:pPr marL="137160" lvl="1" indent="0">
              <a:buFont typeface="Arial"/>
              <a:buNone/>
            </a:pPr>
            <a:r>
              <a:rPr lang="en-US" sz="1600" b="1" dirty="0">
                <a:highlight>
                  <a:srgbClr val="FFFF00"/>
                </a:highlight>
              </a:rPr>
              <a:t>DB</a:t>
            </a:r>
          </a:p>
          <a:p>
            <a:pPr marL="137160" lvl="1" indent="0">
              <a:buFont typeface="Arial"/>
              <a:buNone/>
            </a:pPr>
            <a:endParaRPr lang="en-US" sz="1600" b="1" dirty="0">
              <a:highlight>
                <a:srgbClr val="FFFF00"/>
              </a:highlight>
            </a:endParaRPr>
          </a:p>
          <a:p>
            <a:pPr marL="137160" lvl="1" indent="0">
              <a:buFont typeface="Arial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4DD8B-724D-7649-9F68-9F9A932175CD}"/>
              </a:ext>
            </a:extLst>
          </p:cNvPr>
          <p:cNvSpPr txBox="1"/>
          <p:nvPr/>
        </p:nvSpPr>
        <p:spPr>
          <a:xfrm>
            <a:off x="3044932" y="5586162"/>
            <a:ext cx="7690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highlight>
                  <a:srgbClr val="FFFF00"/>
                </a:highlight>
                <a:cs typeface="Arial"/>
              </a:rPr>
              <a:t>&lt; Add </a:t>
            </a:r>
            <a:r>
              <a:rPr lang="en-US" i="1" u="sng" dirty="0">
                <a:highlight>
                  <a:srgbClr val="FFFF00"/>
                </a:highlight>
              </a:rPr>
              <a:t>some example accounts on each categories </a:t>
            </a:r>
            <a:r>
              <a:rPr lang="en-US" i="1" u="sng" dirty="0">
                <a:highlight>
                  <a:srgbClr val="FFFF00"/>
                </a:highlight>
                <a:cs typeface="Arial"/>
              </a:rPr>
              <a:t>for executive Team&gt;</a:t>
            </a:r>
          </a:p>
        </p:txBody>
      </p:sp>
    </p:spTree>
    <p:extLst>
      <p:ext uri="{BB962C8B-B14F-4D97-AF65-F5344CB8AC3E}">
        <p14:creationId xmlns:p14="http://schemas.microsoft.com/office/powerpoint/2010/main" val="11329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>
          <a:extLst>
            <a:ext uri="{FF2B5EF4-FFF2-40B4-BE49-F238E27FC236}">
              <a16:creationId xmlns:a16="http://schemas.microsoft.com/office/drawing/2014/main" id="{AF099268-5130-720A-4BE0-CC58D71F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>
            <a:extLst>
              <a:ext uri="{FF2B5EF4-FFF2-40B4-BE49-F238E27FC236}">
                <a16:creationId xmlns:a16="http://schemas.microsoft.com/office/drawing/2014/main" id="{C6D86F5B-4E26-7AA4-385F-18FD56901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55554"/>
            </a:pPr>
            <a:r>
              <a:rPr lang="en-US" dirty="0">
                <a:latin typeface="Arial"/>
                <a:cs typeface="Arial"/>
              </a:rPr>
              <a:t>Implementing Team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1135" name="Google Shape;1135;g3084812c6fd_5_0">
            <a:extLst>
              <a:ext uri="{FF2B5EF4-FFF2-40B4-BE49-F238E27FC236}">
                <a16:creationId xmlns:a16="http://schemas.microsoft.com/office/drawing/2014/main" id="{7818E248-38C2-A7F8-C764-D707D872A22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D89A6909-A8B4-C6B0-2AEC-6528DC537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200415"/>
              </p:ext>
            </p:extLst>
          </p:nvPr>
        </p:nvGraphicFramePr>
        <p:xfrm>
          <a:off x="571499" y="1147762"/>
          <a:ext cx="10803321" cy="356768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601107">
                  <a:extLst>
                    <a:ext uri="{9D8B030D-6E8A-4147-A177-3AD203B41FA5}">
                      <a16:colId xmlns:a16="http://schemas.microsoft.com/office/drawing/2014/main" val="4053934422"/>
                    </a:ext>
                  </a:extLst>
                </a:gridCol>
                <a:gridCol w="3601107">
                  <a:extLst>
                    <a:ext uri="{9D8B030D-6E8A-4147-A177-3AD203B41FA5}">
                      <a16:colId xmlns:a16="http://schemas.microsoft.com/office/drawing/2014/main" val="3821057708"/>
                    </a:ext>
                  </a:extLst>
                </a:gridCol>
                <a:gridCol w="3601107">
                  <a:extLst>
                    <a:ext uri="{9D8B030D-6E8A-4147-A177-3AD203B41FA5}">
                      <a16:colId xmlns:a16="http://schemas.microsoft.com/office/drawing/2014/main" val="4259291468"/>
                    </a:ext>
                  </a:extLst>
                </a:gridCol>
              </a:tblGrid>
              <a:tr h="117765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[PARTNER]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[SAVIYNT]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[CUSTOMER]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92088"/>
                  </a:ext>
                </a:extLst>
              </a:tr>
              <a:tr h="2390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0">
                        <a:spcBef>
                          <a:spcPts val="0"/>
                        </a:spcBef>
                        <a:spcAft>
                          <a:spcPts val="113"/>
                        </a:spcAft>
                        <a:buFont typeface="Arial" panose="020B0604020202020204" pitchFamily="34" charset="0"/>
                        <a:buNone/>
                      </a:pPr>
                      <a:endParaRPr lang="en-US" sz="1050" i="1" dirty="0">
                        <a:solidFill>
                          <a:srgbClr val="005168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0">
                        <a:spcBef>
                          <a:spcPts val="0"/>
                        </a:spcBef>
                        <a:buClr>
                          <a:srgbClr val="F37020"/>
                        </a:buClr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82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64FBB2-0FAA-83D1-F925-95E191F9E153}"/>
              </a:ext>
            </a:extLst>
          </p:cNvPr>
          <p:cNvSpPr txBox="1"/>
          <p:nvPr/>
        </p:nvSpPr>
        <p:spPr>
          <a:xfrm>
            <a:off x="3044932" y="5586162"/>
            <a:ext cx="7690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highlight>
                  <a:srgbClr val="FFFF00"/>
                </a:highlight>
                <a:cs typeface="Arial"/>
              </a:rPr>
              <a:t>&lt; Add key members – role, contact details&gt;</a:t>
            </a:r>
          </a:p>
        </p:txBody>
      </p:sp>
    </p:spTree>
    <p:extLst>
      <p:ext uri="{BB962C8B-B14F-4D97-AF65-F5344CB8AC3E}">
        <p14:creationId xmlns:p14="http://schemas.microsoft.com/office/powerpoint/2010/main" val="30057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>
          <a:extLst>
            <a:ext uri="{FF2B5EF4-FFF2-40B4-BE49-F238E27FC236}">
              <a16:creationId xmlns:a16="http://schemas.microsoft.com/office/drawing/2014/main" id="{462B9725-7877-686C-0E7D-EC56FE44A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>
            <a:extLst>
              <a:ext uri="{FF2B5EF4-FFF2-40B4-BE49-F238E27FC236}">
                <a16:creationId xmlns:a16="http://schemas.microsoft.com/office/drawing/2014/main" id="{773CBE14-CA4B-1872-32E5-3F98D966F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55554"/>
            </a:pPr>
            <a:r>
              <a:rPr lang="en-US" dirty="0">
                <a:latin typeface="Arial"/>
                <a:cs typeface="Arial"/>
              </a:rPr>
              <a:t>Scope of Engagement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1135" name="Google Shape;1135;g3084812c6fd_5_0">
            <a:extLst>
              <a:ext uri="{FF2B5EF4-FFF2-40B4-BE49-F238E27FC236}">
                <a16:creationId xmlns:a16="http://schemas.microsoft.com/office/drawing/2014/main" id="{4EDEDE5F-FD3E-6FDE-D37B-967D906D143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E23BD-D711-EFB4-7DBD-C704409D2F2D}"/>
              </a:ext>
            </a:extLst>
          </p:cNvPr>
          <p:cNvSpPr txBox="1"/>
          <p:nvPr/>
        </p:nvSpPr>
        <p:spPr>
          <a:xfrm>
            <a:off x="3044932" y="5586162"/>
            <a:ext cx="7690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highlight>
                  <a:srgbClr val="FFFF00"/>
                </a:highlight>
                <a:cs typeface="Arial"/>
              </a:rPr>
              <a:t>&lt; Modify as per your scope&gt;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5E63A-89D7-02BD-4AA8-58EBDC4D87A9}"/>
              </a:ext>
            </a:extLst>
          </p:cNvPr>
          <p:cNvSpPr txBox="1"/>
          <p:nvPr/>
        </p:nvSpPr>
        <p:spPr>
          <a:xfrm>
            <a:off x="440267" y="851599"/>
            <a:ext cx="11062006" cy="411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95262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100000"/>
            </a:pP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Based on our understanding of 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  <a:ea typeface="Verdana" panose="020B0604030504040204" pitchFamily="34" charset="0"/>
              </a:rPr>
              <a:t>[CUSTOMER]’s 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scope, we have summarized project scope as below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1200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Phase 1: Building CPAM environment – Addressing core requirements for Audit 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Active Directory Privileged Accounts and service Accounts onboarding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: Policy based password rotation, Check-in/check-out, Password policy, Credential checkout, Credential Less ADAM(AD Console) access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AWS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: One AWS account onboarding, Machine discovery, Session Recording and playback, Workload access method (Credential, Credential Less, and Just in Time), AWS console, Linux and Windows workload protections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Splunk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 (Security Information and Event Management – SIEM) integration.</a:t>
            </a:r>
            <a:endParaRPr lang="en-US" sz="1200" dirty="0">
              <a:solidFill>
                <a:schemeClr val="tx1"/>
              </a:solidFill>
              <a:highlight>
                <a:srgbClr val="FABD2F"/>
              </a:highlight>
              <a:ea typeface="Verdana" panose="020B0604030504040204" pitchFamily="34" charset="0"/>
            </a:endParaRP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OnPerm Vault Integration</a:t>
            </a:r>
          </a:p>
          <a:p>
            <a:pPr marL="169863" indent="-169863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Five OOB (Out of box) reports and control center configuration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1200" dirty="0">
              <a:solidFill>
                <a:schemeClr val="tx1"/>
              </a:solidFill>
              <a:ea typeface="Verdana" panose="020B060403050404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Phase 2: Expansion of CPAM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Automatic password rotation (</a:t>
            </a: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Windows Services, Schedule Tasks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)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Service Account Management 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(Active Directory Service Account management, Strategy definition to reduce service accounts, Service Account removal from Unix servers.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Two (2) AWS accounts 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onboarding to cover “console, Linux, Windows and DB” workloads to extend phase-1 solution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Solution design to onboard </a:t>
            </a:r>
          </a:p>
          <a:p>
            <a:pPr marL="171450" indent="-17145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a typeface="Verdana" panose="020B0604030504040204" pitchFamily="34" charset="0"/>
              </a:rPr>
              <a:t>OnPerm infrastructure </a:t>
            </a:r>
            <a:r>
              <a:rPr lang="en-US" sz="1200" dirty="0">
                <a:solidFill>
                  <a:schemeClr val="tx1"/>
                </a:solidFill>
                <a:ea typeface="Verdana" panose="020B0604030504040204" pitchFamily="34" charset="0"/>
              </a:rPr>
              <a:t>(Up to 5 sets of unique combinations of machines) to demonstrate JIT, Credential Less, Credential access to Windows/Linux and DB workloads</a:t>
            </a:r>
          </a:p>
        </p:txBody>
      </p:sp>
    </p:spTree>
    <p:extLst>
      <p:ext uri="{BB962C8B-B14F-4D97-AF65-F5344CB8AC3E}">
        <p14:creationId xmlns:p14="http://schemas.microsoft.com/office/powerpoint/2010/main" val="33534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>
          <a:extLst>
            <a:ext uri="{FF2B5EF4-FFF2-40B4-BE49-F238E27FC236}">
              <a16:creationId xmlns:a16="http://schemas.microsoft.com/office/drawing/2014/main" id="{275AB0B4-E9E1-0648-9FD1-2E36DBE8D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>
            <a:extLst>
              <a:ext uri="{FF2B5EF4-FFF2-40B4-BE49-F238E27FC236}">
                <a16:creationId xmlns:a16="http://schemas.microsoft.com/office/drawing/2014/main" id="{302E7463-F127-13F1-FFB2-722B40109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4"/>
              <a:buNone/>
            </a:pPr>
            <a:r>
              <a:rPr lang="en-US" dirty="0">
                <a:solidFill>
                  <a:schemeClr val="dk1"/>
                </a:solidFill>
              </a:rPr>
              <a:t>How Saviynt fit in [Customer]’s IT ECO SYSTEM </a:t>
            </a:r>
            <a:endParaRPr dirty="0"/>
          </a:p>
        </p:txBody>
      </p:sp>
      <p:sp>
        <p:nvSpPr>
          <p:cNvPr id="1135" name="Google Shape;1135;g3084812c6fd_5_0">
            <a:extLst>
              <a:ext uri="{FF2B5EF4-FFF2-40B4-BE49-F238E27FC236}">
                <a16:creationId xmlns:a16="http://schemas.microsoft.com/office/drawing/2014/main" id="{26F1E491-07E3-79D1-D985-106E59D7B4B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A2BF86B-776F-555D-6DCC-899AB918552C}"/>
              </a:ext>
            </a:extLst>
          </p:cNvPr>
          <p:cNvSpPr txBox="1">
            <a:spLocks/>
          </p:cNvSpPr>
          <p:nvPr/>
        </p:nvSpPr>
        <p:spPr>
          <a:xfrm>
            <a:off x="571500" y="1143000"/>
            <a:ext cx="6073140" cy="4572000"/>
          </a:xfrm>
          <a:prstGeom prst="rect">
            <a:avLst/>
          </a:prstGeom>
        </p:spPr>
        <p:txBody>
          <a:bodyPr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1200" b="1" dirty="0">
                <a:highlight>
                  <a:srgbClr val="FFFF00"/>
                </a:highlight>
              </a:rPr>
              <a:t>To establish a process that provides the right access to the right users at the right time, we need to understand the following: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The roles, permissions, and access rights available within your application.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The current users who have access to these roles and permissions.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The business processes that determine who should receive these rights and when.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highlight>
                  <a:srgbClr val="FFFF00"/>
                </a:highlight>
              </a:rPr>
              <a:t>How Saviynt can integrate with your application, whether through database access, APIs, SDKs, or other methods.</a:t>
            </a:r>
          </a:p>
          <a:p>
            <a:pPr>
              <a:spcAft>
                <a:spcPts val="1200"/>
              </a:spcAft>
            </a:pPr>
            <a:r>
              <a:rPr lang="en-US" sz="1200" b="1" dirty="0">
                <a:highlight>
                  <a:srgbClr val="FFFF00"/>
                </a:highlight>
              </a:rPr>
              <a:t>For our discovery process, we’ll need approximately two hours with a subject matter expert (SME) for your application to: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Complete an application questionnaire.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highlight>
                  <a:srgbClr val="FFFF00"/>
                </a:highlight>
              </a:rPr>
              <a:t>Provide additional information and answer any follow-up questions in a meeting to ensure clarity.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9984A5-7B4E-64CF-2893-DA7755823E38}"/>
              </a:ext>
            </a:extLst>
          </p:cNvPr>
          <p:cNvSpPr/>
          <p:nvPr/>
        </p:nvSpPr>
        <p:spPr>
          <a:xfrm>
            <a:off x="7936992" y="1335024"/>
            <a:ext cx="3054096" cy="384962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Integration Diagram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Refer “Saviynt EIC in Customer’s </a:t>
            </a:r>
            <a:r>
              <a:rPr lang="en-US" dirty="0" err="1">
                <a:solidFill>
                  <a:schemeClr val="tx1"/>
                </a:solidFill>
              </a:rPr>
              <a:t>EcoSystem</a:t>
            </a:r>
            <a:r>
              <a:rPr lang="en-US" dirty="0">
                <a:solidFill>
                  <a:schemeClr val="tx1"/>
                </a:solidFill>
              </a:rPr>
              <a:t>” in TTV Reference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B7D35-4162-0BA0-6482-B67CCAA90792}"/>
              </a:ext>
            </a:extLst>
          </p:cNvPr>
          <p:cNvSpPr txBox="1"/>
          <p:nvPr/>
        </p:nvSpPr>
        <p:spPr>
          <a:xfrm>
            <a:off x="3044932" y="5586162"/>
            <a:ext cx="7690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highlight>
                  <a:srgbClr val="FFFF00"/>
                </a:highlight>
                <a:cs typeface="Arial"/>
              </a:rPr>
              <a:t>&lt; Add </a:t>
            </a:r>
            <a:r>
              <a:rPr lang="en-US" i="1" u="sng" dirty="0">
                <a:highlight>
                  <a:srgbClr val="FFFF00"/>
                </a:highlight>
              </a:rPr>
              <a:t>all details for App Discovery and provide an App Questionnaire </a:t>
            </a:r>
            <a:r>
              <a:rPr lang="en-US" i="1" u="sng" dirty="0">
                <a:highlight>
                  <a:srgbClr val="FFFF00"/>
                </a:highlight>
                <a:cs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292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>
          <a:extLst>
            <a:ext uri="{FF2B5EF4-FFF2-40B4-BE49-F238E27FC236}">
              <a16:creationId xmlns:a16="http://schemas.microsoft.com/office/drawing/2014/main" id="{EC5F8E92-CE7E-26E2-0D3F-DCACC55C6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84812c6fd_5_0">
            <a:extLst>
              <a:ext uri="{FF2B5EF4-FFF2-40B4-BE49-F238E27FC236}">
                <a16:creationId xmlns:a16="http://schemas.microsoft.com/office/drawing/2014/main" id="{5F880A77-31D4-1F82-3207-D7371A67B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267" y="365125"/>
            <a:ext cx="1131146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4"/>
              <a:buNone/>
            </a:pPr>
            <a:r>
              <a:rPr lang="en-US" dirty="0"/>
              <a:t>Timeline</a:t>
            </a:r>
            <a:r>
              <a:rPr lang="en-US" dirty="0">
                <a:solidFill>
                  <a:schemeClr val="dk1"/>
                </a:solidFill>
              </a:rPr>
              <a:t> </a:t>
            </a:r>
            <a:endParaRPr dirty="0"/>
          </a:p>
        </p:txBody>
      </p:sp>
      <p:sp>
        <p:nvSpPr>
          <p:cNvPr id="1135" name="Google Shape;1135;g3084812c6fd_5_0">
            <a:extLst>
              <a:ext uri="{FF2B5EF4-FFF2-40B4-BE49-F238E27FC236}">
                <a16:creationId xmlns:a16="http://schemas.microsoft.com/office/drawing/2014/main" id="{1E4708FC-E398-D511-6BFE-38582A6DEB2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76545" y="6256344"/>
            <a:ext cx="4725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2024. Saviynt Inc. All Rights Reserved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969A-6211-930D-F33E-4382C5E057B2}"/>
              </a:ext>
            </a:extLst>
          </p:cNvPr>
          <p:cNvSpPr txBox="1"/>
          <p:nvPr/>
        </p:nvSpPr>
        <p:spPr>
          <a:xfrm>
            <a:off x="3044932" y="5586162"/>
            <a:ext cx="7690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highlight>
                  <a:srgbClr val="FFFF00"/>
                </a:highlight>
                <a:cs typeface="Arial"/>
              </a:rPr>
              <a:t>&lt; Add </a:t>
            </a:r>
            <a:r>
              <a:rPr lang="en-US" i="1" u="sng" dirty="0">
                <a:highlight>
                  <a:srgbClr val="FFFF00"/>
                </a:highlight>
              </a:rPr>
              <a:t>Project Plan or High-Level execution</a:t>
            </a:r>
            <a:r>
              <a:rPr lang="en-US" i="1" u="sng" dirty="0">
                <a:highlight>
                  <a:srgbClr val="FFFF00"/>
                </a:highlight>
                <a:cs typeface="Arial"/>
              </a:rPr>
              <a:t>&gt;</a:t>
            </a:r>
          </a:p>
        </p:txBody>
      </p:sp>
      <p:graphicFrame>
        <p:nvGraphicFramePr>
          <p:cNvPr id="3" name="Content Placeholder 8">
            <a:extLst>
              <a:ext uri="{FF2B5EF4-FFF2-40B4-BE49-F238E27FC236}">
                <a16:creationId xmlns:a16="http://schemas.microsoft.com/office/drawing/2014/main" id="{4957F0EF-8877-4253-A833-6DBCB1EE2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716703"/>
              </p:ext>
            </p:extLst>
          </p:nvPr>
        </p:nvGraphicFramePr>
        <p:xfrm>
          <a:off x="700414" y="1147764"/>
          <a:ext cx="10791173" cy="4323382"/>
        </p:xfrm>
        <a:graphic>
          <a:graphicData uri="http://schemas.openxmlformats.org/drawingml/2006/table">
            <a:tbl>
              <a:tblPr firstCol="1"/>
              <a:tblGrid>
                <a:gridCol w="1856253">
                  <a:extLst>
                    <a:ext uri="{9D8B030D-6E8A-4147-A177-3AD203B41FA5}">
                      <a16:colId xmlns:a16="http://schemas.microsoft.com/office/drawing/2014/main" val="1864287334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3143492292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130748825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2395683950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3245975561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4073029424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2780797205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2271387680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1270517083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308487170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1255072870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1907623863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2607922814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2366426197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915102564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744146273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2648386120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3108610156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687548570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1746558714"/>
                    </a:ext>
                  </a:extLst>
                </a:gridCol>
                <a:gridCol w="446746">
                  <a:extLst>
                    <a:ext uri="{9D8B030D-6E8A-4147-A177-3AD203B41FA5}">
                      <a16:colId xmlns:a16="http://schemas.microsoft.com/office/drawing/2014/main" val="2237086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latin typeface="+mn-lt"/>
                        </a:rPr>
                        <a:t>Weeks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0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7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latin typeface="+mn-lt"/>
                        </a:rPr>
                        <a:t>Period Start Date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054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0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200" b="1" i="0" u="none" strike="noStrik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78620"/>
                  </a:ext>
                </a:extLst>
              </a:tr>
              <a:tr h="542740">
                <a:tc>
                  <a:txBody>
                    <a:bodyPr/>
                    <a:lstStyle/>
                    <a:p>
                      <a:pPr marL="0" marR="0" lvl="0" indent="0" algn="l" defTabSz="101845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accent2"/>
                          </a:solidFill>
                        </a:rPr>
                        <a:t>Scope Areas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76302"/>
                  </a:ext>
                </a:extLst>
              </a:tr>
              <a:tr h="461197">
                <a:tc>
                  <a:txBody>
                    <a:bodyPr/>
                    <a:lstStyle/>
                    <a:p>
                      <a:pPr marL="0" marR="0" lvl="0" indent="0" algn="l" defTabSz="101845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i="0" kern="0" dirty="0">
                          <a:solidFill>
                            <a:schemeClr val="bg1"/>
                          </a:solidFill>
                          <a:latin typeface="+mn-lt"/>
                        </a:rPr>
                        <a:t>IGA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405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45726"/>
                  </a:ext>
                </a:extLst>
              </a:tr>
              <a:tr h="4611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01845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i="0" kern="0">
                          <a:solidFill>
                            <a:schemeClr val="bg1"/>
                          </a:solidFill>
                          <a:latin typeface="+mn-lt"/>
                        </a:rPr>
                        <a:t>Architectural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405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10914"/>
                  </a:ext>
                </a:extLst>
              </a:tr>
              <a:tr h="461197">
                <a:tc>
                  <a:txBody>
                    <a:bodyPr/>
                    <a:lstStyle/>
                    <a:p>
                      <a:pPr marL="0" marR="0" lvl="0" indent="0" algn="l" defTabSz="101845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i="0" kern="0" dirty="0">
                          <a:solidFill>
                            <a:schemeClr val="bg1"/>
                          </a:solidFill>
                          <a:latin typeface="+mn-lt"/>
                        </a:rPr>
                        <a:t>CPAM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405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76380"/>
                  </a:ext>
                </a:extLst>
              </a:tr>
              <a:tr h="461197">
                <a:tc>
                  <a:txBody>
                    <a:bodyPr/>
                    <a:lstStyle/>
                    <a:p>
                      <a:pPr marL="0" marR="0" lvl="0" indent="0" algn="l" defTabSz="101845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i="0" kern="0" dirty="0">
                          <a:solidFill>
                            <a:schemeClr val="bg1"/>
                          </a:solidFill>
                          <a:latin typeface="+mn-lt"/>
                        </a:rPr>
                        <a:t>IAM / IGA / CPAM </a:t>
                      </a:r>
                      <a:br>
                        <a:rPr lang="en-US" sz="1200" b="1" i="0" kern="0" dirty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en-US" sz="1200" b="1" i="0" kern="0" dirty="0">
                          <a:solidFill>
                            <a:schemeClr val="bg1"/>
                          </a:solidFill>
                          <a:latin typeface="+mn-lt"/>
                        </a:rPr>
                        <a:t>Core 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405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None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83195"/>
                  </a:ext>
                </a:extLst>
              </a:tr>
              <a:tr h="461197">
                <a:tc>
                  <a:txBody>
                    <a:bodyPr/>
                    <a:lstStyle/>
                    <a:p>
                      <a:pPr marL="0" marR="0" lvl="0" indent="0" algn="l" defTabSz="101845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i="0" kern="0" dirty="0">
                          <a:solidFill>
                            <a:schemeClr val="bg1"/>
                          </a:solidFill>
                          <a:latin typeface="+mn-lt"/>
                        </a:rPr>
                        <a:t>IGA / PAM Rollout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405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51935"/>
                  </a:ext>
                </a:extLst>
              </a:tr>
              <a:tr h="461197">
                <a:tc>
                  <a:txBody>
                    <a:bodyPr/>
                    <a:lstStyle/>
                    <a:p>
                      <a:pPr marL="0" marR="0" lvl="0" indent="0" algn="l" defTabSz="101845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i="0" kern="0">
                          <a:solidFill>
                            <a:schemeClr val="bg1"/>
                          </a:solidFill>
                          <a:latin typeface="+mn-lt"/>
                        </a:rPr>
                        <a:t>Transition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405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8872" indent="-118872" algn="l" defTabSz="101870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u="none" strike="noStrike" kern="1200" dirty="0"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74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60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aviynt">
      <a:dk1>
        <a:srgbClr val="10123C"/>
      </a:dk1>
      <a:lt1>
        <a:srgbClr val="FFFFFF"/>
      </a:lt1>
      <a:dk2>
        <a:srgbClr val="44546A"/>
      </a:dk2>
      <a:lt2>
        <a:srgbClr val="EEEDE1"/>
      </a:lt2>
      <a:accent1>
        <a:srgbClr val="5BA1BA"/>
      </a:accent1>
      <a:accent2>
        <a:srgbClr val="936905"/>
      </a:accent2>
      <a:accent3>
        <a:srgbClr val="2F8920"/>
      </a:accent3>
      <a:accent4>
        <a:srgbClr val="3A3A66"/>
      </a:accent4>
      <a:accent5>
        <a:srgbClr val="005E77"/>
      </a:accent5>
      <a:accent6>
        <a:srgbClr val="C9A224"/>
      </a:accent6>
      <a:hlink>
        <a:srgbClr val="5BA1BA"/>
      </a:hlink>
      <a:folHlink>
        <a:srgbClr val="EEED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893</Words>
  <Application>Microsoft Office PowerPoint</Application>
  <PresentationFormat>Widescreen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</vt:lpstr>
      <vt:lpstr>Manrope</vt:lpstr>
      <vt:lpstr>Symbol</vt:lpstr>
      <vt:lpstr>Times New Roman</vt:lpstr>
      <vt:lpstr>Verdana</vt:lpstr>
      <vt:lpstr>Manrope ExtraBold</vt:lpstr>
      <vt:lpstr>Arial</vt:lpstr>
      <vt:lpstr>Calibri</vt:lpstr>
      <vt:lpstr>Office Theme</vt:lpstr>
      <vt:lpstr>Saviynt Implementation  CPAM Overview</vt:lpstr>
      <vt:lpstr>Agenda </vt:lpstr>
      <vt:lpstr>Background </vt:lpstr>
      <vt:lpstr>Why Saviynt Privileged Access Management? </vt:lpstr>
      <vt:lpstr>What is included in Privileged Access ?</vt:lpstr>
      <vt:lpstr>Implementing Team </vt:lpstr>
      <vt:lpstr>Scope of Engagement </vt:lpstr>
      <vt:lpstr>How Saviynt fit in [Customer]’s IT ECO SYSTEM </vt:lpstr>
      <vt:lpstr>Timeline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Mudit Kumar Sharma</dc:creator>
  <cp:lastModifiedBy>mudit sharma</cp:lastModifiedBy>
  <cp:revision>16</cp:revision>
  <dcterms:created xsi:type="dcterms:W3CDTF">2024-04-24T12:44:11Z</dcterms:created>
  <dcterms:modified xsi:type="dcterms:W3CDTF">2024-11-04T01:41:44Z</dcterms:modified>
</cp:coreProperties>
</file>