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8" r:id="rId1"/>
  </p:sldMasterIdLst>
  <p:notesMasterIdLst>
    <p:notesMasterId r:id="rId11"/>
  </p:notesMasterIdLst>
  <p:sldIdLst>
    <p:sldId id="256" r:id="rId2"/>
    <p:sldId id="442" r:id="rId3"/>
    <p:sldId id="403" r:id="rId4"/>
    <p:sldId id="438" r:id="rId5"/>
    <p:sldId id="451" r:id="rId6"/>
    <p:sldId id="433" r:id="rId7"/>
    <p:sldId id="452" r:id="rId8"/>
    <p:sldId id="440" r:id="rId9"/>
    <p:sldId id="422" r:id="rId1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orient="horz" pos="3686">
          <p15:clr>
            <a:srgbClr val="A4A3A4"/>
          </p15:clr>
        </p15:guide>
        <p15:guide id="3" pos="3840">
          <p15:clr>
            <a:srgbClr val="A4A3A4"/>
          </p15:clr>
        </p15:guide>
        <p15:guide id="4" pos="384">
          <p15:clr>
            <a:srgbClr val="A4A3A4"/>
          </p15:clr>
        </p15:guide>
        <p15:guide id="5" pos="7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Microsoft Office User" initials="Office [2]" lastIdx="1" clrIdx="1"/>
  <p:cmAuthor id="3" name="Microsoft Office User" initials="Office [3]" lastIdx="1" clrIdx="2"/>
  <p:cmAuthor id="4" name="Microsoft Office User" initials="Office [4]" lastIdx="1" clrIdx="3"/>
  <p:cmAuthor id="5" name="Microsoft Office User" initials="Office [5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4" autoAdjust="0"/>
    <p:restoredTop sz="95086"/>
  </p:normalViewPr>
  <p:slideViewPr>
    <p:cSldViewPr snapToGrid="0">
      <p:cViewPr varScale="1">
        <p:scale>
          <a:sx n="105" d="100"/>
          <a:sy n="105" d="100"/>
        </p:scale>
        <p:origin x="952" y="184"/>
      </p:cViewPr>
      <p:guideLst>
        <p:guide orient="horz" pos="1152"/>
        <p:guide orient="horz" pos="3686"/>
        <p:guide pos="3840"/>
        <p:guide pos="384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910E-B13E-47DF-9A8B-9944A82B8FC1}" type="datetimeFigureOut">
              <a:rPr lang="en-US" smtClean="0"/>
              <a:t>11/6/20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7C3D0-EE61-4423-A6D0-5E39E18136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7C3D0-EE61-4423-A6D0-5E39E18136B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3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85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7484" y="4198584"/>
            <a:ext cx="8534400" cy="480131"/>
          </a:xfrm>
          <a:noFill/>
        </p:spPr>
        <p:txBody>
          <a:bodyPr/>
          <a:lstStyle>
            <a:lvl1pPr marL="0" indent="0">
              <a:buFont typeface="Times" charset="0"/>
              <a:buNone/>
              <a:defRPr sz="2100" b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85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7484" y="3345627"/>
            <a:ext cx="10363200" cy="707886"/>
          </a:xfrm>
          <a:prstGeom prst="rect">
            <a:avLst/>
          </a:prstGeom>
          <a:noFill/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6" y="6060924"/>
            <a:ext cx="1923143" cy="5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0028"/>
            <a:ext cx="12192000" cy="2416463"/>
          </a:xfrm>
          <a:prstGeom prst="rect">
            <a:avLst/>
          </a:prstGeom>
        </p:spPr>
      </p:pic>
      <p:sp>
        <p:nvSpPr>
          <p:cNvPr id="1785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7484" y="5008045"/>
            <a:ext cx="8534400" cy="424732"/>
          </a:xfrm>
          <a:noFill/>
        </p:spPr>
        <p:txBody>
          <a:bodyPr/>
          <a:lstStyle>
            <a:lvl1pPr marL="0" indent="0">
              <a:buFont typeface="Times" charset="0"/>
              <a:buNone/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85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7484" y="4227518"/>
            <a:ext cx="10363200" cy="707886"/>
          </a:xfrm>
          <a:prstGeom prst="rect">
            <a:avLst/>
          </a:prstGeom>
          <a:noFill/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86" y="102810"/>
            <a:ext cx="1357087" cy="3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7" y="2353079"/>
            <a:ext cx="12192000" cy="2416463"/>
          </a:xfrm>
          <a:prstGeom prst="rect">
            <a:avLst/>
          </a:prstGeom>
        </p:spPr>
      </p:pic>
      <p:sp>
        <p:nvSpPr>
          <p:cNvPr id="1785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2283" y="3176589"/>
            <a:ext cx="10363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sz="4000" b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3" y="6146803"/>
            <a:ext cx="2108260" cy="5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2283" y="3231219"/>
            <a:ext cx="10363200" cy="65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lang="en-US" sz="4050" b="0" dirty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6" y="6060924"/>
            <a:ext cx="1923143" cy="5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7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60402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84" y="1736728"/>
            <a:ext cx="5384800" cy="1588127"/>
          </a:xfrm>
        </p:spPr>
        <p:txBody>
          <a:bodyPr/>
          <a:lstStyle>
            <a:lvl1pPr>
              <a:defRPr sz="2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736728"/>
            <a:ext cx="5384800" cy="1588127"/>
          </a:xfrm>
        </p:spPr>
        <p:txBody>
          <a:bodyPr/>
          <a:lstStyle>
            <a:lvl1pPr>
              <a:defRPr sz="2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60402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0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0144"/>
            <a:ext cx="5386917" cy="424732"/>
          </a:xfrm>
        </p:spPr>
        <p:txBody>
          <a:bodyPr anchor="b"/>
          <a:lstStyle>
            <a:lvl1pPr marL="0" indent="0">
              <a:buNone/>
              <a:defRPr sz="18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1394228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750144"/>
            <a:ext cx="5389033" cy="424732"/>
          </a:xfrm>
        </p:spPr>
        <p:txBody>
          <a:bodyPr anchor="b"/>
          <a:lstStyle>
            <a:lvl1pPr marL="0" indent="0">
              <a:buNone/>
              <a:defRPr sz="18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1394228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60402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60402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6647471"/>
            <a:ext cx="12192000" cy="2270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029398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9pPr>
          </a:lstStyle>
          <a:p>
            <a:r>
              <a:rPr lang="en-US" sz="825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Confidential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12198980" cy="687452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647471"/>
            <a:ext cx="12192000" cy="2270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" y="3"/>
            <a:ext cx="12192000" cy="1421175"/>
          </a:xfrm>
          <a:prstGeom prst="rect">
            <a:avLst/>
          </a:prstGeom>
        </p:spPr>
      </p:pic>
      <p:sp>
        <p:nvSpPr>
          <p:cNvPr id="1028" name="Rectangle 7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7484" y="1736727"/>
            <a:ext cx="10972800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422FC05-55C4-4FD7-B2BC-CAFD16E80B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10293980" y="6647469"/>
            <a:ext cx="19050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Arial" charset="0"/>
              </a:defRPr>
            </a:lvl9pPr>
          </a:lstStyle>
          <a:p>
            <a:pPr algn="r"/>
            <a:r>
              <a:rPr lang="en-US" sz="825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Confidential</a:t>
            </a:r>
          </a:p>
        </p:txBody>
      </p:sp>
      <p:sp>
        <p:nvSpPr>
          <p:cNvPr id="11" name="Rectangle 72"/>
          <p:cNvSpPr>
            <a:spLocks noGrp="1" noChangeArrowheads="1"/>
          </p:cNvSpPr>
          <p:nvPr>
            <p:ph type="title"/>
          </p:nvPr>
        </p:nvSpPr>
        <p:spPr bwMode="gray">
          <a:xfrm>
            <a:off x="607485" y="383486"/>
            <a:ext cx="102383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761" y="35619"/>
            <a:ext cx="1256439" cy="3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6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8" r:id="rId9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defRPr lang="en-US" sz="3000" b="0" dirty="0" smtClean="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5pPr>
      <a:lvl6pPr marL="3429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2550" b="1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14313" indent="-21431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Times" pitchFamily="18" charset="0"/>
        <a:buChar char="•"/>
        <a:defRPr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Char char="–"/>
        <a:defRPr sz="1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Char char="»"/>
        <a:defRPr sz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5430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8859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charset="2"/>
        <a:buChar char="ü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charset="2"/>
        <a:buChar char="ü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charset="2"/>
        <a:buChar char="ü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7296CE"/>
        </a:buClr>
        <a:buFont typeface="Wingdings" charset="2"/>
        <a:buChar char="ü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7484" y="3191739"/>
            <a:ext cx="10363200" cy="1015663"/>
          </a:xfrm>
        </p:spPr>
        <p:txBody>
          <a:bodyPr/>
          <a:lstStyle/>
          <a:p>
            <a:r>
              <a:rPr lang="en-US" dirty="0"/>
              <a:t>{Customer}– Saviynt Kickoff</a:t>
            </a:r>
            <a:br>
              <a:rPr lang="en-US" dirty="0"/>
            </a:br>
            <a:endParaRPr lang="en-US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7484" y="4198584"/>
            <a:ext cx="8534400" cy="4462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7485" y="496601"/>
            <a:ext cx="10238316" cy="800219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  <a:br>
              <a:rPr lang="en-US" dirty="0"/>
            </a:b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607485" y="2057361"/>
            <a:ext cx="105112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indent="-285750">
              <a:buFont typeface="Arial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Introductions </a:t>
            </a:r>
            <a:r>
              <a:rPr lang="mr-IN" sz="2000" b="0" i="0" dirty="0">
                <a:solidFill>
                  <a:srgbClr val="222222"/>
                </a:solidFill>
                <a:effectLst/>
                <a:latin typeface="+mn-lt"/>
              </a:rPr>
              <a:t>–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+mn-lt"/>
              </a:rPr>
              <a:t> 5 mins</a:t>
            </a:r>
          </a:p>
          <a:p>
            <a:pPr marL="1200150" indent="-285750">
              <a:buFont typeface="Arial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Roles and Responsibilities - 5 mins</a:t>
            </a:r>
          </a:p>
          <a:p>
            <a:pPr marL="1200150" indent="-285750">
              <a:buFont typeface="Arial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In-scope and out-of-scope - 10 mins</a:t>
            </a:r>
          </a:p>
          <a:p>
            <a:pPr marL="1200150" indent="-285750">
              <a:buFont typeface="Arial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High level timelines - 10 mins</a:t>
            </a:r>
          </a:p>
          <a:p>
            <a:pPr marL="1200150" indent="-285750">
              <a:buFont typeface="Arial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+mn-lt"/>
              </a:rPr>
              <a:t>Q &amp; A - 10 mins</a:t>
            </a:r>
            <a:endParaRPr lang="en-US" sz="2000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84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288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Saviynt</a:t>
            </a:r>
            <a:r>
              <a:rPr lang="en-US" dirty="0"/>
              <a:t> Team </a:t>
            </a:r>
            <a:r>
              <a:rPr lang="mr-IN" dirty="0"/>
              <a:t>–</a:t>
            </a:r>
            <a:r>
              <a:rPr lang="en-US" dirty="0"/>
              <a:t> Roles and Responsibilities</a:t>
            </a:r>
          </a:p>
        </p:txBody>
      </p:sp>
      <p:graphicFrame>
        <p:nvGraphicFramePr>
          <p:cNvPr id="2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448234"/>
              </p:ext>
            </p:extLst>
          </p:nvPr>
        </p:nvGraphicFramePr>
        <p:xfrm>
          <a:off x="607483" y="2286331"/>
          <a:ext cx="10731076" cy="156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81">
                  <a:extLst>
                    <a:ext uri="{9D8B030D-6E8A-4147-A177-3AD203B41FA5}">
                      <a16:colId xmlns:a16="http://schemas.microsoft.com/office/drawing/2014/main" val="1595028925"/>
                    </a:ext>
                  </a:extLst>
                </a:gridCol>
                <a:gridCol w="4101083">
                  <a:extLst>
                    <a:ext uri="{9D8B030D-6E8A-4147-A177-3AD203B41FA5}">
                      <a16:colId xmlns:a16="http://schemas.microsoft.com/office/drawing/2014/main" val="873710279"/>
                    </a:ext>
                  </a:extLst>
                </a:gridCol>
                <a:gridCol w="3671712">
                  <a:extLst>
                    <a:ext uri="{9D8B030D-6E8A-4147-A177-3AD203B41FA5}">
                      <a16:colId xmlns:a16="http://schemas.microsoft.com/office/drawing/2014/main" val="1568951285"/>
                    </a:ext>
                  </a:extLst>
                </a:gridCol>
              </a:tblGrid>
              <a:tr h="392054">
                <a:tc>
                  <a:txBody>
                    <a:bodyPr/>
                    <a:lstStyle/>
                    <a:p>
                      <a:r>
                        <a:rPr lang="en-US" sz="18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Project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65134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Technical Account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@</a:t>
                      </a:r>
                      <a:r>
                        <a:rPr lang="en-US" sz="1800" dirty="0" err="1">
                          <a:solidFill>
                            <a:srgbClr val="2573BA"/>
                          </a:solidFill>
                        </a:rPr>
                        <a:t>saviynt.com</a:t>
                      </a:r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120670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Technical Architect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@</a:t>
                      </a:r>
                      <a:r>
                        <a:rPr lang="en-US" sz="1800" dirty="0" err="1">
                          <a:solidFill>
                            <a:srgbClr val="2573BA"/>
                          </a:solidFill>
                        </a:rPr>
                        <a:t>saviynt.com</a:t>
                      </a:r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121320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Technical 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@</a:t>
                      </a:r>
                      <a:r>
                        <a:rPr lang="en-US" sz="1800" dirty="0" err="1">
                          <a:solidFill>
                            <a:srgbClr val="2573BA"/>
                          </a:solidFill>
                        </a:rPr>
                        <a:t>saviynt.com</a:t>
                      </a:r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4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{Customer} Team </a:t>
            </a:r>
            <a:r>
              <a:rPr lang="mr-IN" dirty="0"/>
              <a:t>–</a:t>
            </a:r>
            <a:r>
              <a:rPr lang="en-US" dirty="0"/>
              <a:t> Roles and </a:t>
            </a:r>
            <a:r>
              <a:rPr lang="en-US" dirty="0" err="1"/>
              <a:t>Responsbilities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298904"/>
              </p:ext>
            </p:extLst>
          </p:nvPr>
        </p:nvGraphicFramePr>
        <p:xfrm>
          <a:off x="732046" y="2027234"/>
          <a:ext cx="85096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896">
                  <a:extLst>
                    <a:ext uri="{9D8B030D-6E8A-4147-A177-3AD203B41FA5}">
                      <a16:colId xmlns:a16="http://schemas.microsoft.com/office/drawing/2014/main" val="1595028925"/>
                    </a:ext>
                  </a:extLst>
                </a:gridCol>
                <a:gridCol w="3252130">
                  <a:extLst>
                    <a:ext uri="{9D8B030D-6E8A-4147-A177-3AD203B41FA5}">
                      <a16:colId xmlns:a16="http://schemas.microsoft.com/office/drawing/2014/main" val="873710279"/>
                    </a:ext>
                  </a:extLst>
                </a:gridCol>
                <a:gridCol w="2911642">
                  <a:extLst>
                    <a:ext uri="{9D8B030D-6E8A-4147-A177-3AD203B41FA5}">
                      <a16:colId xmlns:a16="http://schemas.microsoft.com/office/drawing/2014/main" val="1568951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Project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6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Project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25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573BA"/>
                          </a:solidFill>
                        </a:rPr>
                        <a:t>Lead Architect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2573BA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30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16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211" y="1615070"/>
            <a:ext cx="11609260" cy="42473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  <a:defRPr>
                <a:latin typeface="+mn-lt"/>
                <a:ea typeface="Times New Roman" charset="0"/>
              </a:defRPr>
            </a:lvl1pPr>
          </a:lstStyle>
          <a:p>
            <a:r>
              <a:rPr lang="en-US" dirty="0"/>
              <a:t>Platform setup and connectivity between Saviynt and {Client}</a:t>
            </a:r>
          </a:p>
          <a:p>
            <a:r>
              <a:rPr lang="en-US" dirty="0"/>
              <a:t>Configure Saviynt UI with {Client} Branding </a:t>
            </a:r>
          </a:p>
          <a:p>
            <a:r>
              <a:rPr lang="en-US" dirty="0"/>
              <a:t>Define and configure different personas</a:t>
            </a:r>
          </a:p>
          <a:p>
            <a:r>
              <a:rPr lang="en-US" dirty="0"/>
              <a:t>Application integration </a:t>
            </a:r>
          </a:p>
          <a:p>
            <a:pPr lvl="1"/>
            <a:r>
              <a:rPr lang="en-US" dirty="0"/>
              <a:t>Integrate Saviynt with authoritative sources for users</a:t>
            </a:r>
          </a:p>
          <a:p>
            <a:pPr lvl="1"/>
            <a:r>
              <a:rPr lang="en-US" dirty="0"/>
              <a:t>Integrate Saviynt with targeted system to import user accounts and entitlements</a:t>
            </a:r>
          </a:p>
          <a:p>
            <a:pPr lvl="1"/>
            <a:r>
              <a:rPr lang="en-US" dirty="0"/>
              <a:t>Integrate Saviynt with targeted system for SOD</a:t>
            </a:r>
          </a:p>
          <a:p>
            <a:pPr lvl="1"/>
            <a:r>
              <a:rPr lang="en-US" dirty="0"/>
              <a:t>Integrate Saviynt with SSO </a:t>
            </a:r>
          </a:p>
          <a:p>
            <a:r>
              <a:rPr lang="en-US" dirty="0"/>
              <a:t>Attestation </a:t>
            </a:r>
          </a:p>
          <a:p>
            <a:pPr lvl="1"/>
            <a:r>
              <a:rPr lang="en-US" dirty="0"/>
              <a:t>Configure and launch Access Review for connected and disconnected applications (SOX or non-SOX)</a:t>
            </a:r>
          </a:p>
          <a:p>
            <a:pPr lvl="1"/>
            <a:r>
              <a:rPr lang="en-US" dirty="0"/>
              <a:t>Configure and launch Access Review on User Transfer </a:t>
            </a:r>
          </a:p>
          <a:p>
            <a:r>
              <a:rPr lang="en-US" dirty="0"/>
              <a:t>Training and Documentation</a:t>
            </a:r>
          </a:p>
          <a:p>
            <a:pPr lvl="1"/>
            <a:r>
              <a:rPr lang="en-US" dirty="0"/>
              <a:t>Provide the in-person train the trainer training (Administrator and End user)</a:t>
            </a:r>
          </a:p>
          <a:p>
            <a:pPr lvl="1"/>
            <a:r>
              <a:rPr lang="en-US" dirty="0"/>
              <a:t>Provide operational run books</a:t>
            </a:r>
          </a:p>
          <a:p>
            <a:r>
              <a:rPr lang="en-US" dirty="0"/>
              <a:t>Reports </a:t>
            </a:r>
            <a:r>
              <a:rPr lang="mr-IN" dirty="0"/>
              <a:t>–</a:t>
            </a:r>
            <a:r>
              <a:rPr lang="en-US" dirty="0"/>
              <a:t> Out of box standard analytical reports </a:t>
            </a:r>
          </a:p>
        </p:txBody>
      </p:sp>
    </p:spTree>
    <p:extLst>
      <p:ext uri="{BB962C8B-B14F-4D97-AF65-F5344CB8AC3E}">
        <p14:creationId xmlns:p14="http://schemas.microsoft.com/office/powerpoint/2010/main" val="40315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22FC05-55C4-4FD7-B2BC-CAFD16E80B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7609" y="1841661"/>
            <a:ext cx="112702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Modifications to managed systems to integrate with </a:t>
            </a:r>
            <a:r>
              <a:rPr lang="en-US" dirty="0" err="1">
                <a:latin typeface="+mn-lt"/>
                <a:ea typeface="Times New Roman" charset="0"/>
              </a:rPr>
              <a:t>Saviynt</a:t>
            </a:r>
            <a:endParaRPr lang="en-US" dirty="0">
              <a:latin typeface="+mn-lt"/>
              <a:ea typeface="Times New Roman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Developing any custom connectors (integration will be limited to out of box / generic connectors)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Develop UAT test plan, test cases and execution of the test scripts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Project management and coordination of activities with {Customer} stakeholders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Perform organizational change and communication management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Preparation and execution of communication plan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Extensive / manual clean-up activity of access (control reports will be provided instead)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Retirement of any existing platforms or products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charset="0"/>
              <a:buChar char="●"/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Perform the change management and end user training activities related to the launch of the Enterprise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+mn-lt"/>
                <a:ea typeface="Times New Roman" charset="0"/>
              </a:rPr>
              <a:t>       Identity Governance and Administration system</a:t>
            </a:r>
          </a:p>
        </p:txBody>
      </p:sp>
    </p:spTree>
    <p:extLst>
      <p:ext uri="{BB962C8B-B14F-4D97-AF65-F5344CB8AC3E}">
        <p14:creationId xmlns:p14="http://schemas.microsoft.com/office/powerpoint/2010/main" val="162549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Timelines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98323"/>
              </p:ext>
            </p:extLst>
          </p:nvPr>
        </p:nvGraphicFramePr>
        <p:xfrm>
          <a:off x="168813" y="1544012"/>
          <a:ext cx="11844609" cy="438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230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Milestones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Nov-18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Dec-18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Jan-19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Feb-19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Mar-19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Apr-19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charset="0"/>
                        </a:rPr>
                        <a:t>May-19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Infrastructure setup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 and Connectivity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Requirements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Design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Build &amp; UAT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011">
                <a:tc>
                  <a:txBody>
                    <a:bodyPr/>
                    <a:lstStyle/>
                    <a:p>
                      <a:pPr lvl="1"/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Integration with End Application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lvl="1"/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Data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 mapping and Reconciliation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pPr lvl="1"/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Configure Access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 Review for SOX and non-SOX apps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pPr lvl="1"/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Testing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 and Validation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Prod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uction rollout prep and Signoff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  <a:cs typeface="Arial" charset="0"/>
                        </a:rPr>
                        <a:t>Training and</a:t>
                      </a:r>
                      <a:r>
                        <a:rPr lang="en-US" sz="1400" baseline="0">
                          <a:latin typeface="+mn-ea"/>
                          <a:ea typeface="+mn-ea"/>
                          <a:cs typeface="Arial" charset="0"/>
                        </a:rPr>
                        <a:t> Knowledge transfer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>
                          <a:latin typeface="+mn-ea"/>
                          <a:ea typeface="+mn-ea"/>
                          <a:cs typeface="Arial" charset="0"/>
                        </a:rPr>
                        <a:t>Go-live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1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  <a:cs typeface="Arial" charset="0"/>
                        </a:rPr>
                        <a:t>Hyper-</a:t>
                      </a:r>
                      <a:r>
                        <a:rPr lang="en-US" sz="1400" baseline="0" dirty="0">
                          <a:latin typeface="+mn-ea"/>
                          <a:ea typeface="+mn-ea"/>
                          <a:cs typeface="Arial" charset="0"/>
                        </a:rPr>
                        <a:t>care</a:t>
                      </a:r>
                      <a:endParaRPr lang="en-US" sz="14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19906526">
            <a:off x="5510656" y="4183720"/>
            <a:ext cx="203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Draft </a:t>
            </a:r>
          </a:p>
        </p:txBody>
      </p:sp>
    </p:spTree>
    <p:extLst>
      <p:ext uri="{BB962C8B-B14F-4D97-AF65-F5344CB8AC3E}">
        <p14:creationId xmlns:p14="http://schemas.microsoft.com/office/powerpoint/2010/main" val="374869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56763018"/>
      </p:ext>
    </p:extLst>
  </p:cSld>
  <p:clrMapOvr>
    <a:masterClrMapping/>
  </p:clrMapOvr>
</p:sld>
</file>

<file path=ppt/theme/theme1.xml><?xml version="1.0" encoding="utf-8"?>
<a:theme xmlns:a="http://schemas.openxmlformats.org/drawingml/2006/main" name="Saviynt v2">
  <a:themeElements>
    <a:clrScheme name="AALM COLORS">
      <a:dk1>
        <a:srgbClr val="000000"/>
      </a:dk1>
      <a:lt1>
        <a:srgbClr val="FFFFFF"/>
      </a:lt1>
      <a:dk2>
        <a:srgbClr val="153D6F"/>
      </a:dk2>
      <a:lt2>
        <a:srgbClr val="A6C338"/>
      </a:lt2>
      <a:accent1>
        <a:srgbClr val="7296CE"/>
      </a:accent1>
      <a:accent2>
        <a:srgbClr val="F1AC1D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Title Slide">
      <a:majorFont>
        <a:latin typeface="Arial Narrow"/>
        <a:ea typeface="Arial"/>
        <a:cs typeface="Arial"/>
      </a:majorFont>
      <a:minorFont>
        <a:latin typeface="Arial Narrow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52ABD5"/>
        </a:dk2>
        <a:lt2>
          <a:srgbClr val="AAB198"/>
        </a:lt2>
        <a:accent1>
          <a:srgbClr val="5EBEA5"/>
        </a:accent1>
        <a:accent2>
          <a:srgbClr val="7296CE"/>
        </a:accent2>
        <a:accent3>
          <a:srgbClr val="FFFFFF"/>
        </a:accent3>
        <a:accent4>
          <a:srgbClr val="000000"/>
        </a:accent4>
        <a:accent5>
          <a:srgbClr val="B6DBCF"/>
        </a:accent5>
        <a:accent6>
          <a:srgbClr val="6787BA"/>
        </a:accent6>
        <a:hlink>
          <a:srgbClr val="7FB741"/>
        </a:hlink>
        <a:folHlink>
          <a:srgbClr val="DA64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viynt v2" id="{A505B919-5588-4A80-A4E1-53FB912AB3BB}" vid="{420B72B0-0C84-48B6-A155-0C3976D332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19581</TotalTime>
  <Words>361</Words>
  <Application>Microsoft Macintosh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Segoe UI Light</vt:lpstr>
      <vt:lpstr>Segoe UI Semibold</vt:lpstr>
      <vt:lpstr>Segoe UI Semilight</vt:lpstr>
      <vt:lpstr>Times</vt:lpstr>
      <vt:lpstr>Wingdings</vt:lpstr>
      <vt:lpstr>Saviynt v2</vt:lpstr>
      <vt:lpstr>{Customer}– Saviynt Kickoff </vt:lpstr>
      <vt:lpstr>Agenda </vt:lpstr>
      <vt:lpstr>Introductions</vt:lpstr>
      <vt:lpstr>Saviynt Team – Roles and Responsibilities</vt:lpstr>
      <vt:lpstr>{Customer} Team – Roles and Responsbilities</vt:lpstr>
      <vt:lpstr>Scope of work</vt:lpstr>
      <vt:lpstr>Out of Scope</vt:lpstr>
      <vt:lpstr>High Level Timelines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Saviynt IDaaS Operations Workshop</dc:title>
  <dc:creator>Amit Saha</dc:creator>
  <cp:lastModifiedBy>minesh shah</cp:lastModifiedBy>
  <cp:revision>752</cp:revision>
  <dcterms:created xsi:type="dcterms:W3CDTF">2016-07-18T17:47:17Z</dcterms:created>
  <dcterms:modified xsi:type="dcterms:W3CDTF">2020-11-06T18:24:10Z</dcterms:modified>
</cp:coreProperties>
</file>