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jpeg" ContentType="image/jpeg"/>
  <Override PartName="/ppt/media/image10.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4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4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5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5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5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6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8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8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8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9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9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9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9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latin typeface="Arial"/>
            </a:endParaRPr>
          </a:p>
        </p:txBody>
      </p:sp>
      <p:sp>
        <p:nvSpPr>
          <p:cNvPr id="1" name="PlaceHolder 2"/>
          <p:cNvSpPr>
            <a:spLocks noGrp="1"/>
          </p:cNvSpPr>
          <p:nvPr>
            <p:ph type="title"/>
          </p:nvPr>
        </p:nvSpPr>
        <p:spPr>
          <a:xfrm>
            <a:off x="2807640" y="317880"/>
            <a:ext cx="5842080" cy="7246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CustomShape 1"/>
          <p:cNvSpPr/>
          <p:nvPr/>
        </p:nvSpPr>
        <p:spPr>
          <a:xfrm>
            <a:off x="-9000" y="5213880"/>
            <a:ext cx="8389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latin typeface="Arial"/>
            </a:endParaRPr>
          </a:p>
        </p:txBody>
      </p:sp>
      <p:sp>
        <p:nvSpPr>
          <p:cNvPr id="40"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8" name="CustomShape 1"/>
          <p:cNvSpPr/>
          <p:nvPr/>
        </p:nvSpPr>
        <p:spPr>
          <a:xfrm>
            <a:off x="-9000" y="5213880"/>
            <a:ext cx="8389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latin typeface="Arial"/>
            </a:endParaRPr>
          </a:p>
        </p:txBody>
      </p:sp>
      <p:sp>
        <p:nvSpPr>
          <p:cNvPr id="79"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0"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7" name="CustomShape 1"/>
          <p:cNvSpPr/>
          <p:nvPr/>
        </p:nvSpPr>
        <p:spPr>
          <a:xfrm>
            <a:off x="-9000" y="5213880"/>
            <a:ext cx="8389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4" name="CustomShape 1"/>
          <p:cNvSpPr/>
          <p:nvPr/>
        </p:nvSpPr>
        <p:spPr>
          <a:xfrm>
            <a:off x="-9000" y="5213880"/>
            <a:ext cx="8389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IN" sz="1400" spc="-1" strike="noStrike">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IN" sz="1400" spc="-1" strike="noStrike">
              <a:latin typeface="Arial"/>
            </a:endParaRPr>
          </a:p>
        </p:txBody>
      </p:sp>
      <p:sp>
        <p:nvSpPr>
          <p:cNvPr id="155"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a:t>
            </a:r>
            <a:r>
              <a:rPr b="0" lang="en-IN" sz="4400" spc="-1" strike="noStrike">
                <a:latin typeface="Arial"/>
              </a:rPr>
              <a:t>to edit </a:t>
            </a:r>
            <a:r>
              <a:rPr b="0" lang="en-IN" sz="4400" spc="-1" strike="noStrike">
                <a:latin typeface="Arial"/>
              </a:rPr>
              <a:t>the 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15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3026520" y="123840"/>
            <a:ext cx="5957640" cy="854640"/>
          </a:xfrm>
          <a:prstGeom prst="rect">
            <a:avLst/>
          </a:prstGeom>
          <a:noFill/>
          <a:ln>
            <a:noFill/>
          </a:ln>
          <a:effectLst>
            <a:outerShdw dir="2700000" dist="37674">
              <a:srgbClr val="000000">
                <a:alpha val="40000"/>
              </a:srgbClr>
            </a:outerShdw>
          </a:effectLst>
        </p:spPr>
        <p:style>
          <a:lnRef idx="0"/>
          <a:fillRef idx="0"/>
          <a:effectRef idx="0"/>
          <a:fontRef idx="minor"/>
        </p:style>
        <p:txBody>
          <a:bodyPr lIns="90000" rIns="90000" tIns="45000" bIns="45000" anchor="ctr">
            <a:normAutofit fontScale="60000"/>
          </a:bodyPr>
          <a:p>
            <a:pPr algn="r">
              <a:lnSpc>
                <a:spcPct val="100000"/>
              </a:lnSpc>
            </a:pPr>
            <a:r>
              <a:rPr b="0" lang="en" sz="3600" spc="-1" strike="noStrike" u="sng">
                <a:solidFill>
                  <a:srgbClr val="ffffff"/>
                </a:solidFill>
                <a:uFillTx/>
                <a:latin typeface="Calibri"/>
              </a:rPr>
              <a:t>Technical Seminar</a:t>
            </a:r>
            <a:br/>
            <a:endParaRPr b="0" lang="en-IN" sz="3600" spc="-1" strike="noStrike">
              <a:latin typeface="Arial"/>
            </a:endParaRPr>
          </a:p>
        </p:txBody>
      </p:sp>
      <p:sp>
        <p:nvSpPr>
          <p:cNvPr id="194" name="CustomShape 2"/>
          <p:cNvSpPr/>
          <p:nvPr/>
        </p:nvSpPr>
        <p:spPr>
          <a:xfrm>
            <a:off x="991080" y="3445200"/>
            <a:ext cx="2500560" cy="912960"/>
          </a:xfrm>
          <a:prstGeom prst="rect">
            <a:avLst/>
          </a:prstGeom>
          <a:noFill/>
          <a:ln>
            <a:noFill/>
          </a:ln>
          <a:scene3d>
            <a:camera prst="orthographicFront"/>
            <a:lightRig dir="t" rig="soft">
              <a:rot lat="0" lon="0" rev="10800000"/>
            </a:lightRig>
          </a:scene3d>
        </p:spPr>
        <p:style>
          <a:lnRef idx="0"/>
          <a:fillRef idx="0"/>
          <a:effectRef idx="0"/>
          <a:fontRef idx="minor"/>
        </p:style>
        <p:txBody>
          <a:bodyPr lIns="90000" rIns="90000" tIns="45000" bIns="45000">
            <a:spAutoFit/>
          </a:bodyPr>
          <a:p>
            <a:pPr>
              <a:lnSpc>
                <a:spcPct val="100000"/>
              </a:lnSpc>
            </a:pPr>
            <a:r>
              <a:rPr b="1" lang="en-IN" sz="1800" spc="145" strike="noStrike">
                <a:solidFill>
                  <a:srgbClr val="f8f8f8"/>
                </a:solidFill>
                <a:latin typeface="Calibri"/>
                <a:ea typeface="DejaVu Sans"/>
              </a:rPr>
              <a:t>Submitted by : </a:t>
            </a:r>
            <a:endParaRPr b="0" lang="en-IN" sz="1800" spc="-1" strike="noStrike">
              <a:latin typeface="Arial"/>
            </a:endParaRPr>
          </a:p>
          <a:p>
            <a:pPr>
              <a:lnSpc>
                <a:spcPct val="100000"/>
              </a:lnSpc>
            </a:pPr>
            <a:r>
              <a:rPr b="1" lang="en-IN" sz="1800" spc="145" strike="noStrike">
                <a:solidFill>
                  <a:srgbClr val="f8f8f8"/>
                </a:solidFill>
                <a:latin typeface="Calibri"/>
                <a:ea typeface="DejaVu Sans"/>
              </a:rPr>
              <a:t>Jai Jain</a:t>
            </a:r>
            <a:endParaRPr b="0" lang="en-IN" sz="1800" spc="-1" strike="noStrike">
              <a:latin typeface="Arial"/>
            </a:endParaRPr>
          </a:p>
          <a:p>
            <a:pPr>
              <a:lnSpc>
                <a:spcPct val="100000"/>
              </a:lnSpc>
            </a:pPr>
            <a:r>
              <a:rPr b="1" lang="en-IN" sz="1800" spc="145" strike="noStrike">
                <a:solidFill>
                  <a:srgbClr val="f8f8f8"/>
                </a:solidFill>
                <a:latin typeface="Calibri"/>
                <a:ea typeface="DejaVu Sans"/>
              </a:rPr>
              <a:t>1BM18CS040</a:t>
            </a:r>
            <a:endParaRPr b="0" lang="en-IN" sz="1800" spc="-1" strike="noStrike">
              <a:latin typeface="Arial"/>
            </a:endParaRPr>
          </a:p>
        </p:txBody>
      </p:sp>
      <p:sp>
        <p:nvSpPr>
          <p:cNvPr id="195" name="CustomShape 3"/>
          <p:cNvSpPr/>
          <p:nvPr/>
        </p:nvSpPr>
        <p:spPr>
          <a:xfrm>
            <a:off x="150480" y="2772720"/>
            <a:ext cx="8258400" cy="699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4000" spc="-1" strike="noStrike">
                <a:solidFill>
                  <a:srgbClr val="ffffff"/>
                </a:solidFill>
                <a:latin typeface="Calibri"/>
                <a:ea typeface="DejaVu Sans"/>
              </a:rPr>
              <a:t>Image Processing with Open CV</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884880" y="1152000"/>
            <a:ext cx="8258400" cy="10170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cap="all">
                <a:solidFill>
                  <a:srgbClr val="4d78bb"/>
                </a:solidFill>
                <a:latin typeface="Calibri"/>
              </a:rPr>
              <a:t>Overview</a:t>
            </a:r>
            <a:endParaRPr b="0" lang="en-IN" sz="3600" spc="-1" strike="noStrike">
              <a:latin typeface="Arial"/>
            </a:endParaRPr>
          </a:p>
        </p:txBody>
      </p:sp>
      <p:sp>
        <p:nvSpPr>
          <p:cNvPr id="197" name="CustomShape 2"/>
          <p:cNvSpPr/>
          <p:nvPr/>
        </p:nvSpPr>
        <p:spPr>
          <a:xfrm>
            <a:off x="240840" y="2270520"/>
            <a:ext cx="8519760" cy="2872080"/>
          </a:xfrm>
          <a:prstGeom prst="rect">
            <a:avLst/>
          </a:prstGeom>
          <a:noFill/>
          <a:ln>
            <a:noFill/>
          </a:ln>
        </p:spPr>
        <p:style>
          <a:lnRef idx="0"/>
          <a:fillRef idx="0"/>
          <a:effectRef idx="0"/>
          <a:fontRef idx="minor"/>
        </p:style>
        <p:txBody>
          <a:bodyPr lIns="90000" rIns="90000" tIns="91440" bIns="91440">
            <a:noAutofit/>
          </a:bodyPr>
          <a:p>
            <a:pPr marL="457200" indent="-329400">
              <a:lnSpc>
                <a:spcPct val="100000"/>
              </a:lnSpc>
              <a:buClr>
                <a:srgbClr val="000000"/>
              </a:buClr>
              <a:buFont typeface="Arial"/>
              <a:buChar char="➢"/>
            </a:pPr>
            <a:r>
              <a:rPr b="1" lang="en-US" sz="1800" spc="-1" strike="noStrike">
                <a:solidFill>
                  <a:srgbClr val="ffffff"/>
                </a:solidFill>
                <a:latin typeface="Calibri"/>
                <a:ea typeface="DejaVu Sans"/>
              </a:rPr>
              <a:t>OpenCV (</a:t>
            </a:r>
            <a:r>
              <a:rPr b="1" i="1" lang="en-US" sz="1800" spc="-1" strike="noStrike">
                <a:solidFill>
                  <a:srgbClr val="ffffff"/>
                </a:solidFill>
                <a:latin typeface="Calibri"/>
                <a:ea typeface="DejaVu Sans"/>
              </a:rPr>
              <a:t>Open Source Computer Vision Library</a:t>
            </a:r>
            <a:r>
              <a:rPr b="1" lang="en-US" sz="1800" spc="-1" strike="noStrike">
                <a:solidFill>
                  <a:srgbClr val="ffffff"/>
                </a:solidFill>
                <a:latin typeface="Calibri"/>
                <a:ea typeface="DejaVu Sans"/>
              </a:rPr>
              <a:t>) is a library of programming functions mainly aimed at real-time computer vision.  </a:t>
            </a:r>
            <a:endParaRPr b="0" lang="en-IN" sz="1800" spc="-1" strike="noStrike">
              <a:latin typeface="Arial"/>
            </a:endParaRPr>
          </a:p>
          <a:p>
            <a:pPr marL="457200" indent="-329400">
              <a:lnSpc>
                <a:spcPct val="100000"/>
              </a:lnSpc>
              <a:buClr>
                <a:srgbClr val="000000"/>
              </a:buClr>
              <a:buFont typeface="Arial"/>
              <a:buChar char="➢"/>
            </a:pPr>
            <a:r>
              <a:rPr b="1" lang="en-US" sz="1800" spc="-1" strike="noStrike">
                <a:solidFill>
                  <a:srgbClr val="ffffff"/>
                </a:solidFill>
                <a:latin typeface="Calibri"/>
                <a:ea typeface="DejaVu Sans"/>
              </a:rPr>
              <a:t>Originally developed by Intel </a:t>
            </a:r>
            <a:endParaRPr b="0" lang="en-IN" sz="1800" spc="-1" strike="noStrike">
              <a:latin typeface="Arial"/>
            </a:endParaRPr>
          </a:p>
          <a:p>
            <a:pPr marL="457200" indent="-329400">
              <a:lnSpc>
                <a:spcPct val="100000"/>
              </a:lnSpc>
              <a:buClr>
                <a:srgbClr val="000000"/>
              </a:buClr>
              <a:buFont typeface="Arial"/>
              <a:buChar char="➢"/>
            </a:pPr>
            <a:r>
              <a:rPr b="1" lang="en-US" sz="1600" spc="46" strike="noStrike">
                <a:solidFill>
                  <a:srgbClr val="333333"/>
                </a:solidFill>
                <a:latin typeface="Arial"/>
                <a:ea typeface="DejaVu Sans"/>
              </a:rPr>
              <a:t>Open CV has wide range of applications in programming and technology.</a:t>
            </a:r>
            <a:endParaRPr b="0" lang="en-IN" sz="1600" spc="-1" strike="noStrike">
              <a:latin typeface="Arial"/>
            </a:endParaRPr>
          </a:p>
          <a:p>
            <a:pPr marL="457200" indent="-329400">
              <a:lnSpc>
                <a:spcPct val="100000"/>
              </a:lnSpc>
              <a:buClr>
                <a:srgbClr val="000000"/>
              </a:buClr>
              <a:buFont typeface="Arial"/>
              <a:buChar char="➢"/>
            </a:pPr>
            <a:r>
              <a:rPr b="1" lang="en-US" sz="1600" spc="46" strike="noStrike">
                <a:solidFill>
                  <a:srgbClr val="fbfbfb"/>
                </a:solidFill>
                <a:latin typeface="Arial"/>
                <a:ea typeface="DejaVu Sans"/>
              </a:rPr>
              <a:t>Using a combination of trending technology and a 13,000 member workforce, Bridged intends to save you from the burden of creating data, while you focus on its involvement in your operation.</a:t>
            </a:r>
            <a:endParaRPr b="0" lang="en-IN" sz="1600" spc="-1" strike="noStrike">
              <a:latin typeface="Arial"/>
            </a:endParaRPr>
          </a:p>
          <a:p>
            <a:pPr marL="457200" indent="-329400">
              <a:lnSpc>
                <a:spcPct val="100000"/>
              </a:lnSpc>
              <a:buClr>
                <a:srgbClr val="000000"/>
              </a:buClr>
              <a:buFont typeface="Arial"/>
              <a:buChar char="➢"/>
            </a:pPr>
            <a:r>
              <a:rPr b="1" lang="en-US" sz="1600" spc="46" strike="noStrike">
                <a:solidFill>
                  <a:srgbClr val="fbfbfb"/>
                </a:solidFill>
                <a:latin typeface="Arial"/>
                <a:ea typeface="DejaVu Sans"/>
              </a:rPr>
              <a:t>Bridged also has an AI-Based online learning platform offering students a holistic learning experience, help them become Industry ready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2807640" y="317880"/>
            <a:ext cx="5842080" cy="724680"/>
          </a:xfrm>
          <a:prstGeom prst="rect">
            <a:avLst/>
          </a:prstGeom>
          <a:noFill/>
          <a:ln>
            <a:noFill/>
          </a:ln>
        </p:spPr>
        <p:style>
          <a:lnRef idx="0"/>
          <a:fillRef idx="0"/>
          <a:effectRef idx="0"/>
          <a:fontRef idx="minor"/>
        </p:style>
        <p:txBody>
          <a:bodyPr lIns="90000" rIns="90000" tIns="45000" bIns="45000" anchor="ctr">
            <a:normAutofit fontScale="24000"/>
          </a:bodyPr>
          <a:p>
            <a:pPr>
              <a:lnSpc>
                <a:spcPct val="100000"/>
              </a:lnSpc>
            </a:pPr>
            <a:r>
              <a:rPr b="0" lang="en-US" sz="3600" spc="-1" strike="noStrike">
                <a:solidFill>
                  <a:srgbClr val="c0504d"/>
                </a:solidFill>
                <a:latin typeface="Calibri"/>
              </a:rPr>
              <a:t>Project – Image recognition and Template Matching</a:t>
            </a:r>
            <a:endParaRPr b="0" lang="en-IN" sz="3600" spc="-1" strike="noStrike">
              <a:latin typeface="Arial"/>
            </a:endParaRPr>
          </a:p>
        </p:txBody>
      </p:sp>
      <p:sp>
        <p:nvSpPr>
          <p:cNvPr id="199" name="CustomShape 2"/>
          <p:cNvSpPr/>
          <p:nvPr/>
        </p:nvSpPr>
        <p:spPr>
          <a:xfrm>
            <a:off x="2814120" y="1169640"/>
            <a:ext cx="5861880" cy="36183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281"/>
              </a:spcBef>
              <a:buClr>
                <a:srgbClr val="000000"/>
              </a:buClr>
              <a:buFont typeface="Arial"/>
              <a:buChar char="•"/>
            </a:pPr>
            <a:r>
              <a:rPr b="0" lang="en-US" sz="1400" spc="-1" strike="noStrike">
                <a:solidFill>
                  <a:srgbClr val="000000"/>
                </a:solidFill>
                <a:latin typeface="Calibri"/>
              </a:rPr>
              <a:t>Image recognition, in the context of machine vision, is the ability of software to identify objects and actions in images. </a:t>
            </a:r>
            <a:endParaRPr b="0" lang="en-IN" sz="1400" spc="-1" strike="noStrike">
              <a:latin typeface="Arial"/>
            </a:endParaRPr>
          </a:p>
          <a:p>
            <a:pPr marL="343080" indent="-342360">
              <a:lnSpc>
                <a:spcPct val="100000"/>
              </a:lnSpc>
              <a:spcBef>
                <a:spcPts val="281"/>
              </a:spcBef>
              <a:tabLst>
                <a:tab algn="l" pos="0"/>
              </a:tabLst>
            </a:pPr>
            <a:endParaRPr b="0" lang="en-IN" sz="1400" spc="-1" strike="noStrike">
              <a:latin typeface="Arial"/>
            </a:endParaRPr>
          </a:p>
          <a:p>
            <a:pPr marL="343080" indent="-342360">
              <a:lnSpc>
                <a:spcPct val="100000"/>
              </a:lnSpc>
              <a:spcBef>
                <a:spcPts val="281"/>
              </a:spcBef>
              <a:buClr>
                <a:srgbClr val="000000"/>
              </a:buClr>
              <a:buFont typeface="Arial"/>
              <a:buChar char="•"/>
              <a:tabLst>
                <a:tab algn="l" pos="0"/>
              </a:tabLst>
            </a:pPr>
            <a:r>
              <a:rPr b="0" lang="en-US" sz="1400" spc="-1" strike="noStrike">
                <a:solidFill>
                  <a:srgbClr val="000000"/>
                </a:solidFill>
                <a:latin typeface="Calibri"/>
              </a:rPr>
              <a:t>Image recognition is used to perform many machine-based visual tasks, such as labeling the content of images with meta-tags, performing image content search and guiding autonomous robots, self-driving cars and accident-avoidance systems</a:t>
            </a:r>
            <a:endParaRPr b="0" lang="en-IN" sz="1400" spc="-1" strike="noStrike">
              <a:latin typeface="Arial"/>
            </a:endParaRPr>
          </a:p>
          <a:p>
            <a:pPr marL="343080" indent="-342360">
              <a:lnSpc>
                <a:spcPct val="100000"/>
              </a:lnSpc>
              <a:spcBef>
                <a:spcPts val="281"/>
              </a:spcBef>
              <a:tabLst>
                <a:tab algn="l" pos="0"/>
              </a:tabLst>
            </a:pPr>
            <a:endParaRPr b="0" lang="en-IN" sz="1400" spc="-1" strike="noStrike">
              <a:latin typeface="Arial"/>
            </a:endParaRPr>
          </a:p>
          <a:p>
            <a:pPr marL="343080" indent="-342360">
              <a:lnSpc>
                <a:spcPct val="100000"/>
              </a:lnSpc>
              <a:spcBef>
                <a:spcPts val="281"/>
              </a:spcBef>
              <a:buClr>
                <a:srgbClr val="000000"/>
              </a:buClr>
              <a:buFont typeface="Arial"/>
              <a:buChar char="•"/>
              <a:tabLst>
                <a:tab algn="l" pos="0"/>
              </a:tabLst>
            </a:pPr>
            <a:r>
              <a:rPr b="0" lang="en-US" sz="1400" spc="-1" strike="noStrike">
                <a:solidFill>
                  <a:srgbClr val="000000"/>
                </a:solidFill>
                <a:latin typeface="Calibri"/>
              </a:rPr>
              <a:t>Google, Facebook, Microsoft, Apple and Pinterest are among the many companies that are investing significant resources and research into image recognition and related applications.Privacy concerns over image recognition and similar technologies are controversial as these companies can pull a large volume of data from user photos uploaded to their social media platforms.</a:t>
            </a:r>
            <a:endParaRPr b="0" lang="en-IN" sz="1400" spc="-1" strike="noStrike">
              <a:latin typeface="Arial"/>
            </a:endParaRPr>
          </a:p>
          <a:p>
            <a:pPr>
              <a:lnSpc>
                <a:spcPct val="100000"/>
              </a:lnSpc>
              <a:spcBef>
                <a:spcPts val="281"/>
              </a:spcBef>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20680" y="3645360"/>
            <a:ext cx="2010960" cy="724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ffffff"/>
                </a:solidFill>
                <a:latin typeface="Calibri"/>
              </a:rPr>
              <a:t> </a:t>
            </a:r>
            <a:endParaRPr b="0" lang="en-IN" sz="3600" spc="-1" strike="noStrike">
              <a:latin typeface="Arial"/>
            </a:endParaRPr>
          </a:p>
        </p:txBody>
      </p:sp>
      <p:sp>
        <p:nvSpPr>
          <p:cNvPr id="201" name="CustomShape 2"/>
          <p:cNvSpPr/>
          <p:nvPr/>
        </p:nvSpPr>
        <p:spPr>
          <a:xfrm>
            <a:off x="2506680" y="82080"/>
            <a:ext cx="5842080" cy="724680"/>
          </a:xfrm>
          <a:prstGeom prst="rect">
            <a:avLst/>
          </a:prstGeom>
          <a:noFill/>
          <a:ln>
            <a:noFill/>
          </a:ln>
        </p:spPr>
        <p:style>
          <a:lnRef idx="0"/>
          <a:fillRef idx="0"/>
          <a:effectRef idx="0"/>
          <a:fontRef idx="minor"/>
        </p:style>
        <p:txBody>
          <a:bodyPr lIns="90000" rIns="90000" tIns="45000" bIns="45000" anchor="ctr">
            <a:normAutofit fontScale="45000"/>
          </a:bodyPr>
          <a:p>
            <a:pPr>
              <a:lnSpc>
                <a:spcPct val="100000"/>
              </a:lnSpc>
              <a:tabLst>
                <a:tab algn="l" pos="0"/>
              </a:tabLst>
            </a:pPr>
            <a:r>
              <a:rPr b="0" lang="en-US" sz="3600" spc="-1" strike="noStrike">
                <a:solidFill>
                  <a:srgbClr val="c0504d"/>
                </a:solidFill>
                <a:latin typeface="Calibri"/>
                <a:ea typeface="DejaVu Sans"/>
              </a:rPr>
              <a:t>Algorithms and Research Papers </a:t>
            </a:r>
            <a:endParaRPr b="0" lang="en-IN" sz="3600" spc="-1" strike="noStrike">
              <a:latin typeface="Arial"/>
            </a:endParaRPr>
          </a:p>
        </p:txBody>
      </p:sp>
      <p:sp>
        <p:nvSpPr>
          <p:cNvPr id="202" name="CustomShape 3"/>
          <p:cNvSpPr/>
          <p:nvPr/>
        </p:nvSpPr>
        <p:spPr>
          <a:xfrm>
            <a:off x="2565000" y="977760"/>
            <a:ext cx="5842080" cy="724680"/>
          </a:xfrm>
          <a:prstGeom prst="rect">
            <a:avLst/>
          </a:prstGeom>
          <a:noFill/>
          <a:ln>
            <a:noFill/>
          </a:ln>
        </p:spPr>
        <p:style>
          <a:lnRef idx="0"/>
          <a:fillRef idx="0"/>
          <a:effectRef idx="0"/>
          <a:fontRef idx="minor"/>
        </p:style>
        <p:txBody>
          <a:bodyPr lIns="90000" rIns="90000" tIns="45000" bIns="45000" anchor="ctr">
            <a:normAutofit fontScale="45000"/>
          </a:bodyPr>
          <a:p>
            <a:pPr>
              <a:lnSpc>
                <a:spcPct val="100000"/>
              </a:lnSpc>
            </a:pPr>
            <a:r>
              <a:rPr b="0" lang="en-US" sz="3600" spc="-1" strike="noStrike">
                <a:solidFill>
                  <a:srgbClr val="c0504d"/>
                </a:solidFill>
                <a:latin typeface="Calibri"/>
                <a:ea typeface="DejaVu Sans"/>
              </a:rPr>
              <a:t>TM_CCOEFF</a:t>
            </a:r>
            <a:r>
              <a:rPr b="0" lang="en-US" sz="3600" spc="-1" strike="noStrike">
                <a:solidFill>
                  <a:srgbClr val="000000"/>
                </a:solidFill>
                <a:latin typeface="Calibri"/>
                <a:ea typeface="DejaVu Sans"/>
              </a:rPr>
              <a:t> </a:t>
            </a:r>
            <a:endParaRPr b="0" lang="en-IN" sz="3600" spc="-1" strike="noStrike">
              <a:latin typeface="Arial"/>
            </a:endParaRPr>
          </a:p>
          <a:p>
            <a:pPr>
              <a:lnSpc>
                <a:spcPct val="100000"/>
              </a:lnSpc>
              <a:tabLst>
                <a:tab algn="l" pos="0"/>
              </a:tabLst>
            </a:pPr>
            <a:r>
              <a:rPr b="0" lang="en-US" sz="3600" spc="-1" strike="noStrike">
                <a:solidFill>
                  <a:srgbClr val="c0504d"/>
                </a:solidFill>
                <a:latin typeface="Calibri"/>
                <a:ea typeface="DejaVu Sans"/>
              </a:rPr>
              <a:t> </a:t>
            </a:r>
            <a:endParaRPr b="0" lang="en-IN" sz="3600" spc="-1" strike="noStrike">
              <a:latin typeface="Arial"/>
            </a:endParaRPr>
          </a:p>
        </p:txBody>
      </p:sp>
      <p:sp>
        <p:nvSpPr>
          <p:cNvPr id="203" name="CustomShape 4"/>
          <p:cNvSpPr/>
          <p:nvPr/>
        </p:nvSpPr>
        <p:spPr>
          <a:xfrm>
            <a:off x="2548440" y="2933280"/>
            <a:ext cx="6270120" cy="16261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281"/>
              </a:spcBef>
              <a:buClr>
                <a:srgbClr val="000000"/>
              </a:buClr>
              <a:buFont typeface="Arial"/>
              <a:buChar char="•"/>
            </a:pPr>
            <a:r>
              <a:rPr b="0" lang="en-US" sz="1400" spc="-1" strike="noStrike">
                <a:solidFill>
                  <a:srgbClr val="000000"/>
                </a:solidFill>
                <a:latin typeface="Calibri"/>
                <a:ea typeface="DejaVu Sans"/>
              </a:rPr>
              <a:t>A research paper  “ C++ with the OpenCV Library “ By Adrian Kaehler,. </a:t>
            </a:r>
            <a:endParaRPr b="0" lang="en-IN" sz="1400" spc="-1" strike="noStrike">
              <a:latin typeface="Arial"/>
            </a:endParaRPr>
          </a:p>
          <a:p>
            <a:pPr marL="343080" indent="-342360">
              <a:lnSpc>
                <a:spcPct val="100000"/>
              </a:lnSpc>
              <a:spcBef>
                <a:spcPts val="281"/>
              </a:spcBef>
              <a:tabLst>
                <a:tab algn="l" pos="0"/>
              </a:tabLst>
            </a:pPr>
            <a:endParaRPr b="0" lang="en-IN" sz="1400" spc="-1" strike="noStrike">
              <a:latin typeface="Arial"/>
            </a:endParaRPr>
          </a:p>
          <a:p>
            <a:pPr marL="343080" indent="-342360">
              <a:lnSpc>
                <a:spcPct val="100000"/>
              </a:lnSpc>
              <a:spcBef>
                <a:spcPts val="281"/>
              </a:spcBef>
              <a:buClr>
                <a:srgbClr val="000000"/>
              </a:buClr>
              <a:buFont typeface="Arial"/>
              <a:buChar char="•"/>
              <a:tabLst>
                <a:tab algn="l" pos="0"/>
              </a:tabLst>
            </a:pPr>
            <a:r>
              <a:rPr b="0" lang="en-US" sz="1400" spc="-1" strike="noStrike">
                <a:solidFill>
                  <a:srgbClr val="000000"/>
                </a:solidFill>
                <a:latin typeface="Calibri"/>
                <a:ea typeface="DejaVu Sans"/>
              </a:rPr>
              <a:t>TM_CCOEFF method is simply used to a) make the template and image zero mean and b) make the dark parts of the image negative values and the bright parts of the image positive values.</a:t>
            </a:r>
            <a:endParaRPr b="0" lang="en-IN" sz="1400" spc="-1" strike="noStrike">
              <a:latin typeface="Arial"/>
            </a:endParaRPr>
          </a:p>
        </p:txBody>
      </p:sp>
      <p:pic>
        <p:nvPicPr>
          <p:cNvPr id="204" name="" descr=""/>
          <p:cNvPicPr/>
          <p:nvPr/>
        </p:nvPicPr>
        <p:blipFill>
          <a:blip r:embed="rId1"/>
          <a:stretch/>
        </p:blipFill>
        <p:spPr>
          <a:xfrm>
            <a:off x="4248000" y="840240"/>
            <a:ext cx="4752000" cy="18957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212400" y="3645360"/>
            <a:ext cx="2010960" cy="724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ffffff"/>
                </a:solidFill>
                <a:latin typeface="Calibri"/>
              </a:rPr>
              <a:t> </a:t>
            </a:r>
            <a:endParaRPr b="0" lang="en-IN" sz="3600" spc="-1" strike="noStrike">
              <a:latin typeface="Arial"/>
            </a:endParaRPr>
          </a:p>
        </p:txBody>
      </p:sp>
      <p:sp>
        <p:nvSpPr>
          <p:cNvPr id="206" name="CustomShape 2"/>
          <p:cNvSpPr/>
          <p:nvPr/>
        </p:nvSpPr>
        <p:spPr>
          <a:xfrm>
            <a:off x="2506680" y="82080"/>
            <a:ext cx="5842080" cy="724680"/>
          </a:xfrm>
          <a:prstGeom prst="rect">
            <a:avLst/>
          </a:prstGeom>
          <a:noFill/>
          <a:ln>
            <a:noFill/>
          </a:ln>
        </p:spPr>
        <p:style>
          <a:lnRef idx="0"/>
          <a:fillRef idx="0"/>
          <a:effectRef idx="0"/>
          <a:fontRef idx="minor"/>
        </p:style>
        <p:txBody>
          <a:bodyPr lIns="90000" rIns="90000" tIns="45000" bIns="45000" anchor="ctr">
            <a:normAutofit fontScale="45000"/>
          </a:bodyPr>
          <a:p>
            <a:pPr>
              <a:lnSpc>
                <a:spcPct val="100000"/>
              </a:lnSpc>
              <a:tabLst>
                <a:tab algn="l" pos="0"/>
              </a:tabLst>
            </a:pPr>
            <a:r>
              <a:rPr b="0" lang="en-US" sz="3600" spc="-1" strike="noStrike">
                <a:solidFill>
                  <a:srgbClr val="c0504d"/>
                </a:solidFill>
                <a:latin typeface="Calibri"/>
                <a:ea typeface="DejaVu Sans"/>
              </a:rPr>
              <a:t>Algorithms and Research Papers </a:t>
            </a:r>
            <a:endParaRPr b="0" lang="en-IN" sz="3600" spc="-1" strike="noStrike">
              <a:latin typeface="Arial"/>
            </a:endParaRPr>
          </a:p>
        </p:txBody>
      </p:sp>
      <p:sp>
        <p:nvSpPr>
          <p:cNvPr id="207" name="CustomShape 3"/>
          <p:cNvSpPr/>
          <p:nvPr/>
        </p:nvSpPr>
        <p:spPr>
          <a:xfrm>
            <a:off x="2565000" y="977760"/>
            <a:ext cx="5842080" cy="724680"/>
          </a:xfrm>
          <a:prstGeom prst="rect">
            <a:avLst/>
          </a:prstGeom>
          <a:noFill/>
          <a:ln>
            <a:noFill/>
          </a:ln>
        </p:spPr>
        <p:style>
          <a:lnRef idx="0"/>
          <a:fillRef idx="0"/>
          <a:effectRef idx="0"/>
          <a:fontRef idx="minor"/>
        </p:style>
        <p:txBody>
          <a:bodyPr lIns="90000" rIns="90000" tIns="45000" bIns="45000" anchor="ctr">
            <a:normAutofit fontScale="45000"/>
          </a:bodyPr>
          <a:p>
            <a:pPr>
              <a:lnSpc>
                <a:spcPct val="100000"/>
              </a:lnSpc>
            </a:pPr>
            <a:r>
              <a:rPr b="0" lang="en-US" sz="3600" spc="-1" strike="noStrike">
                <a:solidFill>
                  <a:srgbClr val="c0504d"/>
                </a:solidFill>
                <a:latin typeface="Calibri"/>
                <a:ea typeface="DejaVu Sans"/>
              </a:rPr>
              <a:t>TM_CCORR</a:t>
            </a:r>
            <a:endParaRPr b="0" lang="en-IN" sz="3600" spc="-1" strike="noStrike">
              <a:latin typeface="Arial"/>
            </a:endParaRPr>
          </a:p>
          <a:p>
            <a:pPr>
              <a:lnSpc>
                <a:spcPct val="100000"/>
              </a:lnSpc>
              <a:tabLst>
                <a:tab algn="l" pos="0"/>
              </a:tabLst>
            </a:pPr>
            <a:r>
              <a:rPr b="0" lang="en-US" sz="3600" spc="-1" strike="noStrike">
                <a:solidFill>
                  <a:srgbClr val="c0504d"/>
                </a:solidFill>
                <a:latin typeface="Calibri"/>
                <a:ea typeface="DejaVu Sans"/>
              </a:rPr>
              <a:t> </a:t>
            </a:r>
            <a:endParaRPr b="0" lang="en-IN" sz="3600" spc="-1" strike="noStrike">
              <a:latin typeface="Arial"/>
            </a:endParaRPr>
          </a:p>
        </p:txBody>
      </p:sp>
      <p:sp>
        <p:nvSpPr>
          <p:cNvPr id="208" name="CustomShape 4"/>
          <p:cNvSpPr/>
          <p:nvPr/>
        </p:nvSpPr>
        <p:spPr>
          <a:xfrm>
            <a:off x="2523960" y="3009240"/>
            <a:ext cx="6270120" cy="1626120"/>
          </a:xfrm>
          <a:prstGeom prst="rect">
            <a:avLst/>
          </a:prstGeom>
          <a:noFill/>
          <a:ln>
            <a:noFill/>
          </a:ln>
        </p:spPr>
        <p:style>
          <a:lnRef idx="0"/>
          <a:fillRef idx="0"/>
          <a:effectRef idx="0"/>
          <a:fontRef idx="minor"/>
        </p:style>
        <p:txBody>
          <a:bodyPr lIns="90000" rIns="90000" tIns="45000" bIns="45000">
            <a:normAutofit fontScale="80000"/>
          </a:bodyPr>
          <a:p>
            <a:pPr marL="343080" indent="-342360">
              <a:lnSpc>
                <a:spcPct val="100000"/>
              </a:lnSpc>
              <a:spcBef>
                <a:spcPts val="281"/>
              </a:spcBef>
              <a:buClr>
                <a:srgbClr val="000000"/>
              </a:buClr>
              <a:buFont typeface="Arial"/>
              <a:buChar char="•"/>
            </a:pPr>
            <a:r>
              <a:rPr b="0" lang="en-US" sz="1400" spc="-1" strike="noStrike">
                <a:solidFill>
                  <a:srgbClr val="000000"/>
                </a:solidFill>
                <a:latin typeface="Calibri"/>
                <a:ea typeface="DejaVu Sans"/>
              </a:rPr>
              <a:t>A research paper  “OpenCV 3: Computer Vision“ By Gary Bradski.</a:t>
            </a:r>
            <a:endParaRPr b="0" lang="en-IN" sz="1400" spc="-1" strike="noStrike">
              <a:latin typeface="Arial"/>
            </a:endParaRPr>
          </a:p>
          <a:p>
            <a:pPr marL="343080" indent="-342360">
              <a:lnSpc>
                <a:spcPct val="100000"/>
              </a:lnSpc>
              <a:spcBef>
                <a:spcPts val="281"/>
              </a:spcBef>
              <a:tabLst>
                <a:tab algn="l" pos="0"/>
              </a:tabLst>
            </a:pPr>
            <a:endParaRPr b="0" lang="en-IN" sz="1400" spc="-1" strike="noStrike">
              <a:latin typeface="Arial"/>
            </a:endParaRPr>
          </a:p>
          <a:p>
            <a:pPr marL="343080" indent="-342360">
              <a:lnSpc>
                <a:spcPct val="100000"/>
              </a:lnSpc>
              <a:spcBef>
                <a:spcPts val="281"/>
              </a:spcBef>
              <a:buClr>
                <a:srgbClr val="000000"/>
              </a:buClr>
              <a:buFont typeface="Arial"/>
              <a:buChar char="•"/>
              <a:tabLst>
                <a:tab algn="l" pos="0"/>
              </a:tabLst>
            </a:pPr>
            <a:r>
              <a:rPr b="0" lang="en-US" sz="1400" spc="-1" strike="noStrike">
                <a:solidFill>
                  <a:srgbClr val="000000"/>
                </a:solidFill>
                <a:latin typeface="Calibri"/>
                <a:ea typeface="DejaVu Sans"/>
              </a:rPr>
              <a:t>TM_CCORR is the direct ("simplest") correlation between template and image:</a:t>
            </a:r>
            <a:endParaRPr b="0" lang="en-IN" sz="1400" spc="-1" strike="noStrike">
              <a:latin typeface="Arial"/>
            </a:endParaRPr>
          </a:p>
          <a:p>
            <a:pPr marL="343080" indent="-342360">
              <a:lnSpc>
                <a:spcPct val="100000"/>
              </a:lnSpc>
              <a:spcBef>
                <a:spcPts val="281"/>
              </a:spcBef>
              <a:tabLst>
                <a:tab algn="l" pos="0"/>
              </a:tabLst>
            </a:pPr>
            <a:r>
              <a:rPr b="0" lang="en-US" sz="1400" spc="-1" strike="noStrike">
                <a:solidFill>
                  <a:srgbClr val="000000"/>
                </a:solidFill>
                <a:latin typeface="Calibri"/>
                <a:ea typeface="DejaVu Sans"/>
              </a:rPr>
              <a:t>	</a:t>
            </a:r>
            <a:r>
              <a:rPr b="0" lang="en-US" sz="1400" spc="-1" strike="noStrike">
                <a:solidFill>
                  <a:srgbClr val="000000"/>
                </a:solidFill>
                <a:latin typeface="Calibri"/>
                <a:ea typeface="DejaVu Sans"/>
              </a:rPr>
              <a:t>result pixel is the sum of the dot product of between the template pixel and and image pixel for each pixel in the template.</a:t>
            </a:r>
            <a:endParaRPr b="0" lang="en-IN" sz="1400" spc="-1" strike="noStrike">
              <a:latin typeface="Arial"/>
            </a:endParaRPr>
          </a:p>
        </p:txBody>
      </p:sp>
      <p:pic>
        <p:nvPicPr>
          <p:cNvPr id="209" name="" descr=""/>
          <p:cNvPicPr/>
          <p:nvPr/>
        </p:nvPicPr>
        <p:blipFill>
          <a:blip r:embed="rId1"/>
          <a:stretch/>
        </p:blipFill>
        <p:spPr>
          <a:xfrm>
            <a:off x="2421360" y="1440000"/>
            <a:ext cx="6218640" cy="14659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12400" y="3645360"/>
            <a:ext cx="2010960" cy="724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ffffff"/>
                </a:solidFill>
                <a:latin typeface="Calibri"/>
              </a:rPr>
              <a:t> </a:t>
            </a:r>
            <a:endParaRPr b="0" lang="en-IN" sz="3600" spc="-1" strike="noStrike">
              <a:latin typeface="Arial"/>
            </a:endParaRPr>
          </a:p>
        </p:txBody>
      </p:sp>
      <p:sp>
        <p:nvSpPr>
          <p:cNvPr id="211" name="CustomShape 2"/>
          <p:cNvSpPr/>
          <p:nvPr/>
        </p:nvSpPr>
        <p:spPr>
          <a:xfrm>
            <a:off x="2506680" y="82080"/>
            <a:ext cx="5842080" cy="724680"/>
          </a:xfrm>
          <a:prstGeom prst="rect">
            <a:avLst/>
          </a:prstGeom>
          <a:noFill/>
          <a:ln>
            <a:noFill/>
          </a:ln>
        </p:spPr>
        <p:style>
          <a:lnRef idx="0"/>
          <a:fillRef idx="0"/>
          <a:effectRef idx="0"/>
          <a:fontRef idx="minor"/>
        </p:style>
        <p:txBody>
          <a:bodyPr lIns="90000" rIns="90000" tIns="45000" bIns="45000" anchor="ctr">
            <a:normAutofit fontScale="45000"/>
          </a:bodyPr>
          <a:p>
            <a:pPr>
              <a:lnSpc>
                <a:spcPct val="100000"/>
              </a:lnSpc>
              <a:tabLst>
                <a:tab algn="l" pos="0"/>
              </a:tabLst>
            </a:pPr>
            <a:r>
              <a:rPr b="0" lang="en-US" sz="3600" spc="-1" strike="noStrike">
                <a:solidFill>
                  <a:srgbClr val="c0504d"/>
                </a:solidFill>
                <a:latin typeface="Calibri"/>
                <a:ea typeface="DejaVu Sans"/>
              </a:rPr>
              <a:t>Algorithms and Research Papers </a:t>
            </a:r>
            <a:endParaRPr b="0" lang="en-IN" sz="3600" spc="-1" strike="noStrike">
              <a:latin typeface="Arial"/>
            </a:endParaRPr>
          </a:p>
        </p:txBody>
      </p:sp>
      <p:sp>
        <p:nvSpPr>
          <p:cNvPr id="212" name="CustomShape 3"/>
          <p:cNvSpPr/>
          <p:nvPr/>
        </p:nvSpPr>
        <p:spPr>
          <a:xfrm>
            <a:off x="2565000" y="977760"/>
            <a:ext cx="5842080" cy="724680"/>
          </a:xfrm>
          <a:prstGeom prst="rect">
            <a:avLst/>
          </a:prstGeom>
          <a:noFill/>
          <a:ln>
            <a:noFill/>
          </a:ln>
        </p:spPr>
        <p:style>
          <a:lnRef idx="0"/>
          <a:fillRef idx="0"/>
          <a:effectRef idx="0"/>
          <a:fontRef idx="minor"/>
        </p:style>
        <p:txBody>
          <a:bodyPr lIns="90000" rIns="90000" tIns="45000" bIns="45000" anchor="ctr">
            <a:normAutofit fontScale="45000"/>
          </a:bodyPr>
          <a:p>
            <a:pPr>
              <a:lnSpc>
                <a:spcPct val="100000"/>
              </a:lnSpc>
            </a:pPr>
            <a:r>
              <a:rPr b="0" lang="en-US" sz="3600" spc="-1" strike="noStrike">
                <a:solidFill>
                  <a:srgbClr val="c0504d"/>
                </a:solidFill>
                <a:latin typeface="Calibri"/>
                <a:ea typeface="DejaVu Sans"/>
              </a:rPr>
              <a:t>TM_SQDIFF</a:t>
            </a:r>
            <a:endParaRPr b="0" lang="en-IN" sz="3600" spc="-1" strike="noStrike">
              <a:latin typeface="Arial"/>
            </a:endParaRPr>
          </a:p>
          <a:p>
            <a:pPr>
              <a:lnSpc>
                <a:spcPct val="100000"/>
              </a:lnSpc>
              <a:tabLst>
                <a:tab algn="l" pos="0"/>
              </a:tabLst>
            </a:pPr>
            <a:r>
              <a:rPr b="0" lang="en-US" sz="3600" spc="-1" strike="noStrike">
                <a:solidFill>
                  <a:srgbClr val="c0504d"/>
                </a:solidFill>
                <a:latin typeface="Calibri"/>
                <a:ea typeface="DejaVu Sans"/>
              </a:rPr>
              <a:t> </a:t>
            </a:r>
            <a:endParaRPr b="0" lang="en-IN" sz="3600" spc="-1" strike="noStrike">
              <a:latin typeface="Arial"/>
            </a:endParaRPr>
          </a:p>
        </p:txBody>
      </p:sp>
      <p:pic>
        <p:nvPicPr>
          <p:cNvPr id="213" name="Picture 3_1" descr=""/>
          <p:cNvPicPr/>
          <p:nvPr/>
        </p:nvPicPr>
        <p:blipFill>
          <a:blip r:embed="rId1"/>
          <a:stretch/>
        </p:blipFill>
        <p:spPr>
          <a:xfrm>
            <a:off x="2695320" y="1351080"/>
            <a:ext cx="6284520" cy="1281600"/>
          </a:xfrm>
          <a:prstGeom prst="rect">
            <a:avLst/>
          </a:prstGeom>
          <a:ln w="9360">
            <a:noFill/>
          </a:ln>
        </p:spPr>
      </p:pic>
      <p:sp>
        <p:nvSpPr>
          <p:cNvPr id="214" name="CustomShape 4"/>
          <p:cNvSpPr/>
          <p:nvPr/>
        </p:nvSpPr>
        <p:spPr>
          <a:xfrm>
            <a:off x="2523960" y="3009240"/>
            <a:ext cx="6270120" cy="1626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281"/>
              </a:spcBef>
            </a:pPr>
            <a:r>
              <a:rPr b="0" lang="en-US" sz="1400" spc="-1" strike="noStrike">
                <a:solidFill>
                  <a:srgbClr val="000000"/>
                </a:solidFill>
                <a:latin typeface="Calibri"/>
                <a:ea typeface="DejaVu Sans"/>
              </a:rPr>
              <a:t>A research paper  “OpenCV 3: Computer Vision“ By Adrian Rosebrock.</a:t>
            </a:r>
            <a:endParaRPr b="0" lang="en-IN" sz="1400" spc="-1" strike="noStrike">
              <a:latin typeface="Arial"/>
            </a:endParaRPr>
          </a:p>
          <a:p>
            <a:pPr>
              <a:lnSpc>
                <a:spcPct val="100000"/>
              </a:lnSpc>
              <a:spcBef>
                <a:spcPts val="281"/>
              </a:spcBef>
            </a:pPr>
            <a:endParaRPr b="0" lang="en-IN" sz="1400" spc="-1" strike="noStrike">
              <a:latin typeface="Arial"/>
            </a:endParaRPr>
          </a:p>
          <a:p>
            <a:pPr marL="343080" indent="-342360">
              <a:lnSpc>
                <a:spcPct val="100000"/>
              </a:lnSpc>
              <a:spcBef>
                <a:spcPts val="281"/>
              </a:spcBef>
              <a:buClr>
                <a:srgbClr val="000000"/>
              </a:buClr>
              <a:buFont typeface="Arial"/>
              <a:buChar char="•"/>
              <a:tabLst>
                <a:tab algn="l" pos="0"/>
              </a:tabLst>
            </a:pPr>
            <a:r>
              <a:rPr b="0" lang="en-US" sz="1400" spc="-1" strike="noStrike">
                <a:solidFill>
                  <a:srgbClr val="000000"/>
                </a:solidFill>
                <a:latin typeface="Calibri"/>
                <a:ea typeface="DejaVu Sans"/>
              </a:rPr>
              <a:t>The SQDIFF or Square difference method uses squared distance between template and the image.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212400" y="3645360"/>
            <a:ext cx="2010960" cy="724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ffffff"/>
                </a:solidFill>
                <a:latin typeface="Calibri"/>
              </a:rPr>
              <a:t> </a:t>
            </a:r>
            <a:endParaRPr b="0" lang="en-IN" sz="3600" spc="-1" strike="noStrike">
              <a:latin typeface="Arial"/>
            </a:endParaRPr>
          </a:p>
        </p:txBody>
      </p:sp>
      <p:sp>
        <p:nvSpPr>
          <p:cNvPr id="216" name="CustomShape 2"/>
          <p:cNvSpPr/>
          <p:nvPr/>
        </p:nvSpPr>
        <p:spPr>
          <a:xfrm>
            <a:off x="2581920" y="67320"/>
            <a:ext cx="5842080" cy="724680"/>
          </a:xfrm>
          <a:prstGeom prst="rect">
            <a:avLst/>
          </a:prstGeom>
          <a:noFill/>
          <a:ln>
            <a:noFill/>
          </a:ln>
        </p:spPr>
        <p:style>
          <a:lnRef idx="0"/>
          <a:fillRef idx="0"/>
          <a:effectRef idx="0"/>
          <a:fontRef idx="minor"/>
        </p:style>
        <p:txBody>
          <a:bodyPr lIns="90000" rIns="90000" tIns="45000" bIns="45000" anchor="ctr">
            <a:normAutofit/>
          </a:bodyPr>
          <a:p>
            <a:pPr>
              <a:lnSpc>
                <a:spcPct val="100000"/>
              </a:lnSpc>
              <a:tabLst>
                <a:tab algn="l" pos="0"/>
              </a:tabLst>
            </a:pPr>
            <a:r>
              <a:rPr b="0" lang="en-US" sz="3600" spc="-1" strike="noStrike">
                <a:solidFill>
                  <a:srgbClr val="c0504d"/>
                </a:solidFill>
                <a:latin typeface="Calibri"/>
                <a:ea typeface="DejaVu Sans"/>
              </a:rPr>
              <a:t>Code </a:t>
            </a:r>
            <a:endParaRPr b="0" lang="en-IN" sz="3600" spc="-1" strike="noStrike">
              <a:latin typeface="Arial"/>
            </a:endParaRPr>
          </a:p>
        </p:txBody>
      </p:sp>
      <p:sp>
        <p:nvSpPr>
          <p:cNvPr id="217" name="CustomShape 3"/>
          <p:cNvSpPr/>
          <p:nvPr/>
        </p:nvSpPr>
        <p:spPr>
          <a:xfrm>
            <a:off x="2565000" y="977760"/>
            <a:ext cx="5842080" cy="724680"/>
          </a:xfrm>
          <a:prstGeom prst="rect">
            <a:avLst/>
          </a:prstGeom>
          <a:noFill/>
          <a:ln>
            <a:noFill/>
          </a:ln>
        </p:spPr>
        <p:style>
          <a:lnRef idx="0"/>
          <a:fillRef idx="0"/>
          <a:effectRef idx="0"/>
          <a:fontRef idx="minor"/>
        </p:style>
        <p:txBody>
          <a:bodyPr lIns="90000" rIns="90000" tIns="45000" bIns="45000" anchor="ctr">
            <a:normAutofit fontScale="45000"/>
          </a:bodyPr>
          <a:p>
            <a:pPr>
              <a:lnSpc>
                <a:spcPct val="100000"/>
              </a:lnSpc>
            </a:pPr>
            <a:endParaRPr b="0" lang="en-IN" sz="1800" spc="-1" strike="noStrike">
              <a:latin typeface="Arial"/>
            </a:endParaRPr>
          </a:p>
          <a:p>
            <a:pPr>
              <a:lnSpc>
                <a:spcPct val="100000"/>
              </a:lnSpc>
              <a:tabLst>
                <a:tab algn="l" pos="0"/>
              </a:tabLst>
            </a:pPr>
            <a:r>
              <a:rPr b="0" lang="en-US" sz="3600" spc="-1" strike="noStrike">
                <a:solidFill>
                  <a:srgbClr val="c0504d"/>
                </a:solidFill>
                <a:latin typeface="Calibri"/>
                <a:ea typeface="DejaVu Sans"/>
              </a:rPr>
              <a:t> </a:t>
            </a:r>
            <a:endParaRPr b="0" lang="en-IN" sz="3600" spc="-1" strike="noStrike">
              <a:latin typeface="Arial"/>
            </a:endParaRPr>
          </a:p>
        </p:txBody>
      </p:sp>
      <p:sp>
        <p:nvSpPr>
          <p:cNvPr id="218" name="CustomShape 4"/>
          <p:cNvSpPr/>
          <p:nvPr/>
        </p:nvSpPr>
        <p:spPr>
          <a:xfrm>
            <a:off x="2523960" y="3009240"/>
            <a:ext cx="6270120" cy="1626120"/>
          </a:xfrm>
          <a:prstGeom prst="rect">
            <a:avLst/>
          </a:prstGeom>
          <a:noFill/>
          <a:ln>
            <a:noFill/>
          </a:ln>
        </p:spPr>
        <p:style>
          <a:lnRef idx="0"/>
          <a:fillRef idx="0"/>
          <a:effectRef idx="0"/>
          <a:fontRef idx="minor"/>
        </p:style>
      </p:sp>
      <p:pic>
        <p:nvPicPr>
          <p:cNvPr id="219" name="" descr=""/>
          <p:cNvPicPr/>
          <p:nvPr/>
        </p:nvPicPr>
        <p:blipFill>
          <a:blip r:embed="rId1"/>
          <a:stretch/>
        </p:blipFill>
        <p:spPr>
          <a:xfrm>
            <a:off x="4248000" y="688680"/>
            <a:ext cx="4874760" cy="4279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212400" y="3645360"/>
            <a:ext cx="2010960" cy="724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600" spc="-1" strike="noStrike">
                <a:solidFill>
                  <a:srgbClr val="ffffff"/>
                </a:solidFill>
                <a:latin typeface="Calibri"/>
              </a:rPr>
              <a:t> </a:t>
            </a:r>
            <a:endParaRPr b="0" lang="en-IN" sz="3600" spc="-1" strike="noStrike">
              <a:latin typeface="Arial"/>
            </a:endParaRPr>
          </a:p>
        </p:txBody>
      </p:sp>
      <p:sp>
        <p:nvSpPr>
          <p:cNvPr id="221" name="CustomShape 2"/>
          <p:cNvSpPr/>
          <p:nvPr/>
        </p:nvSpPr>
        <p:spPr>
          <a:xfrm>
            <a:off x="2506680" y="82080"/>
            <a:ext cx="5842080" cy="724680"/>
          </a:xfrm>
          <a:prstGeom prst="rect">
            <a:avLst/>
          </a:prstGeom>
          <a:noFill/>
          <a:ln>
            <a:noFill/>
          </a:ln>
        </p:spPr>
        <p:style>
          <a:lnRef idx="0"/>
          <a:fillRef idx="0"/>
          <a:effectRef idx="0"/>
          <a:fontRef idx="minor"/>
        </p:style>
        <p:txBody>
          <a:bodyPr lIns="90000" rIns="90000" tIns="45000" bIns="45000" anchor="ctr">
            <a:normAutofit/>
          </a:bodyPr>
          <a:p>
            <a:pPr>
              <a:lnSpc>
                <a:spcPct val="100000"/>
              </a:lnSpc>
              <a:tabLst>
                <a:tab algn="l" pos="0"/>
              </a:tabLst>
            </a:pPr>
            <a:r>
              <a:rPr b="0" lang="en-US" sz="3600" spc="-1" strike="noStrike">
                <a:solidFill>
                  <a:srgbClr val="c0504d"/>
                </a:solidFill>
                <a:latin typeface="Calibri"/>
                <a:ea typeface="DejaVu Sans"/>
              </a:rPr>
              <a:t>Result </a:t>
            </a:r>
            <a:endParaRPr b="0" lang="en-IN" sz="3600" spc="-1" strike="noStrike">
              <a:latin typeface="Arial"/>
            </a:endParaRPr>
          </a:p>
        </p:txBody>
      </p:sp>
      <p:sp>
        <p:nvSpPr>
          <p:cNvPr id="222" name="CustomShape 3"/>
          <p:cNvSpPr/>
          <p:nvPr/>
        </p:nvSpPr>
        <p:spPr>
          <a:xfrm>
            <a:off x="2565000" y="977760"/>
            <a:ext cx="5842080" cy="724680"/>
          </a:xfrm>
          <a:prstGeom prst="rect">
            <a:avLst/>
          </a:prstGeom>
          <a:noFill/>
          <a:ln>
            <a:noFill/>
          </a:ln>
        </p:spPr>
        <p:style>
          <a:lnRef idx="0"/>
          <a:fillRef idx="0"/>
          <a:effectRef idx="0"/>
          <a:fontRef idx="minor"/>
        </p:style>
        <p:txBody>
          <a:bodyPr lIns="90000" rIns="90000" tIns="45000" bIns="45000" anchor="ctr">
            <a:normAutofit fontScale="45000"/>
          </a:bodyPr>
          <a:p>
            <a:pPr>
              <a:lnSpc>
                <a:spcPct val="100000"/>
              </a:lnSpc>
            </a:pPr>
            <a:endParaRPr b="0" lang="en-IN" sz="1800" spc="-1" strike="noStrike">
              <a:latin typeface="Arial"/>
            </a:endParaRPr>
          </a:p>
          <a:p>
            <a:pPr>
              <a:lnSpc>
                <a:spcPct val="100000"/>
              </a:lnSpc>
              <a:tabLst>
                <a:tab algn="l" pos="0"/>
              </a:tabLst>
            </a:pPr>
            <a:r>
              <a:rPr b="0" lang="en-US" sz="3600" spc="-1" strike="noStrike">
                <a:solidFill>
                  <a:srgbClr val="c0504d"/>
                </a:solidFill>
                <a:latin typeface="Calibri"/>
                <a:ea typeface="DejaVu Sans"/>
              </a:rPr>
              <a:t> </a:t>
            </a:r>
            <a:endParaRPr b="0" lang="en-IN" sz="3600" spc="-1" strike="noStrike">
              <a:latin typeface="Arial"/>
            </a:endParaRPr>
          </a:p>
        </p:txBody>
      </p:sp>
      <p:sp>
        <p:nvSpPr>
          <p:cNvPr id="223" name="CustomShape 4"/>
          <p:cNvSpPr/>
          <p:nvPr/>
        </p:nvSpPr>
        <p:spPr>
          <a:xfrm>
            <a:off x="3168000" y="4205880"/>
            <a:ext cx="4464000" cy="690120"/>
          </a:xfrm>
          <a:prstGeom prst="rect">
            <a:avLst/>
          </a:prstGeom>
          <a:noFill/>
          <a:ln>
            <a:noFill/>
          </a:ln>
        </p:spPr>
        <p:style>
          <a:lnRef idx="0"/>
          <a:fillRef idx="0"/>
          <a:effectRef idx="0"/>
          <a:fontRef idx="minor"/>
        </p:style>
        <p:txBody>
          <a:bodyPr lIns="90000" rIns="90000" tIns="45000" bIns="45000">
            <a:normAutofit fontScale="80000"/>
          </a:bodyPr>
          <a:p>
            <a:pPr>
              <a:lnSpc>
                <a:spcPct val="100000"/>
              </a:lnSpc>
              <a:spcBef>
                <a:spcPts val="281"/>
              </a:spcBef>
            </a:pPr>
            <a:endParaRPr b="0" lang="en-IN" sz="1800" spc="-1" strike="noStrike">
              <a:latin typeface="Arial"/>
            </a:endParaRPr>
          </a:p>
          <a:p>
            <a:pPr>
              <a:lnSpc>
                <a:spcPct val="100000"/>
              </a:lnSpc>
              <a:spcBef>
                <a:spcPts val="281"/>
              </a:spcBef>
            </a:pPr>
            <a:endParaRPr b="0" lang="en-IN" sz="1800" spc="-1" strike="noStrike">
              <a:latin typeface="Arial"/>
            </a:endParaRPr>
          </a:p>
          <a:p>
            <a:pPr>
              <a:lnSpc>
                <a:spcPct val="100000"/>
              </a:lnSpc>
              <a:spcBef>
                <a:spcPts val="281"/>
              </a:spcBef>
              <a:tabLst>
                <a:tab algn="l" pos="0"/>
              </a:tabLst>
            </a:pPr>
            <a:r>
              <a:rPr b="0" lang="en-US" sz="1400" spc="-1" strike="noStrike">
                <a:solidFill>
                  <a:srgbClr val="000000"/>
                </a:solidFill>
                <a:latin typeface="Calibri"/>
                <a:ea typeface="DejaVu Sans"/>
              </a:rPr>
              <a:t>cv2.TM_CCOEFF_NORMED gave the best result </a:t>
            </a:r>
            <a:endParaRPr b="0" lang="en-IN" sz="1400" spc="-1" strike="noStrike">
              <a:latin typeface="Arial"/>
            </a:endParaRPr>
          </a:p>
        </p:txBody>
      </p:sp>
      <p:pic>
        <p:nvPicPr>
          <p:cNvPr id="224" name="" descr=""/>
          <p:cNvPicPr/>
          <p:nvPr/>
        </p:nvPicPr>
        <p:blipFill>
          <a:blip r:embed="rId1"/>
          <a:stretch/>
        </p:blipFill>
        <p:spPr>
          <a:xfrm rot="21594000">
            <a:off x="5436720" y="23040"/>
            <a:ext cx="3345480" cy="1485720"/>
          </a:xfrm>
          <a:prstGeom prst="rect">
            <a:avLst/>
          </a:prstGeom>
          <a:ln>
            <a:noFill/>
          </a:ln>
        </p:spPr>
      </p:pic>
      <p:pic>
        <p:nvPicPr>
          <p:cNvPr id="225" name="" descr=""/>
          <p:cNvPicPr/>
          <p:nvPr/>
        </p:nvPicPr>
        <p:blipFill>
          <a:blip r:embed="rId2"/>
          <a:stretch/>
        </p:blipFill>
        <p:spPr>
          <a:xfrm>
            <a:off x="2880360" y="1656000"/>
            <a:ext cx="5687640" cy="25326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273</TotalTime>
  <Application>LibreOffice/6.4.7.2$Linux_X86_64 LibreOffice_project/40$Build-2</Application>
  <Words>357</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dc:creator/>
  <dc:description/>
  <dc:language>en-IN</dc:language>
  <cp:lastModifiedBy/>
  <dcterms:modified xsi:type="dcterms:W3CDTF">2022-01-08T12:21:52Z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