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1" r:id="rId6"/>
    <p:sldId id="273" r:id="rId7"/>
    <p:sldId id="274" r:id="rId8"/>
    <p:sldId id="264" r:id="rId9"/>
    <p:sldId id="262"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8844951-7827-47D4-8276-7DDE1FA7D8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54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0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618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93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26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926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18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64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439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384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70F276-1833-4A75-9C1D-A56E2295A68D}" type="datetimeFigureOut">
              <a:rPr lang="en-US" smtClean="0"/>
              <a:t>4/26/2023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70F276-1833-4A75-9C1D-A56E2295A68D}" type="datetimeFigureOut">
              <a:rPr lang="en-US" smtClean="0"/>
              <a:pPr/>
              <a:t>4/26/2023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844951-7827-47D4-8276-7DDE1FA7D85A}"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02723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lane in red circle">
            <a:extLst>
              <a:ext uri="{FF2B5EF4-FFF2-40B4-BE49-F238E27FC236}">
                <a16:creationId xmlns:a16="http://schemas.microsoft.com/office/drawing/2014/main" id="{141C77E4-EA1A-5BA7-B0C3-C17CCB0F571E}"/>
              </a:ext>
            </a:extLst>
          </p:cNvPr>
          <p:cNvPicPr>
            <a:picLocks noChangeAspect="1"/>
          </p:cNvPicPr>
          <p:nvPr/>
        </p:nvPicPr>
        <p:blipFill rotWithShape="1">
          <a:blip r:embed="rId2"/>
          <a:srcRect t="8468" b="11175"/>
          <a:stretch/>
        </p:blipFill>
        <p:spPr>
          <a:xfrm>
            <a:off x="20" y="10"/>
            <a:ext cx="12191980" cy="6857989"/>
          </a:xfrm>
          <a:prstGeom prst="rect">
            <a:avLst/>
          </a:prstGeom>
        </p:spPr>
      </p:pic>
      <p:sp>
        <p:nvSpPr>
          <p:cNvPr id="2" name="Title 1">
            <a:extLst>
              <a:ext uri="{FF2B5EF4-FFF2-40B4-BE49-F238E27FC236}">
                <a16:creationId xmlns:a16="http://schemas.microsoft.com/office/drawing/2014/main" id="{707CB214-DE40-CA73-923F-FE10C2591235}"/>
              </a:ext>
            </a:extLst>
          </p:cNvPr>
          <p:cNvSpPr>
            <a:spLocks noGrp="1"/>
          </p:cNvSpPr>
          <p:nvPr>
            <p:ph type="ctrTitle"/>
          </p:nvPr>
        </p:nvSpPr>
        <p:spPr>
          <a:xfrm>
            <a:off x="537410" y="728905"/>
            <a:ext cx="4567990" cy="3184274"/>
          </a:xfrm>
        </p:spPr>
        <p:txBody>
          <a:bodyPr>
            <a:normAutofit fontScale="90000"/>
          </a:bodyPr>
          <a:lstStyle/>
          <a:p>
            <a:pPr algn="l"/>
            <a:br>
              <a:rPr lang="en-US">
                <a:solidFill>
                  <a:srgbClr val="FFFFFF"/>
                </a:solidFill>
              </a:rPr>
            </a:br>
            <a:r>
              <a:rPr lang="en-US">
                <a:solidFill>
                  <a:srgbClr val="FFFFFF"/>
                </a:solidFill>
              </a:rPr>
              <a:t>Airline passenger Satisfaction</a:t>
            </a:r>
          </a:p>
        </p:txBody>
      </p:sp>
      <p:sp>
        <p:nvSpPr>
          <p:cNvPr id="3" name="Subtitle 2">
            <a:extLst>
              <a:ext uri="{FF2B5EF4-FFF2-40B4-BE49-F238E27FC236}">
                <a16:creationId xmlns:a16="http://schemas.microsoft.com/office/drawing/2014/main" id="{4D97C24A-DE1C-07F8-5D78-58D02EFE1031}"/>
              </a:ext>
            </a:extLst>
          </p:cNvPr>
          <p:cNvSpPr>
            <a:spLocks noGrp="1"/>
          </p:cNvSpPr>
          <p:nvPr>
            <p:ph type="subTitle" idx="1"/>
          </p:nvPr>
        </p:nvSpPr>
        <p:spPr>
          <a:xfrm>
            <a:off x="537410" y="4072044"/>
            <a:ext cx="4567990" cy="1495379"/>
          </a:xfrm>
        </p:spPr>
        <p:txBody>
          <a:bodyPr>
            <a:normAutofit lnSpcReduction="10000"/>
          </a:bodyPr>
          <a:lstStyle/>
          <a:p>
            <a:pPr algn="l"/>
            <a:r>
              <a:rPr lang="en-US" sz="2200" dirty="0">
                <a:solidFill>
                  <a:srgbClr val="FFFFFF"/>
                </a:solidFill>
              </a:rPr>
              <a:t>CS 513 - A - Knowledge Discovery and Data Mining </a:t>
            </a:r>
          </a:p>
          <a:p>
            <a:pPr algn="l"/>
            <a:r>
              <a:rPr lang="en-US" sz="2200" dirty="0">
                <a:solidFill>
                  <a:srgbClr val="FFFFFF"/>
                </a:solidFill>
              </a:rPr>
              <a:t>Group 17 </a:t>
            </a:r>
          </a:p>
          <a:p>
            <a:pPr algn="l"/>
            <a:endParaRPr lang="en-US" sz="2200" dirty="0">
              <a:solidFill>
                <a:srgbClr val="FFFFFF"/>
              </a:solidFill>
            </a:endParaRPr>
          </a:p>
        </p:txBody>
      </p:sp>
    </p:spTree>
    <p:extLst>
      <p:ext uri="{BB962C8B-B14F-4D97-AF65-F5344CB8AC3E}">
        <p14:creationId xmlns:p14="http://schemas.microsoft.com/office/powerpoint/2010/main" val="211103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737A2F-4308-2FE8-6962-0F97140A6F8E}"/>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Linear regression</a:t>
            </a:r>
          </a:p>
        </p:txBody>
      </p:sp>
      <p:pic>
        <p:nvPicPr>
          <p:cNvPr id="7" name="Picture 6" descr="Chart, treemap chart&#10;&#10;Description automatically generated">
            <a:extLst>
              <a:ext uri="{FF2B5EF4-FFF2-40B4-BE49-F238E27FC236}">
                <a16:creationId xmlns:a16="http://schemas.microsoft.com/office/drawing/2014/main" id="{D4273F99-81E4-C5F1-F8DE-FFC74D97B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137" y="1018023"/>
            <a:ext cx="4242437" cy="2746977"/>
          </a:xfrm>
          <a:prstGeom prst="rect">
            <a:avLst/>
          </a:prstGeom>
        </p:spPr>
      </p:pic>
      <p:pic>
        <p:nvPicPr>
          <p:cNvPr id="5" name="Content Placeholder 4" descr="Table&#10;&#10;Description automatically generated">
            <a:extLst>
              <a:ext uri="{FF2B5EF4-FFF2-40B4-BE49-F238E27FC236}">
                <a16:creationId xmlns:a16="http://schemas.microsoft.com/office/drawing/2014/main" id="{B0747B8B-A82E-627D-41EC-3972F722BA3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1060" y="1643898"/>
            <a:ext cx="5370950" cy="1892965"/>
          </a:xfrm>
          <a:prstGeom prst="rect">
            <a:avLst/>
          </a:prstGeom>
        </p:spPr>
      </p:pic>
      <p:cxnSp>
        <p:nvCxnSpPr>
          <p:cNvPr id="45" name="Straight Connector 4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89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A32B064-AB0C-9EE3-DC5F-CA2536B49C01}"/>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t>K nearest neighbor</a:t>
            </a:r>
          </a:p>
        </p:txBody>
      </p:sp>
      <p:grpSp>
        <p:nvGrpSpPr>
          <p:cNvPr id="22" name="Group 21">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3" name="Rectangle 22">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Table&#10;&#10;Description automatically generated">
            <a:extLst>
              <a:ext uri="{FF2B5EF4-FFF2-40B4-BE49-F238E27FC236}">
                <a16:creationId xmlns:a16="http://schemas.microsoft.com/office/drawing/2014/main" id="{03103F90-37E5-6D32-3563-6A12AC99FC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3" y="2012203"/>
            <a:ext cx="6282918" cy="2074454"/>
          </a:xfrm>
          <a:prstGeom prst="rect">
            <a:avLst/>
          </a:prstGeom>
        </p:spPr>
      </p:pic>
      <p:pic>
        <p:nvPicPr>
          <p:cNvPr id="26" name="Picture 25">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7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D3045B-7BC2-9295-15D3-6609FD47E2A3}"/>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t>Decision trees</a:t>
            </a:r>
          </a:p>
        </p:txBody>
      </p:sp>
      <p:grpSp>
        <p:nvGrpSpPr>
          <p:cNvPr id="22" name="Group 21">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3" name="Rectangle 22">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Table&#10;&#10;Description automatically generated">
            <a:extLst>
              <a:ext uri="{FF2B5EF4-FFF2-40B4-BE49-F238E27FC236}">
                <a16:creationId xmlns:a16="http://schemas.microsoft.com/office/drawing/2014/main" id="{37227CA2-4319-D122-C2A8-7376DB377A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3" y="1928635"/>
            <a:ext cx="6282918" cy="2241590"/>
          </a:xfrm>
          <a:prstGeom prst="rect">
            <a:avLst/>
          </a:prstGeom>
        </p:spPr>
      </p:pic>
      <p:pic>
        <p:nvPicPr>
          <p:cNvPr id="26" name="Picture 25">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19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1FD7CB9-AF8E-B5EE-EDCE-C8DDA97FD1D3}"/>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Logistic regression</a:t>
            </a:r>
          </a:p>
        </p:txBody>
      </p:sp>
      <p:pic>
        <p:nvPicPr>
          <p:cNvPr id="7" name="Picture 6" descr="Chart, treemap chart&#10;&#10;Description automatically generated">
            <a:extLst>
              <a:ext uri="{FF2B5EF4-FFF2-40B4-BE49-F238E27FC236}">
                <a16:creationId xmlns:a16="http://schemas.microsoft.com/office/drawing/2014/main" id="{698CDA31-58B4-6245-2EBB-6851853B2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137" y="943780"/>
            <a:ext cx="4242437" cy="2895463"/>
          </a:xfrm>
          <a:prstGeom prst="rect">
            <a:avLst/>
          </a:prstGeom>
        </p:spPr>
      </p:pic>
      <p:pic>
        <p:nvPicPr>
          <p:cNvPr id="5" name="Content Placeholder 4" descr="Table&#10;&#10;Description automatically generated">
            <a:extLst>
              <a:ext uri="{FF2B5EF4-FFF2-40B4-BE49-F238E27FC236}">
                <a16:creationId xmlns:a16="http://schemas.microsoft.com/office/drawing/2014/main" id="{4EEEBC36-4FE4-D0CB-EEE5-56C487780F9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1060" y="1634196"/>
            <a:ext cx="5329320" cy="1902669"/>
          </a:xfrm>
          <a:prstGeom prst="rect">
            <a:avLst/>
          </a:prstGeom>
        </p:spPr>
      </p:pic>
      <p:cxnSp>
        <p:nvCxnSpPr>
          <p:cNvPr id="45" name="Straight Connector 4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611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82527C6-134A-85B5-81D7-8090B53C85CC}"/>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dirty="0"/>
              <a:t>ANN</a:t>
            </a:r>
          </a:p>
        </p:txBody>
      </p:sp>
      <p:pic>
        <p:nvPicPr>
          <p:cNvPr id="7" name="Picture 6" descr="Chart, treemap chart&#10;&#10;Description automatically generated">
            <a:extLst>
              <a:ext uri="{FF2B5EF4-FFF2-40B4-BE49-F238E27FC236}">
                <a16:creationId xmlns:a16="http://schemas.microsoft.com/office/drawing/2014/main" id="{1DDDFE26-B370-140B-CC6F-93FE655CD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137" y="880144"/>
            <a:ext cx="4242437" cy="3022736"/>
          </a:xfrm>
          <a:prstGeom prst="rect">
            <a:avLst/>
          </a:prstGeom>
        </p:spPr>
      </p:pic>
      <p:pic>
        <p:nvPicPr>
          <p:cNvPr id="5" name="Content Placeholder 4" descr="Table&#10;&#10;Description automatically generated">
            <a:extLst>
              <a:ext uri="{FF2B5EF4-FFF2-40B4-BE49-F238E27FC236}">
                <a16:creationId xmlns:a16="http://schemas.microsoft.com/office/drawing/2014/main" id="{A613374D-43EF-19FD-E415-9F2C253F586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1060" y="1695752"/>
            <a:ext cx="5284279" cy="1733243"/>
          </a:xfrm>
          <a:prstGeom prst="rect">
            <a:avLst/>
          </a:prstGeom>
        </p:spPr>
      </p:pic>
      <p:cxnSp>
        <p:nvCxnSpPr>
          <p:cNvPr id="45" name="Straight Connector 4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80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1" name="Rectangle 6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 name="Picture 6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6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6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7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7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9CB0F60-190F-F8A1-C416-3B2CE0D698D6}"/>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Random forest</a:t>
            </a:r>
          </a:p>
        </p:txBody>
      </p:sp>
      <p:pic>
        <p:nvPicPr>
          <p:cNvPr id="7" name="Picture 6" descr="Chart, treemap chart&#10;&#10;Description automatically generated">
            <a:extLst>
              <a:ext uri="{FF2B5EF4-FFF2-40B4-BE49-F238E27FC236}">
                <a16:creationId xmlns:a16="http://schemas.microsoft.com/office/drawing/2014/main" id="{35389555-AB7D-ACF8-C781-2E0775C69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137" y="927871"/>
            <a:ext cx="4242437" cy="2927281"/>
          </a:xfrm>
          <a:prstGeom prst="rect">
            <a:avLst/>
          </a:prstGeom>
        </p:spPr>
      </p:pic>
      <p:pic>
        <p:nvPicPr>
          <p:cNvPr id="5" name="Content Placeholder 4" descr="Table&#10;&#10;Description automatically generated">
            <a:extLst>
              <a:ext uri="{FF2B5EF4-FFF2-40B4-BE49-F238E27FC236}">
                <a16:creationId xmlns:a16="http://schemas.microsoft.com/office/drawing/2014/main" id="{FAC89056-B3F1-8F4E-CDEA-87B19F7FD7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56785" y="1676501"/>
            <a:ext cx="5465397" cy="1839571"/>
          </a:xfrm>
          <a:prstGeom prst="rect">
            <a:avLst/>
          </a:prstGeom>
        </p:spPr>
      </p:pic>
      <p:cxnSp>
        <p:nvCxnSpPr>
          <p:cNvPr id="75" name="Straight Connector 7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7" name="Picture 7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7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25BBD0-F0CD-3FC0-41CA-87647F69EB49}"/>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dirty="0" err="1"/>
              <a:t>svC</a:t>
            </a:r>
            <a:endParaRPr lang="en-US" sz="3600" dirty="0"/>
          </a:p>
        </p:txBody>
      </p:sp>
      <p:pic>
        <p:nvPicPr>
          <p:cNvPr id="7" name="Picture 6" descr="Chart, treemap chart&#10;&#10;Description automatically generated">
            <a:extLst>
              <a:ext uri="{FF2B5EF4-FFF2-40B4-BE49-F238E27FC236}">
                <a16:creationId xmlns:a16="http://schemas.microsoft.com/office/drawing/2014/main" id="{01D84CE1-8DE4-A077-358E-5867004B9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137" y="949083"/>
            <a:ext cx="4242437" cy="2884857"/>
          </a:xfrm>
          <a:prstGeom prst="rect">
            <a:avLst/>
          </a:prstGeom>
        </p:spPr>
      </p:pic>
      <p:pic>
        <p:nvPicPr>
          <p:cNvPr id="5" name="Content Placeholder 4" descr="Table&#10;&#10;Description automatically generated">
            <a:extLst>
              <a:ext uri="{FF2B5EF4-FFF2-40B4-BE49-F238E27FC236}">
                <a16:creationId xmlns:a16="http://schemas.microsoft.com/office/drawing/2014/main" id="{DEF47B66-0668-A06C-5AA7-7F5E472DA8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1060" y="1671812"/>
            <a:ext cx="5438771" cy="1845297"/>
          </a:xfrm>
          <a:prstGeom prst="rect">
            <a:avLst/>
          </a:prstGeom>
        </p:spPr>
      </p:pic>
      <p:cxnSp>
        <p:nvCxnSpPr>
          <p:cNvPr id="45" name="Straight Connector 4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4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10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4" descr="Graph on document with pen">
            <a:extLst>
              <a:ext uri="{FF2B5EF4-FFF2-40B4-BE49-F238E27FC236}">
                <a16:creationId xmlns:a16="http://schemas.microsoft.com/office/drawing/2014/main" id="{600D3EF6-005E-D87F-4B27-9A9EAF691B8C}"/>
              </a:ext>
            </a:extLst>
          </p:cNvPr>
          <p:cNvPicPr>
            <a:picLocks noChangeAspect="1"/>
          </p:cNvPicPr>
          <p:nvPr/>
        </p:nvPicPr>
        <p:blipFill rotWithShape="1">
          <a:blip r:embed="rId3">
            <a:duotone>
              <a:schemeClr val="bg2">
                <a:shade val="45000"/>
                <a:satMod val="135000"/>
              </a:schemeClr>
              <a:prstClr val="white"/>
            </a:duotone>
            <a:alphaModFix amt="50000"/>
          </a:blip>
          <a:srcRect t="1509" r="-1" b="14218"/>
          <a:stretch/>
        </p:blipFill>
        <p:spPr>
          <a:xfrm>
            <a:off x="305" y="11440"/>
            <a:ext cx="12191695" cy="6857990"/>
          </a:xfrm>
          <a:prstGeom prst="rect">
            <a:avLst/>
          </a:prstGeom>
        </p:spPr>
      </p:pic>
      <p:sp>
        <p:nvSpPr>
          <p:cNvPr id="30"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3D911-878A-669F-1ACB-F5BCE3F1E3CB}"/>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6600" dirty="0"/>
              <a:t>Conclusion </a:t>
            </a:r>
          </a:p>
        </p:txBody>
      </p:sp>
      <p:sp>
        <p:nvSpPr>
          <p:cNvPr id="3" name="Content Placeholder 2">
            <a:extLst>
              <a:ext uri="{FF2B5EF4-FFF2-40B4-BE49-F238E27FC236}">
                <a16:creationId xmlns:a16="http://schemas.microsoft.com/office/drawing/2014/main" id="{EC5EABF8-C18B-A145-6451-FA23EA1C6336}"/>
              </a:ext>
            </a:extLst>
          </p:cNvPr>
          <p:cNvSpPr>
            <a:spLocks noGrp="1"/>
          </p:cNvSpPr>
          <p:nvPr>
            <p:ph idx="1"/>
          </p:nvPr>
        </p:nvSpPr>
        <p:spPr>
          <a:xfrm>
            <a:off x="2417780" y="3531204"/>
            <a:ext cx="8637072" cy="977621"/>
          </a:xfrm>
        </p:spPr>
        <p:txBody>
          <a:bodyPr vert="horz" lIns="91440" tIns="91440" rIns="91440" bIns="91440" rtlCol="0">
            <a:normAutofit fontScale="70000" lnSpcReduction="20000"/>
          </a:bodyPr>
          <a:lstStyle/>
          <a:p>
            <a:pPr marL="0" indent="0">
              <a:buNone/>
            </a:pPr>
            <a:r>
              <a:rPr lang="en-US" sz="1800" cap="all" dirty="0">
                <a:latin typeface="Cascadia Mono SemiBold" panose="020B0609020000020004" pitchFamily="49" charset="0"/>
                <a:ea typeface="Cascadia Mono SemiBold" panose="020B0609020000020004" pitchFamily="49" charset="0"/>
                <a:cs typeface="Cascadia Mono SemiBold" panose="020B0609020000020004" pitchFamily="49" charset="0"/>
              </a:rPr>
              <a:t>top key features that impact customer satisfaction are "class, </a:t>
            </a:r>
            <a:r>
              <a:rPr lang="en-US" sz="1800" cap="all" dirty="0" err="1">
                <a:latin typeface="Cascadia Mono SemiBold" panose="020B0609020000020004" pitchFamily="49" charset="0"/>
                <a:ea typeface="Cascadia Mono SemiBold" panose="020B0609020000020004" pitchFamily="49" charset="0"/>
                <a:cs typeface="Cascadia Mono SemiBold" panose="020B0609020000020004" pitchFamily="49" charset="0"/>
              </a:rPr>
              <a:t>type_of_travel</a:t>
            </a:r>
            <a:r>
              <a:rPr lang="en-US" sz="1800" cap="all" dirty="0">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en-US" sz="1800" cap="all" dirty="0" err="1">
                <a:latin typeface="Cascadia Mono SemiBold" panose="020B0609020000020004" pitchFamily="49" charset="0"/>
                <a:ea typeface="Cascadia Mono SemiBold" panose="020B0609020000020004" pitchFamily="49" charset="0"/>
                <a:cs typeface="Cascadia Mono SemiBold" panose="020B0609020000020004" pitchFamily="49" charset="0"/>
              </a:rPr>
              <a:t>customer_type</a:t>
            </a:r>
            <a:r>
              <a:rPr lang="en-US" sz="1800" cap="all" dirty="0">
                <a:latin typeface="Cascadia Mono SemiBold" panose="020B0609020000020004" pitchFamily="49" charset="0"/>
                <a:ea typeface="Cascadia Mono SemiBold" panose="020B0609020000020004" pitchFamily="49" charset="0"/>
                <a:cs typeface="Cascadia Mono SemiBold" panose="020B0609020000020004" pitchFamily="49" charset="0"/>
              </a:rPr>
              <a:t>”. For this dataset, SVC and ANN models have the highest overall performance, with an accuracy of 0.93 and F1-score of 0.93, followed closely by Random Forest model.</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23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46EA-EEB6-AE9A-A39C-F93F594B44D6}"/>
              </a:ext>
            </a:extLst>
          </p:cNvPr>
          <p:cNvSpPr>
            <a:spLocks noGrp="1"/>
          </p:cNvSpPr>
          <p:nvPr>
            <p:ph type="title"/>
          </p:nvPr>
        </p:nvSpPr>
        <p:spPr/>
        <p:txBody>
          <a:bodyPr/>
          <a:lstStyle/>
          <a:p>
            <a:r>
              <a:rPr lang="en-US" dirty="0"/>
              <a:t>Team Members </a:t>
            </a:r>
          </a:p>
        </p:txBody>
      </p:sp>
      <p:pic>
        <p:nvPicPr>
          <p:cNvPr id="5" name="Content Placeholder 4" descr="A person wearing a hat&#10;&#10;Description automatically generated with low confidence">
            <a:extLst>
              <a:ext uri="{FF2B5EF4-FFF2-40B4-BE49-F238E27FC236}">
                <a16:creationId xmlns:a16="http://schemas.microsoft.com/office/drawing/2014/main" id="{E9515F48-844C-B145-E754-8692220D93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718" y="2713143"/>
            <a:ext cx="1532458" cy="2006698"/>
          </a:xfrm>
        </p:spPr>
      </p:pic>
      <p:pic>
        <p:nvPicPr>
          <p:cNvPr id="11" name="Picture 10" descr="A person in a suit and tie&#10;&#10;Description automatically generated with medium confidence">
            <a:extLst>
              <a:ext uri="{FF2B5EF4-FFF2-40B4-BE49-F238E27FC236}">
                <a16:creationId xmlns:a16="http://schemas.microsoft.com/office/drawing/2014/main" id="{5F36821F-3A96-E5D1-68B4-CF9A42039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585" y="2713143"/>
            <a:ext cx="1647866" cy="2006698"/>
          </a:xfrm>
          <a:prstGeom prst="rect">
            <a:avLst/>
          </a:prstGeom>
        </p:spPr>
      </p:pic>
      <p:pic>
        <p:nvPicPr>
          <p:cNvPr id="13" name="Picture 12" descr="A person in a blue shirt&#10;&#10;Description automatically generated with medium confidence">
            <a:extLst>
              <a:ext uri="{FF2B5EF4-FFF2-40B4-BE49-F238E27FC236}">
                <a16:creationId xmlns:a16="http://schemas.microsoft.com/office/drawing/2014/main" id="{59DF8F1B-F00D-CF05-043C-DC5C1C127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633" y="2713144"/>
            <a:ext cx="1647867" cy="2006698"/>
          </a:xfrm>
          <a:prstGeom prst="rect">
            <a:avLst/>
          </a:prstGeom>
        </p:spPr>
      </p:pic>
      <p:sp>
        <p:nvSpPr>
          <p:cNvPr id="14" name="TextBox 13">
            <a:extLst>
              <a:ext uri="{FF2B5EF4-FFF2-40B4-BE49-F238E27FC236}">
                <a16:creationId xmlns:a16="http://schemas.microsoft.com/office/drawing/2014/main" id="{3B4DE257-C151-E2E6-DA2B-A9A768ABB91F}"/>
              </a:ext>
            </a:extLst>
          </p:cNvPr>
          <p:cNvSpPr txBox="1"/>
          <p:nvPr/>
        </p:nvSpPr>
        <p:spPr>
          <a:xfrm>
            <a:off x="1792718" y="5138531"/>
            <a:ext cx="1848678" cy="646331"/>
          </a:xfrm>
          <a:prstGeom prst="rect">
            <a:avLst/>
          </a:prstGeom>
          <a:noFill/>
        </p:spPr>
        <p:txBody>
          <a:bodyPr wrap="square" rtlCol="0">
            <a:spAutoFit/>
          </a:bodyPr>
          <a:lstStyle/>
          <a:p>
            <a:r>
              <a:rPr lang="en-US" dirty="0" err="1"/>
              <a:t>Dhavan</a:t>
            </a:r>
            <a:r>
              <a:rPr lang="en-US" dirty="0"/>
              <a:t> </a:t>
            </a:r>
            <a:r>
              <a:rPr lang="en-US" dirty="0" err="1"/>
              <a:t>Kanakia</a:t>
            </a:r>
            <a:endParaRPr lang="en-US" dirty="0"/>
          </a:p>
          <a:p>
            <a:r>
              <a:rPr lang="en-US" dirty="0"/>
              <a:t>20011563</a:t>
            </a:r>
          </a:p>
        </p:txBody>
      </p:sp>
      <p:sp>
        <p:nvSpPr>
          <p:cNvPr id="15" name="TextBox 14">
            <a:extLst>
              <a:ext uri="{FF2B5EF4-FFF2-40B4-BE49-F238E27FC236}">
                <a16:creationId xmlns:a16="http://schemas.microsoft.com/office/drawing/2014/main" id="{BF6B9B5D-7F69-A99D-D9B2-5E29D75A3795}"/>
              </a:ext>
            </a:extLst>
          </p:cNvPr>
          <p:cNvSpPr txBox="1"/>
          <p:nvPr/>
        </p:nvSpPr>
        <p:spPr>
          <a:xfrm>
            <a:off x="4403034" y="5138531"/>
            <a:ext cx="1692965" cy="646331"/>
          </a:xfrm>
          <a:prstGeom prst="rect">
            <a:avLst/>
          </a:prstGeom>
          <a:noFill/>
        </p:spPr>
        <p:txBody>
          <a:bodyPr wrap="square" rtlCol="0">
            <a:spAutoFit/>
          </a:bodyPr>
          <a:lstStyle/>
          <a:p>
            <a:r>
              <a:rPr lang="en-US" dirty="0"/>
              <a:t>Ritvik Jain</a:t>
            </a:r>
          </a:p>
          <a:p>
            <a:r>
              <a:rPr lang="en-US" dirty="0"/>
              <a:t>20009507</a:t>
            </a:r>
          </a:p>
        </p:txBody>
      </p:sp>
      <p:sp>
        <p:nvSpPr>
          <p:cNvPr id="16" name="TextBox 15">
            <a:extLst>
              <a:ext uri="{FF2B5EF4-FFF2-40B4-BE49-F238E27FC236}">
                <a16:creationId xmlns:a16="http://schemas.microsoft.com/office/drawing/2014/main" id="{70E0CBF4-DD0D-BB72-52DC-B41664B1598D}"/>
              </a:ext>
            </a:extLst>
          </p:cNvPr>
          <p:cNvSpPr txBox="1"/>
          <p:nvPr/>
        </p:nvSpPr>
        <p:spPr>
          <a:xfrm>
            <a:off x="9679496" y="5138531"/>
            <a:ext cx="1848678" cy="646331"/>
          </a:xfrm>
          <a:prstGeom prst="rect">
            <a:avLst/>
          </a:prstGeom>
          <a:noFill/>
        </p:spPr>
        <p:txBody>
          <a:bodyPr wrap="square" rtlCol="0">
            <a:spAutoFit/>
          </a:bodyPr>
          <a:lstStyle/>
          <a:p>
            <a:r>
              <a:rPr lang="en-US" dirty="0" err="1"/>
              <a:t>Ujas</a:t>
            </a:r>
            <a:r>
              <a:rPr lang="en-US" dirty="0"/>
              <a:t> Mahesh Italia </a:t>
            </a:r>
          </a:p>
          <a:p>
            <a:r>
              <a:rPr lang="en-US" dirty="0"/>
              <a:t>20012646</a:t>
            </a:r>
          </a:p>
        </p:txBody>
      </p:sp>
      <p:sp>
        <p:nvSpPr>
          <p:cNvPr id="17" name="TextBox 16">
            <a:extLst>
              <a:ext uri="{FF2B5EF4-FFF2-40B4-BE49-F238E27FC236}">
                <a16:creationId xmlns:a16="http://schemas.microsoft.com/office/drawing/2014/main" id="{52928B85-899C-97A9-741C-757AA821BBCA}"/>
              </a:ext>
            </a:extLst>
          </p:cNvPr>
          <p:cNvSpPr txBox="1"/>
          <p:nvPr/>
        </p:nvSpPr>
        <p:spPr>
          <a:xfrm>
            <a:off x="6857637" y="5138531"/>
            <a:ext cx="1647866" cy="646331"/>
          </a:xfrm>
          <a:prstGeom prst="rect">
            <a:avLst/>
          </a:prstGeom>
          <a:noFill/>
        </p:spPr>
        <p:txBody>
          <a:bodyPr wrap="square" rtlCol="0">
            <a:spAutoFit/>
          </a:bodyPr>
          <a:lstStyle/>
          <a:p>
            <a:r>
              <a:rPr lang="en-US" dirty="0" err="1"/>
              <a:t>Rudresh</a:t>
            </a:r>
            <a:r>
              <a:rPr lang="en-US" dirty="0"/>
              <a:t> </a:t>
            </a:r>
            <a:r>
              <a:rPr lang="en-US" dirty="0" err="1"/>
              <a:t>Jetani</a:t>
            </a:r>
            <a:r>
              <a:rPr lang="en-US" dirty="0"/>
              <a:t> </a:t>
            </a:r>
          </a:p>
          <a:p>
            <a:r>
              <a:rPr lang="en-US" dirty="0"/>
              <a:t>20018592</a:t>
            </a:r>
          </a:p>
        </p:txBody>
      </p:sp>
      <p:pic>
        <p:nvPicPr>
          <p:cNvPr id="19" name="Picture 18" descr="A person with a beard&#10;&#10;Description automatically generated with medium confidence">
            <a:extLst>
              <a:ext uri="{FF2B5EF4-FFF2-40B4-BE49-F238E27FC236}">
                <a16:creationId xmlns:a16="http://schemas.microsoft.com/office/drawing/2014/main" id="{163C6E59-8FA0-6A1B-4108-A17D9D3AF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637" y="2713143"/>
            <a:ext cx="1761531" cy="2006698"/>
          </a:xfrm>
          <a:prstGeom prst="rect">
            <a:avLst/>
          </a:prstGeom>
        </p:spPr>
      </p:pic>
    </p:spTree>
    <p:extLst>
      <p:ext uri="{BB962C8B-B14F-4D97-AF65-F5344CB8AC3E}">
        <p14:creationId xmlns:p14="http://schemas.microsoft.com/office/powerpoint/2010/main" val="243336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Puzzle pieces">
            <a:extLst>
              <a:ext uri="{FF2B5EF4-FFF2-40B4-BE49-F238E27FC236}">
                <a16:creationId xmlns:a16="http://schemas.microsoft.com/office/drawing/2014/main" id="{AF05C061-24A6-A814-8BF1-76FCE027007E}"/>
              </a:ext>
            </a:extLst>
          </p:cNvPr>
          <p:cNvPicPr>
            <a:picLocks noChangeAspect="1"/>
          </p:cNvPicPr>
          <p:nvPr/>
        </p:nvPicPr>
        <p:blipFill rotWithShape="1">
          <a:blip r:embed="rId2">
            <a:alphaModFix amt="50000"/>
          </a:blip>
          <a:srcRect t="4792" r="-1" b="10619"/>
          <a:stretch/>
        </p:blipFill>
        <p:spPr>
          <a:xfrm>
            <a:off x="305" y="10"/>
            <a:ext cx="12191695" cy="6857990"/>
          </a:xfrm>
          <a:prstGeom prst="rect">
            <a:avLst/>
          </a:prstGeom>
        </p:spPr>
      </p:pic>
      <p:sp>
        <p:nvSpPr>
          <p:cNvPr id="27"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9"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1" name="Rectangle 30">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465DE9-DF84-D369-A465-CE75C85B3B80}"/>
              </a:ext>
            </a:extLst>
          </p:cNvPr>
          <p:cNvSpPr>
            <a:spLocks noGrp="1"/>
          </p:cNvSpPr>
          <p:nvPr>
            <p:ph type="title"/>
          </p:nvPr>
        </p:nvSpPr>
        <p:spPr>
          <a:xfrm>
            <a:off x="1130271" y="1193800"/>
            <a:ext cx="3193050" cy="4699000"/>
          </a:xfrm>
        </p:spPr>
        <p:txBody>
          <a:bodyPr anchor="ctr">
            <a:normAutofit/>
          </a:bodyPr>
          <a:lstStyle/>
          <a:p>
            <a:r>
              <a:rPr lang="en-US" sz="2400" dirty="0"/>
              <a:t>Problem Statement</a:t>
            </a: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br>
              <a:rPr lang="en-US" sz="1500" dirty="0"/>
            </a:br>
            <a:endParaRPr lang="en-US" sz="1500" dirty="0"/>
          </a:p>
        </p:txBody>
      </p:sp>
      <p:cxnSp>
        <p:nvCxnSpPr>
          <p:cNvPr id="33" name="Straight Connector 32">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A505F8-5028-E049-FD79-C372FE975575}"/>
              </a:ext>
            </a:extLst>
          </p:cNvPr>
          <p:cNvSpPr>
            <a:spLocks noGrp="1"/>
          </p:cNvSpPr>
          <p:nvPr>
            <p:ph idx="1"/>
          </p:nvPr>
        </p:nvSpPr>
        <p:spPr>
          <a:xfrm>
            <a:off x="4976636" y="1193800"/>
            <a:ext cx="6085091" cy="4699000"/>
          </a:xfrm>
        </p:spPr>
        <p:txBody>
          <a:bodyPr anchor="ctr">
            <a:normAutofit/>
          </a:bodyPr>
          <a:lstStyle/>
          <a:p>
            <a:r>
              <a:rPr lang="en-US" b="0" i="0" dirty="0">
                <a:effectLst/>
                <a:latin typeface="Söhne"/>
              </a:rPr>
              <a:t>The airline industry faces the challenge of ensuring customer satisfaction with their services. In order to address this challenge, it is important to identify the factors that contribute to customer satisfaction or dissatisfaction. This presentation aims to analyze the provided dataset to understand the key factors that impact passenger satisfaction and develop a predictive model to help airlines improve customer satisfaction.</a:t>
            </a:r>
          </a:p>
          <a:p>
            <a:endParaRPr lang="en-US" dirty="0">
              <a:latin typeface="Söhne"/>
            </a:endParaRPr>
          </a:p>
        </p:txBody>
      </p:sp>
      <p:sp>
        <p:nvSpPr>
          <p:cNvPr id="2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577097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6834-4B53-0762-5E3C-CA0F7F563592}"/>
              </a:ext>
            </a:extLst>
          </p:cNvPr>
          <p:cNvSpPr>
            <a:spLocks noGrp="1"/>
          </p:cNvSpPr>
          <p:nvPr>
            <p:ph type="title"/>
          </p:nvPr>
        </p:nvSpPr>
        <p:spPr/>
        <p:txBody>
          <a:bodyPr/>
          <a:lstStyle/>
          <a:p>
            <a:r>
              <a:rPr lang="en-US" dirty="0"/>
              <a:t>Data SET </a:t>
            </a:r>
            <a:br>
              <a:rPr lang="en-US" dirty="0"/>
            </a:br>
            <a:endParaRPr lang="en-US" dirty="0"/>
          </a:p>
        </p:txBody>
      </p:sp>
      <p:sp>
        <p:nvSpPr>
          <p:cNvPr id="3" name="Content Placeholder 2">
            <a:extLst>
              <a:ext uri="{FF2B5EF4-FFF2-40B4-BE49-F238E27FC236}">
                <a16:creationId xmlns:a16="http://schemas.microsoft.com/office/drawing/2014/main" id="{D66E538A-8391-AA88-9A49-3D277E18B5AF}"/>
              </a:ext>
            </a:extLst>
          </p:cNvPr>
          <p:cNvSpPr>
            <a:spLocks noGrp="1"/>
          </p:cNvSpPr>
          <p:nvPr>
            <p:ph idx="1"/>
          </p:nvPr>
        </p:nvSpPr>
        <p:spPr/>
        <p:txBody>
          <a:bodyPr/>
          <a:lstStyle/>
          <a:p>
            <a:r>
              <a:rPr lang="en-US" sz="2000" dirty="0"/>
              <a:t>https://www.kaggle.com/datasets/teejmahal20/airline-passenger-satisfaction</a:t>
            </a:r>
            <a:endParaRPr lang="en-US" dirty="0"/>
          </a:p>
          <a:p>
            <a:r>
              <a:rPr lang="en-US" dirty="0"/>
              <a:t>This dataset contains an airline passenger survey.</a:t>
            </a:r>
          </a:p>
          <a:p>
            <a:r>
              <a:rPr lang="en-US" dirty="0"/>
              <a:t>This dataset has 25 columns and 103,904 rows</a:t>
            </a:r>
          </a:p>
          <a:p>
            <a:r>
              <a:rPr lang="en-US" dirty="0"/>
              <a:t>The task is to determine what factors are highly correlated to a satisfied or dissatisfied/neutral passenger and to predict the customer satisfaction</a:t>
            </a:r>
          </a:p>
        </p:txBody>
      </p:sp>
    </p:spTree>
    <p:extLst>
      <p:ext uri="{BB962C8B-B14F-4D97-AF65-F5344CB8AC3E}">
        <p14:creationId xmlns:p14="http://schemas.microsoft.com/office/powerpoint/2010/main" val="276900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43FE-311B-7456-677A-0C3BAE1DE1B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3532E2F-76A3-EAA5-A06C-E209F01045B8}"/>
              </a:ext>
            </a:extLst>
          </p:cNvPr>
          <p:cNvSpPr>
            <a:spLocks noGrp="1"/>
          </p:cNvSpPr>
          <p:nvPr>
            <p:ph idx="1"/>
          </p:nvPr>
        </p:nvSpPr>
        <p:spPr/>
        <p:txBody>
          <a:bodyPr/>
          <a:lstStyle/>
          <a:p>
            <a:pPr marL="0" indent="0">
              <a:buNone/>
            </a:pPr>
            <a:r>
              <a:rPr lang="en-US" dirty="0"/>
              <a:t>Removing null values </a:t>
            </a:r>
          </a:p>
          <a:p>
            <a:pPr marL="0" indent="0">
              <a:buNone/>
            </a:pPr>
            <a:r>
              <a:rPr lang="en-US" dirty="0"/>
              <a:t>Changing data types</a:t>
            </a:r>
          </a:p>
          <a:p>
            <a:pPr marL="0" indent="0">
              <a:buNone/>
            </a:pPr>
            <a:r>
              <a:rPr lang="en-US" dirty="0"/>
              <a:t>Standardizing by scaling and normalizing the data</a:t>
            </a:r>
          </a:p>
          <a:p>
            <a:pPr marL="0" indent="0">
              <a:buNone/>
            </a:pPr>
            <a:r>
              <a:rPr lang="en-US" dirty="0"/>
              <a:t>Feature selection by PCA</a:t>
            </a:r>
          </a:p>
        </p:txBody>
      </p:sp>
    </p:spTree>
    <p:extLst>
      <p:ext uri="{BB962C8B-B14F-4D97-AF65-F5344CB8AC3E}">
        <p14:creationId xmlns:p14="http://schemas.microsoft.com/office/powerpoint/2010/main" val="158414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C5DA921-DDEB-711D-A71F-2C43CC674B15}"/>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Correlation between features</a:t>
            </a:r>
          </a:p>
        </p:txBody>
      </p:sp>
      <p:sp>
        <p:nvSpPr>
          <p:cNvPr id="2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83B65B0A-556D-6618-2461-71233A6856EA}"/>
              </a:ext>
            </a:extLst>
          </p:cNvPr>
          <p:cNvSpPr txBox="1"/>
          <p:nvPr/>
        </p:nvSpPr>
        <p:spPr>
          <a:xfrm>
            <a:off x="1451581" y="2015732"/>
            <a:ext cx="4172212"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Heat map representation to show case how different features columns are correlated to each to determine the relevance</a:t>
            </a:r>
          </a:p>
        </p:txBody>
      </p:sp>
      <p:pic>
        <p:nvPicPr>
          <p:cNvPr id="5" name="Content Placeholder 4" descr="Chart, scatter chart">
            <a:extLst>
              <a:ext uri="{FF2B5EF4-FFF2-40B4-BE49-F238E27FC236}">
                <a16:creationId xmlns:a16="http://schemas.microsoft.com/office/drawing/2014/main" id="{4934BA26-50DA-8706-B36A-E8B47652E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1" y="1238595"/>
            <a:ext cx="4960442" cy="3794738"/>
          </a:xfrm>
          <a:prstGeom prst="rect">
            <a:avLst/>
          </a:prstGeom>
        </p:spPr>
      </p:pic>
      <p:pic>
        <p:nvPicPr>
          <p:cNvPr id="26"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96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C492456D-5EBC-A108-9AC9-F91534FAB42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42280" y="105948"/>
            <a:ext cx="4591050" cy="2808288"/>
          </a:xfrm>
          <a:prstGeom prst="rect">
            <a:avLst/>
          </a:prstGeom>
          <a:ln>
            <a:noFill/>
          </a:ln>
          <a:effectLst>
            <a:outerShdw blurRad="292100" dist="139700" dir="2700000" algn="tl" rotWithShape="0">
              <a:srgbClr val="333333">
                <a:alpha val="65000"/>
              </a:srgbClr>
            </a:outerShdw>
          </a:effectLst>
        </p:spPr>
      </p:pic>
      <p:pic>
        <p:nvPicPr>
          <p:cNvPr id="7" name="Picture 6" descr="Chart, bar chart&#10;&#10;Description automatically generated">
            <a:extLst>
              <a:ext uri="{FF2B5EF4-FFF2-40B4-BE49-F238E27FC236}">
                <a16:creationId xmlns:a16="http://schemas.microsoft.com/office/drawing/2014/main" id="{356ED981-18FC-2487-0729-6C0A59636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80" y="3073954"/>
            <a:ext cx="4639298" cy="2839136"/>
          </a:xfrm>
          <a:prstGeom prst="rect">
            <a:avLst/>
          </a:prstGeom>
          <a:ln>
            <a:noFill/>
          </a:ln>
          <a:effectLst>
            <a:outerShdw blurRad="292100" dist="139700" dir="2700000" algn="tl" rotWithShape="0">
              <a:srgbClr val="333333">
                <a:alpha val="65000"/>
              </a:srgbClr>
            </a:outerShdw>
          </a:effectLst>
        </p:spPr>
      </p:pic>
      <p:pic>
        <p:nvPicPr>
          <p:cNvPr id="9" name="Picture 8" descr="Graphical user interface, chart, Excel&#10;&#10;Description automatically generated">
            <a:extLst>
              <a:ext uri="{FF2B5EF4-FFF2-40B4-BE49-F238E27FC236}">
                <a16:creationId xmlns:a16="http://schemas.microsoft.com/office/drawing/2014/main" id="{BC6FBBC0-C6C0-0519-F2AB-21A5559CD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424" y="85656"/>
            <a:ext cx="4715678" cy="2848871"/>
          </a:xfrm>
          <a:prstGeom prst="rect">
            <a:avLst/>
          </a:prstGeom>
          <a:ln>
            <a:noFill/>
          </a:ln>
          <a:effectLst>
            <a:outerShdw blurRad="292100" dist="139700" dir="2700000" algn="tl" rotWithShape="0">
              <a:srgbClr val="333333">
                <a:alpha val="65000"/>
              </a:srgbClr>
            </a:outerShdw>
          </a:effectLst>
        </p:spPr>
      </p:pic>
      <p:pic>
        <p:nvPicPr>
          <p:cNvPr id="11" name="Picture 10" descr="Chart, bar chart&#10;&#10;Description automatically generated">
            <a:extLst>
              <a:ext uri="{FF2B5EF4-FFF2-40B4-BE49-F238E27FC236}">
                <a16:creationId xmlns:a16="http://schemas.microsoft.com/office/drawing/2014/main" id="{D9C05CAC-C04D-E974-69C3-5E56783A1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0424" y="3023969"/>
            <a:ext cx="4715678" cy="2889121"/>
          </a:xfrm>
          <a:prstGeom prst="rect">
            <a:avLst/>
          </a:prstGeom>
        </p:spPr>
      </p:pic>
    </p:spTree>
    <p:extLst>
      <p:ext uri="{BB962C8B-B14F-4D97-AF65-F5344CB8AC3E}">
        <p14:creationId xmlns:p14="http://schemas.microsoft.com/office/powerpoint/2010/main" val="137085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descr="Blurred financial stock market data and graph">
            <a:extLst>
              <a:ext uri="{FF2B5EF4-FFF2-40B4-BE49-F238E27FC236}">
                <a16:creationId xmlns:a16="http://schemas.microsoft.com/office/drawing/2014/main" id="{F8DE1D1F-B760-00EA-E117-FB9F0A2EA974}"/>
              </a:ext>
            </a:extLst>
          </p:cNvPr>
          <p:cNvPicPr>
            <a:picLocks noChangeAspect="1"/>
          </p:cNvPicPr>
          <p:nvPr/>
        </p:nvPicPr>
        <p:blipFill rotWithShape="1">
          <a:blip r:embed="rId2">
            <a:alphaModFix amt="50000"/>
          </a:blip>
          <a:srcRect t="6447" r="-1" b="10524"/>
          <a:stretch/>
        </p:blipFill>
        <p:spPr>
          <a:xfrm>
            <a:off x="305" y="10"/>
            <a:ext cx="12191695" cy="6857990"/>
          </a:xfrm>
          <a:prstGeom prst="rect">
            <a:avLst/>
          </a:prstGeom>
        </p:spPr>
      </p:pic>
      <p:sp>
        <p:nvSpPr>
          <p:cNvPr id="3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6"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BFCED48-B9E9-6D13-7A27-31ADD43098F4}"/>
              </a:ext>
            </a:extLst>
          </p:cNvPr>
          <p:cNvSpPr>
            <a:spLocks noGrp="1"/>
          </p:cNvSpPr>
          <p:nvPr>
            <p:ph type="title"/>
          </p:nvPr>
        </p:nvSpPr>
        <p:spPr>
          <a:xfrm>
            <a:off x="1130271" y="1193800"/>
            <a:ext cx="3193050" cy="4699000"/>
          </a:xfrm>
        </p:spPr>
        <p:txBody>
          <a:bodyPr anchor="ctr">
            <a:normAutofit/>
          </a:bodyPr>
          <a:lstStyle/>
          <a:p>
            <a:r>
              <a:rPr lang="en-US" sz="3000" dirty="0"/>
              <a:t>Classification algorithms</a:t>
            </a:r>
          </a:p>
        </p:txBody>
      </p:sp>
      <p:cxnSp>
        <p:nvCxnSpPr>
          <p:cNvPr id="3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95BE09F-DEB9-9BC4-A2F9-E3D3DB476BB7}"/>
              </a:ext>
            </a:extLst>
          </p:cNvPr>
          <p:cNvSpPr>
            <a:spLocks noGrp="1"/>
          </p:cNvSpPr>
          <p:nvPr>
            <p:ph idx="1"/>
          </p:nvPr>
        </p:nvSpPr>
        <p:spPr>
          <a:xfrm>
            <a:off x="4976636" y="1193800"/>
            <a:ext cx="6085091" cy="4699000"/>
          </a:xfrm>
        </p:spPr>
        <p:txBody>
          <a:bodyPr anchor="ctr">
            <a:normAutofit/>
          </a:bodyPr>
          <a:lstStyle/>
          <a:p>
            <a:r>
              <a:rPr lang="en-US" dirty="0"/>
              <a:t>Naïve Bayes</a:t>
            </a:r>
          </a:p>
          <a:p>
            <a:r>
              <a:rPr lang="en-US" dirty="0"/>
              <a:t>Linear Regression</a:t>
            </a:r>
          </a:p>
          <a:p>
            <a:r>
              <a:rPr lang="en-US" dirty="0"/>
              <a:t>K Nearest Neighbor</a:t>
            </a:r>
          </a:p>
          <a:p>
            <a:r>
              <a:rPr lang="en-US" dirty="0"/>
              <a:t>Decision Trees </a:t>
            </a:r>
          </a:p>
          <a:p>
            <a:r>
              <a:rPr lang="en-US" dirty="0"/>
              <a:t>Logistic Regression</a:t>
            </a:r>
          </a:p>
          <a:p>
            <a:r>
              <a:rPr lang="en-US" dirty="0"/>
              <a:t>ANN</a:t>
            </a:r>
          </a:p>
          <a:p>
            <a:r>
              <a:rPr lang="en-US" dirty="0"/>
              <a:t>Random Forest</a:t>
            </a:r>
          </a:p>
          <a:p>
            <a:r>
              <a:rPr lang="en-US" dirty="0"/>
              <a:t>SVC</a:t>
            </a:r>
          </a:p>
          <a:p>
            <a:endParaRPr lang="en-US" dirty="0"/>
          </a:p>
        </p:txBody>
      </p:sp>
      <p:sp>
        <p:nvSpPr>
          <p:cNvPr id="3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7352867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7">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0E372B-BB20-6356-B01D-372EF0BD29AF}"/>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Naïve bayes</a:t>
            </a:r>
            <a:endParaRPr lang="en-US" dirty="0"/>
          </a:p>
        </p:txBody>
      </p:sp>
      <p:grpSp>
        <p:nvGrpSpPr>
          <p:cNvPr id="22" name="Group 21">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3" name="Rectangle 22">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Table&#10;&#10;Description automatically generated">
            <a:extLst>
              <a:ext uri="{FF2B5EF4-FFF2-40B4-BE49-F238E27FC236}">
                <a16:creationId xmlns:a16="http://schemas.microsoft.com/office/drawing/2014/main" id="{F32A5C7A-A4B4-B7B3-2B5B-F70E277572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3" y="1991960"/>
            <a:ext cx="6282918" cy="2114939"/>
          </a:xfrm>
          <a:prstGeom prst="rect">
            <a:avLst/>
          </a:prstGeom>
        </p:spPr>
      </p:pic>
      <p:pic>
        <p:nvPicPr>
          <p:cNvPr id="26" name="Picture 25">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27">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9473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4377</TotalTime>
  <Words>297</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Cascadia Mono SemiBold</vt:lpstr>
      <vt:lpstr>Gill Sans MT</vt:lpstr>
      <vt:lpstr>Söhne</vt:lpstr>
      <vt:lpstr>Gallery</vt:lpstr>
      <vt:lpstr> Airline passenger Satisfaction</vt:lpstr>
      <vt:lpstr>Team Members </vt:lpstr>
      <vt:lpstr>Problem Statement                  </vt:lpstr>
      <vt:lpstr>Data SET  </vt:lpstr>
      <vt:lpstr>Data pre-processing</vt:lpstr>
      <vt:lpstr>Correlation between features</vt:lpstr>
      <vt:lpstr>PowerPoint Presentation</vt:lpstr>
      <vt:lpstr>Classification algorithms</vt:lpstr>
      <vt:lpstr>Naïve bayes</vt:lpstr>
      <vt:lpstr>Linear regression</vt:lpstr>
      <vt:lpstr>K nearest neighbor</vt:lpstr>
      <vt:lpstr>Decision trees</vt:lpstr>
      <vt:lpstr>Logistic regression</vt:lpstr>
      <vt:lpstr>ANN</vt:lpstr>
      <vt:lpstr>Random forest</vt:lpstr>
      <vt:lpstr>svC</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Airline passenger Satisfaction</dc:title>
  <dc:creator>Ritvik Jain</dc:creator>
  <cp:lastModifiedBy>Ujas Mahesh Italia</cp:lastModifiedBy>
  <cp:revision>7</cp:revision>
  <dcterms:created xsi:type="dcterms:W3CDTF">2023-04-21T21:59:16Z</dcterms:created>
  <dcterms:modified xsi:type="dcterms:W3CDTF">2023-04-26T18:39:40Z</dcterms:modified>
</cp:coreProperties>
</file>