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1" r:id="rId1"/>
  </p:sldMasterIdLst>
  <p:notesMasterIdLst>
    <p:notesMasterId r:id="rId14"/>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87621" autoAdjust="0"/>
  </p:normalViewPr>
  <p:slideViewPr>
    <p:cSldViewPr>
      <p:cViewPr varScale="1">
        <p:scale>
          <a:sx n="85" d="100"/>
          <a:sy n="85" d="100"/>
        </p:scale>
        <p:origin x="-82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790972" y="3778934"/>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582216"/>
            <a:ext cx="8062912" cy="1102519"/>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1687710"/>
            <a:ext cx="8062912" cy="131445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4509492"/>
            <a:ext cx="5791200" cy="273844"/>
          </a:xfrm>
        </p:spPr>
        <p:txBody>
          <a:bodyPr tIns="0" bIns="0" anchor="t"/>
          <a:lstStyle>
            <a:lvl1pPr algn="r">
              <a:defRPr sz="1000"/>
            </a:lvl1pPr>
          </a:lstStyle>
          <a:p>
            <a:pPr algn="ctr"/>
            <a:fld id="{047E157E-8DCB-4F70-A0AF-5EB586A91DD4}" type="datetime1">
              <a:rPr lang="en-US" smtClean="0">
                <a:solidFill>
                  <a:srgbClr val="FFFFFF"/>
                </a:solidFill>
              </a:rPr>
              <a:pPr algn="ctr"/>
              <a:t>10/12/2018</a:t>
            </a:fld>
            <a:endParaRPr lang="en-US" sz="2000" dirty="0">
              <a:solidFill>
                <a:srgbClr val="FFFFFF"/>
              </a:solidFill>
            </a:endParaRPr>
          </a:p>
        </p:txBody>
      </p:sp>
      <p:sp>
        <p:nvSpPr>
          <p:cNvPr id="17" name="Footer Placeholder 16"/>
          <p:cNvSpPr>
            <a:spLocks noGrp="1"/>
          </p:cNvSpPr>
          <p:nvPr>
            <p:ph type="ftr" sz="quarter" idx="11"/>
          </p:nvPr>
        </p:nvSpPr>
        <p:spPr>
          <a:xfrm>
            <a:off x="1371600" y="4238028"/>
            <a:ext cx="5791200" cy="273844"/>
          </a:xfrm>
        </p:spPr>
        <p:txBody>
          <a:bodyPr tIns="0" bIns="0" anchor="b"/>
          <a:lstStyle>
            <a:lvl1pPr algn="r">
              <a:defRPr sz="1100"/>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392247" y="4314231"/>
            <a:ext cx="502920" cy="273844"/>
          </a:xfrm>
        </p:spPr>
        <p:txBody>
          <a:bodyPr anchor="ctr"/>
          <a:lstStyle>
            <a:lvl1pPr algn="ctr">
              <a:defRPr sz="1300">
                <a:solidFill>
                  <a:srgbClr val="FFFFFF"/>
                </a:solidFill>
              </a:defRPr>
            </a:lvl1pPr>
          </a:lstStyle>
          <a:p>
            <a:fld id="{8F82E0A0-C266-4798-8C8F-B9F91E9DA37E}"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10/12/2018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5750"/>
            <a:ext cx="1905000" cy="41148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85750"/>
            <a:ext cx="6248400" cy="41148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10/12/2018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4860036"/>
            <a:ext cx="2133600" cy="226314"/>
          </a:xfrm>
        </p:spPr>
        <p:txBody>
          <a:bodyPr/>
          <a:lstStyle/>
          <a:p>
            <a:fld id="{E4606EA6-EFEA-4C30-9264-4F9291A5780D}" type="datetime1">
              <a:rPr lang="en-US" smtClean="0"/>
              <a:pPr/>
              <a:t>10/12/2018</a:t>
            </a:fld>
            <a:endParaRPr lang="en-US" sz="1400" dirty="0">
              <a:solidFill>
                <a:schemeClr val="tx2"/>
              </a:solidFill>
            </a:endParaRPr>
          </a:p>
        </p:txBody>
      </p:sp>
      <p:sp>
        <p:nvSpPr>
          <p:cNvPr id="5" name="Footer Placeholder 4"/>
          <p:cNvSpPr>
            <a:spLocks noGrp="1"/>
          </p:cNvSpPr>
          <p:nvPr>
            <p:ph type="ftr" sz="quarter" idx="11"/>
          </p:nvPr>
        </p:nvSpPr>
        <p:spPr>
          <a:xfrm>
            <a:off x="457200" y="4860727"/>
            <a:ext cx="4260056" cy="225623"/>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5276"/>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790972" y="70339"/>
            <a:ext cx="1419712"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4857750"/>
            <a:ext cx="2133600" cy="228600"/>
          </a:xfrm>
        </p:spPr>
        <p:txBody>
          <a:bodyPr/>
          <a:lstStyle/>
          <a:p>
            <a:fld id="{6FCF9F07-3BC7-4570-B054-79111B0A380C}" type="datetime1">
              <a:rPr lang="en-US" smtClean="0"/>
              <a:pPr/>
              <a:t>10/12/2018</a:t>
            </a:fld>
            <a:endParaRPr lang="en-US"/>
          </a:p>
        </p:txBody>
      </p:sp>
      <p:sp>
        <p:nvSpPr>
          <p:cNvPr id="5" name="Footer Placeholder 4"/>
          <p:cNvSpPr>
            <a:spLocks noGrp="1"/>
          </p:cNvSpPr>
          <p:nvPr>
            <p:ph type="ftr" sz="quarter" idx="11"/>
          </p:nvPr>
        </p:nvSpPr>
        <p:spPr>
          <a:xfrm>
            <a:off x="2619376" y="4860727"/>
            <a:ext cx="4260056" cy="225623"/>
          </a:xfrm>
        </p:spPr>
        <p:txBody>
          <a:bodyPr/>
          <a:lstStyle/>
          <a:p>
            <a:endParaRPr lang="en-US"/>
          </a:p>
        </p:txBody>
      </p:sp>
      <p:sp>
        <p:nvSpPr>
          <p:cNvPr id="6" name="Slide Number Placeholder 5"/>
          <p:cNvSpPr>
            <a:spLocks noGrp="1"/>
          </p:cNvSpPr>
          <p:nvPr>
            <p:ph type="sldNum" sz="quarter" idx="12"/>
          </p:nvPr>
        </p:nvSpPr>
        <p:spPr>
          <a:xfrm>
            <a:off x="8451056" y="607219"/>
            <a:ext cx="502920" cy="225623"/>
          </a:xfrm>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cxnSp>
        <p:nvCxnSpPr>
          <p:cNvPr id="11" name="Straight Connector 10"/>
          <p:cNvCxnSpPr/>
          <p:nvPr/>
        </p:nvCxnSpPr>
        <p:spPr>
          <a:xfrm rot="10800000">
            <a:off x="6468795" y="7036"/>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03599"/>
            <a:ext cx="7239000" cy="1021556"/>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225152"/>
            <a:ext cx="3886200" cy="17145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1828"/>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4860727"/>
            <a:ext cx="2133600" cy="226314"/>
          </a:xfrm>
        </p:spPr>
        <p:txBody>
          <a:bodyPr/>
          <a:lstStyle/>
          <a:p>
            <a:fld id="{E4606EA6-EFEA-4C30-9264-4F9291A5780D}" type="datetime1">
              <a:rPr lang="en-US" smtClean="0"/>
              <a:pPr/>
              <a:t>10/12/2018</a:t>
            </a:fld>
            <a:endParaRPr lang="en-US"/>
          </a:p>
        </p:txBody>
      </p:sp>
      <p:sp>
        <p:nvSpPr>
          <p:cNvPr id="6" name="Footer Placeholder 5"/>
          <p:cNvSpPr>
            <a:spLocks noGrp="1"/>
          </p:cNvSpPr>
          <p:nvPr>
            <p:ph type="ftr" sz="quarter" idx="11"/>
          </p:nvPr>
        </p:nvSpPr>
        <p:spPr>
          <a:xfrm>
            <a:off x="457200" y="4860727"/>
            <a:ext cx="4260056" cy="226314"/>
          </a:xfrm>
        </p:spPr>
        <p:txBody>
          <a:bodyPr/>
          <a:lstStyle/>
          <a:p>
            <a:endParaRPr lang="en-US"/>
          </a:p>
        </p:txBody>
      </p:sp>
      <p:sp>
        <p:nvSpPr>
          <p:cNvPr id="7" name="Slide Number Placeholder 6"/>
          <p:cNvSpPr>
            <a:spLocks noGrp="1"/>
          </p:cNvSpPr>
          <p:nvPr>
            <p:ph type="sldNum" sz="quarter" idx="12"/>
          </p:nvPr>
        </p:nvSpPr>
        <p:spPr>
          <a:xfrm>
            <a:off x="7589520" y="4860727"/>
            <a:ext cx="502920" cy="226314"/>
          </a:xfrm>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18049"/>
            <a:ext cx="1066800" cy="4615434"/>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18049"/>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2570343"/>
            <a:ext cx="581024" cy="226314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18049"/>
            <a:ext cx="6858000" cy="226314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2570343"/>
            <a:ext cx="6858000" cy="226314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4860727"/>
            <a:ext cx="2130552" cy="226314"/>
          </a:xfrm>
        </p:spPr>
        <p:txBody>
          <a:bodyPr/>
          <a:lstStyle/>
          <a:p>
            <a:fld id="{E4606EA6-EFEA-4C30-9264-4F9291A5780D}" type="datetime1">
              <a:rPr lang="en-US" smtClean="0"/>
              <a:pPr/>
              <a:t>10/12/2018</a:t>
            </a:fld>
            <a:endParaRPr lang="en-US"/>
          </a:p>
        </p:txBody>
      </p:sp>
      <p:sp>
        <p:nvSpPr>
          <p:cNvPr id="8" name="Footer Placeholder 7"/>
          <p:cNvSpPr>
            <a:spLocks noGrp="1"/>
          </p:cNvSpPr>
          <p:nvPr>
            <p:ph type="ftr" sz="quarter" idx="11"/>
          </p:nvPr>
        </p:nvSpPr>
        <p:spPr>
          <a:xfrm>
            <a:off x="457200" y="4860727"/>
            <a:ext cx="4261104" cy="226314"/>
          </a:xfrm>
        </p:spPr>
        <p:txBody>
          <a:bodyPr/>
          <a:lstStyle/>
          <a:p>
            <a:endParaRPr lang="en-US"/>
          </a:p>
        </p:txBody>
      </p:sp>
      <p:sp>
        <p:nvSpPr>
          <p:cNvPr id="9" name="Slide Number Placeholder 8"/>
          <p:cNvSpPr>
            <a:spLocks noGrp="1"/>
          </p:cNvSpPr>
          <p:nvPr>
            <p:ph type="sldNum" sz="quarter" idx="12"/>
          </p:nvPr>
        </p:nvSpPr>
        <p:spPr>
          <a:xfrm>
            <a:off x="7589520" y="4862322"/>
            <a:ext cx="502920" cy="226314"/>
          </a:xfrm>
        </p:spPr>
        <p:txBody>
          <a:bodyPr/>
          <a:lstStyle>
            <a:lvl1pPr algn="ctr">
              <a:defRPr/>
            </a:lvl1pPr>
          </a:lstStyle>
          <a:p>
            <a:pPr algn="ctr"/>
            <a:fld id="{8F82E0A0-C266-4798-8C8F-B9F91E9DA37E}" type="slidenum">
              <a:rPr lang="en-US" sz="1400" b="1" smtClean="0">
                <a:solidFill>
                  <a:srgbClr val="FFFFFF"/>
                </a:solidFill>
              </a:rPr>
              <a:pPr algn="ct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FADB5D-B7A0-47E3-AD2D-B1A6F8614213}" type="datetime1">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4860727"/>
            <a:ext cx="2133600" cy="226314"/>
          </a:xfrm>
        </p:spPr>
        <p:txBody>
          <a:bodyPr/>
          <a:lstStyle/>
          <a:p>
            <a:fld id="{72968126-03FC-49C0-B9B8-2B561CCC3D90}" type="datetime1">
              <a:rPr lang="en-US" smtClean="0"/>
              <a:pPr/>
              <a:t>10/12/2018</a:t>
            </a:fld>
            <a:endParaRPr lang="en-US"/>
          </a:p>
        </p:txBody>
      </p:sp>
      <p:sp>
        <p:nvSpPr>
          <p:cNvPr id="3" name="Footer Placeholder 2"/>
          <p:cNvSpPr>
            <a:spLocks noGrp="1"/>
          </p:cNvSpPr>
          <p:nvPr>
            <p:ph type="ftr" sz="quarter" idx="11"/>
          </p:nvPr>
        </p:nvSpPr>
        <p:spPr>
          <a:xfrm>
            <a:off x="457200" y="4861418"/>
            <a:ext cx="4260056" cy="225623"/>
          </a:xfrm>
        </p:spPr>
        <p:txBody>
          <a:bodyPr/>
          <a:lstStyle/>
          <a:p>
            <a:endParaRPr lang="en-US" dirty="0"/>
          </a:p>
        </p:txBody>
      </p:sp>
      <p:sp>
        <p:nvSpPr>
          <p:cNvPr id="4" name="Slide Number Placeholder 3"/>
          <p:cNvSpPr>
            <a:spLocks noGrp="1"/>
          </p:cNvSpPr>
          <p:nvPr>
            <p:ph type="sldNum" sz="quarter" idx="12"/>
          </p:nvPr>
        </p:nvSpPr>
        <p:spPr>
          <a:xfrm>
            <a:off x="7589520" y="4860727"/>
            <a:ext cx="502920" cy="226314"/>
          </a:xfrm>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275748"/>
            <a:ext cx="914400" cy="44577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275748"/>
            <a:ext cx="2438400" cy="44577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240030"/>
            <a:ext cx="5276088" cy="449199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4917186"/>
            <a:ext cx="2133600" cy="226314"/>
          </a:xfrm>
        </p:spPr>
        <p:txBody>
          <a:bodyPr/>
          <a:lstStyle>
            <a:lvl1pPr>
              <a:defRPr sz="900"/>
            </a:lvl1pPr>
          </a:lstStyle>
          <a:p>
            <a:fld id="{F49A8198-4617-485E-9585-4840B69DBBA6}" type="datetime1">
              <a:rPr lang="en-US" smtClean="0"/>
              <a:pPr/>
              <a:t>10/12/2018</a:t>
            </a:fld>
            <a:endParaRPr lang="en-US"/>
          </a:p>
        </p:txBody>
      </p:sp>
      <p:sp>
        <p:nvSpPr>
          <p:cNvPr id="6" name="Footer Placeholder 5"/>
          <p:cNvSpPr>
            <a:spLocks noGrp="1"/>
          </p:cNvSpPr>
          <p:nvPr>
            <p:ph type="ftr" sz="quarter" idx="11"/>
          </p:nvPr>
        </p:nvSpPr>
        <p:spPr>
          <a:xfrm>
            <a:off x="1135856" y="4917186"/>
            <a:ext cx="5143120" cy="226314"/>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4917186"/>
            <a:ext cx="502920" cy="226314"/>
          </a:xfrm>
        </p:spPr>
        <p:txBody>
          <a:bodyPr/>
          <a:lstStyle>
            <a:lvl1pPr>
              <a:defRPr sz="900"/>
            </a:lvl1pPr>
          </a:lstStyle>
          <a:p>
            <a:fld id="{A3F7CB7D-F184-43C7-B6FD-03D728E1BBFF}" type="slidenum">
              <a:rPr lang="en-US" smtClean="0">
                <a:solidFill>
                  <a:srgbClr val="FFFFFF"/>
                </a:solidFill>
              </a:rPr>
              <a:pPr/>
              <a:t>‹#›</a:t>
            </a:fld>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13172"/>
            <a:ext cx="914400" cy="48006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280474"/>
            <a:ext cx="7333488" cy="41148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4400550"/>
            <a:ext cx="7333488" cy="51435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4917186"/>
            <a:ext cx="2103120" cy="226314"/>
          </a:xfrm>
        </p:spPr>
        <p:txBody>
          <a:bodyPr/>
          <a:lstStyle>
            <a:lvl1pPr>
              <a:defRPr sz="900"/>
            </a:lvl1pPr>
          </a:lstStyle>
          <a:p>
            <a:fld id="{E4606EA6-EFEA-4C30-9264-4F9291A5780D}" type="datetime1">
              <a:rPr lang="en-US" smtClean="0"/>
              <a:pPr/>
              <a:t>10/12/2018</a:t>
            </a:fld>
            <a:endParaRPr lang="en-US"/>
          </a:p>
        </p:txBody>
      </p:sp>
      <p:sp>
        <p:nvSpPr>
          <p:cNvPr id="6" name="Footer Placeholder 5"/>
          <p:cNvSpPr>
            <a:spLocks noGrp="1"/>
          </p:cNvSpPr>
          <p:nvPr>
            <p:ph type="ftr" sz="quarter" idx="11"/>
          </p:nvPr>
        </p:nvSpPr>
        <p:spPr>
          <a:xfrm>
            <a:off x="1170432" y="4917877"/>
            <a:ext cx="4948072" cy="226314"/>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4917186"/>
            <a:ext cx="365760" cy="226314"/>
          </a:xfrm>
        </p:spPr>
        <p:txBody>
          <a:bodyPr/>
          <a:lstStyle>
            <a:lvl1pPr algn="ctr">
              <a:defRPr sz="900"/>
            </a:lvl1pPr>
          </a:lstStyle>
          <a:p>
            <a:pPr algn="ctr"/>
            <a:fld id="{8F82E0A0-C266-4798-8C8F-B9F91E9DA37E}" type="slidenum">
              <a:rPr lang="en-US" sz="2800" b="1" smtClean="0">
                <a:solidFill>
                  <a:srgbClr val="FFFFFF"/>
                </a:solidFill>
              </a:rPr>
              <a:pPr algn="ctr"/>
              <a:t>‹#›</a:t>
            </a:fld>
            <a:endParaRPr lang="en-US" sz="2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0552"/>
            <a:ext cx="9129932" cy="5127674"/>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5276"/>
            <a:ext cx="9136966" cy="513295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5" y="3711307"/>
            <a:ext cx="2672861" cy="142515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00620"/>
            <a:ext cx="8229600" cy="1049274"/>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412106"/>
            <a:ext cx="8229600" cy="3429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4860727"/>
            <a:ext cx="2133600" cy="226314"/>
          </a:xfrm>
          <a:prstGeom prst="rect">
            <a:avLst/>
          </a:prstGeom>
        </p:spPr>
        <p:txBody>
          <a:bodyPr vert="horz" anchor="b"/>
          <a:lstStyle>
            <a:lvl1pPr algn="l" eaLnBrk="1" latinLnBrk="0" hangingPunct="1">
              <a:defRPr kumimoji="0" sz="1000" b="0">
                <a:solidFill>
                  <a:schemeClr val="tx1"/>
                </a:solidFill>
              </a:defRPr>
            </a:lvl1pPr>
          </a:lstStyle>
          <a:p>
            <a:fld id="{E4606EA6-EFEA-4C30-9264-4F9291A5780D}" type="datetime1">
              <a:rPr lang="en-US" smtClean="0"/>
              <a:pPr/>
              <a:t>10/12/2018</a:t>
            </a:fld>
            <a:endParaRPr lang="en-US" sz="1400" dirty="0">
              <a:solidFill>
                <a:schemeClr val="tx2"/>
              </a:solidFill>
            </a:endParaRPr>
          </a:p>
        </p:txBody>
      </p:sp>
      <p:sp>
        <p:nvSpPr>
          <p:cNvPr id="3" name="Footer Placeholder 2"/>
          <p:cNvSpPr>
            <a:spLocks noGrp="1"/>
          </p:cNvSpPr>
          <p:nvPr>
            <p:ph type="ftr" sz="quarter" idx="3"/>
          </p:nvPr>
        </p:nvSpPr>
        <p:spPr>
          <a:xfrm>
            <a:off x="457200" y="4861418"/>
            <a:ext cx="4260056" cy="225623"/>
          </a:xfrm>
          <a:prstGeom prst="rect">
            <a:avLst/>
          </a:prstGeom>
        </p:spPr>
        <p:txBody>
          <a:bodyPr vert="horz" anchor="b"/>
          <a:lstStyle>
            <a:lvl1pPr algn="r" eaLnBrk="1" latinLnBrk="0" hangingPunct="1">
              <a:defRPr kumimoji="0" sz="1000">
                <a:solidFill>
                  <a:schemeClr val="tx1"/>
                </a:solidFill>
              </a:defRPr>
            </a:lvl1pPr>
          </a:lstStyle>
          <a:p>
            <a:pPr algn="r"/>
            <a:endParaRPr lang="en-US" sz="1400" dirty="0">
              <a:solidFill>
                <a:schemeClr val="tx2"/>
              </a:solidFill>
            </a:endParaRPr>
          </a:p>
        </p:txBody>
      </p:sp>
      <p:sp>
        <p:nvSpPr>
          <p:cNvPr id="23" name="Slide Number Placeholder 22"/>
          <p:cNvSpPr>
            <a:spLocks noGrp="1"/>
          </p:cNvSpPr>
          <p:nvPr>
            <p:ph type="sldNum" sz="quarter" idx="4"/>
          </p:nvPr>
        </p:nvSpPr>
        <p:spPr>
          <a:xfrm>
            <a:off x="7589520" y="4860727"/>
            <a:ext cx="502920" cy="226314"/>
          </a:xfrm>
          <a:prstGeom prst="rect">
            <a:avLst/>
          </a:prstGeom>
        </p:spPr>
        <p:txBody>
          <a:bodyPr vert="horz" anchor="b"/>
          <a:lstStyle>
            <a:lvl1pPr algn="ctr" eaLnBrk="1" latinLnBrk="0" hangingPunct="1">
              <a:defRPr kumimoji="0" sz="1200">
                <a:solidFill>
                  <a:schemeClr val="tx1"/>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upload.wikimedia.org/wikipedia/commons/5/5a/Humaniris.jpg"/>
          <p:cNvPicPr>
            <a:picLocks noChangeAspect="1" noChangeArrowheads="1"/>
          </p:cNvPicPr>
          <p:nvPr/>
        </p:nvPicPr>
        <p:blipFill>
          <a:blip r:embed="rId2"/>
          <a:srcRect/>
          <a:stretch>
            <a:fillRect/>
          </a:stretch>
        </p:blipFill>
        <p:spPr bwMode="auto">
          <a:xfrm>
            <a:off x="6019800" y="1657350"/>
            <a:ext cx="2895600" cy="2590800"/>
          </a:xfrm>
          <a:prstGeom prst="rect">
            <a:avLst/>
          </a:prstGeom>
          <a:noFill/>
          <a:ln w="9525">
            <a:noFill/>
            <a:miter lim="800000"/>
            <a:headEnd/>
            <a:tailEnd/>
          </a:ln>
        </p:spPr>
      </p:pic>
      <p:sp>
        <p:nvSpPr>
          <p:cNvPr id="3" name="Title 2"/>
          <p:cNvSpPr>
            <a:spLocks noGrp="1"/>
          </p:cNvSpPr>
          <p:nvPr>
            <p:ph type="ctrTitle"/>
          </p:nvPr>
        </p:nvSpPr>
        <p:spPr>
          <a:xfrm>
            <a:off x="381000" y="438150"/>
            <a:ext cx="8077200" cy="914400"/>
          </a:xfrm>
        </p:spPr>
        <p:txBody>
          <a:bodyPr>
            <a:normAutofit/>
          </a:bodyPr>
          <a:lstStyle/>
          <a:p>
            <a:pPr algn="ctr"/>
            <a:r>
              <a:rPr lang="en-US" dirty="0" smtClean="0">
                <a:solidFill>
                  <a:schemeClr val="accent1">
                    <a:satMod val="150000"/>
                  </a:schemeClr>
                </a:solidFill>
              </a:rPr>
              <a:t>IRIS</a:t>
            </a:r>
            <a:r>
              <a:rPr lang="ar-JO" dirty="0" smtClean="0">
                <a:solidFill>
                  <a:schemeClr val="accent1">
                    <a:satMod val="150000"/>
                  </a:schemeClr>
                </a:solidFill>
              </a:rPr>
              <a:t> </a:t>
            </a:r>
            <a:r>
              <a:rPr lang="en-US" dirty="0" smtClean="0">
                <a:solidFill>
                  <a:schemeClr val="accent1">
                    <a:satMod val="150000"/>
                  </a:schemeClr>
                </a:solidFill>
              </a:rPr>
              <a:t> RECOGNITION SYSTEM</a:t>
            </a:r>
            <a:endParaRPr lang="en-US" dirty="0"/>
          </a:p>
        </p:txBody>
      </p:sp>
      <p:sp>
        <p:nvSpPr>
          <p:cNvPr id="2" name="Subtitle 1"/>
          <p:cNvSpPr>
            <a:spLocks noGrp="1"/>
          </p:cNvSpPr>
          <p:nvPr>
            <p:ph type="subTitle" idx="1"/>
          </p:nvPr>
        </p:nvSpPr>
        <p:spPr>
          <a:xfrm>
            <a:off x="152400" y="3943350"/>
            <a:ext cx="8062912" cy="1066800"/>
          </a:xfrm>
        </p:spPr>
        <p:txBody>
          <a:bodyPr>
            <a:normAutofit/>
          </a:bodyPr>
          <a:lstStyle/>
          <a:p>
            <a:pPr algn="l"/>
            <a:r>
              <a:rPr lang="en-US" dirty="0" smtClean="0"/>
              <a:t>Siddhant Jain</a:t>
            </a:r>
          </a:p>
          <a:p>
            <a:pPr algn="l"/>
            <a:r>
              <a:rPr lang="en-US" dirty="0" smtClean="0"/>
              <a:t>Shubham Gera</a:t>
            </a:r>
            <a:endParaRPr lang="en-US" dirty="0"/>
          </a:p>
        </p:txBody>
      </p:sp>
      <p:pic>
        <p:nvPicPr>
          <p:cNvPr id="5" name="Picture 2" descr="C:\Users\Rasha\Desktop\cs 2016\iris\PHOTO FOR IRIS\images (5).jpg"/>
          <p:cNvPicPr>
            <a:picLocks noChangeAspect="1" noChangeArrowheads="1"/>
          </p:cNvPicPr>
          <p:nvPr/>
        </p:nvPicPr>
        <p:blipFill>
          <a:blip r:embed="rId3"/>
          <a:srcRect/>
          <a:stretch>
            <a:fillRect/>
          </a:stretch>
        </p:blipFill>
        <p:spPr>
          <a:xfrm>
            <a:off x="4724400" y="3333750"/>
            <a:ext cx="2752725" cy="1657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62150"/>
            <a:ext cx="8229600" cy="1049274"/>
          </a:xfrm>
        </p:spPr>
        <p:txBody>
          <a:bodyPr/>
          <a:lstStyle/>
          <a:p>
            <a:r>
              <a:rPr lang="en-US" dirty="0" smtClean="0"/>
              <a:t>WHATS LEFT TO BE DONE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61950"/>
            <a:ext cx="7315200" cy="4524315"/>
          </a:xfrm>
          <a:prstGeom prst="rect">
            <a:avLst/>
          </a:prstGeom>
          <a:noFill/>
        </p:spPr>
        <p:txBody>
          <a:bodyPr wrap="square" rtlCol="0">
            <a:spAutoFit/>
          </a:bodyPr>
          <a:lstStyle/>
          <a:p>
            <a:r>
              <a:rPr lang="en-US" dirty="0" smtClean="0"/>
              <a:t>The system presented </a:t>
            </a:r>
            <a:r>
              <a:rPr lang="en-US" dirty="0" smtClean="0"/>
              <a:t>will be able </a:t>
            </a:r>
            <a:r>
              <a:rPr lang="en-US" dirty="0" smtClean="0"/>
              <a:t>to perform accurately, however there are still a number of </a:t>
            </a:r>
            <a:r>
              <a:rPr lang="en-US" dirty="0" smtClean="0"/>
              <a:t> task and issues </a:t>
            </a:r>
            <a:r>
              <a:rPr lang="en-US" dirty="0" smtClean="0"/>
              <a:t>which need to be addressed. </a:t>
            </a:r>
            <a:endParaRPr lang="en-US" dirty="0" smtClean="0"/>
          </a:p>
          <a:p>
            <a:endParaRPr lang="en-US" dirty="0" smtClean="0"/>
          </a:p>
          <a:p>
            <a:r>
              <a:rPr lang="en-US" dirty="0" smtClean="0"/>
              <a:t>First </a:t>
            </a:r>
            <a:r>
              <a:rPr lang="en-US" dirty="0" smtClean="0"/>
              <a:t>of all, the automatic segmentation was not perfect, since it could not successfully segment the iris regions for all of the eye images in the two </a:t>
            </a:r>
            <a:r>
              <a:rPr lang="en-US" dirty="0" smtClean="0"/>
              <a:t>databases.</a:t>
            </a:r>
          </a:p>
          <a:p>
            <a:endParaRPr lang="en-US" dirty="0" smtClean="0"/>
          </a:p>
          <a:p>
            <a:r>
              <a:rPr lang="en-US" dirty="0" smtClean="0"/>
              <a:t>An improvement could also be made in the speed of the system. The most computation intensive stages include performing the Hough transform, and calculating Hamming distance values between templates to search for a match. </a:t>
            </a:r>
            <a:endParaRPr lang="en-US" dirty="0" smtClean="0"/>
          </a:p>
          <a:p>
            <a:endParaRPr lang="en-US" dirty="0" smtClean="0"/>
          </a:p>
          <a:p>
            <a:r>
              <a:rPr lang="en-US" dirty="0" smtClean="0"/>
              <a:t>Also the UI has to be integrated with additional features to be user friendly and perform other various task as well.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962150"/>
            <a:ext cx="3810000" cy="1049274"/>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solidFill>
                  <a:schemeClr val="accent1">
                    <a:satMod val="150000"/>
                  </a:schemeClr>
                </a:solidFill>
              </a:rPr>
              <a:t>Method</a:t>
            </a:r>
            <a:r>
              <a:rPr lang="en-US" sz="4400" dirty="0" smtClean="0">
                <a:solidFill>
                  <a:schemeClr val="accent1">
                    <a:satMod val="150000"/>
                  </a:schemeClr>
                </a:solidFill>
              </a:rPr>
              <a:t>s </a:t>
            </a:r>
            <a:r>
              <a:rPr lang="en-IN" sz="4400" dirty="0" smtClean="0">
                <a:solidFill>
                  <a:schemeClr val="accent1">
                    <a:satMod val="150000"/>
                  </a:schemeClr>
                </a:solidFill>
              </a:rPr>
              <a:t>of Iris </a:t>
            </a:r>
            <a:r>
              <a:rPr lang="en-IN" sz="4400" dirty="0" smtClean="0">
                <a:solidFill>
                  <a:schemeClr val="accent1">
                    <a:satMod val="150000"/>
                  </a:schemeClr>
                </a:solidFill>
              </a:rPr>
              <a:t>Recognition  </a:t>
            </a:r>
            <a:r>
              <a:rPr lang="en-IN" sz="4400" dirty="0" smtClean="0">
                <a:solidFill>
                  <a:schemeClr val="accent1">
                    <a:satMod val="150000"/>
                  </a:schemeClr>
                </a:solidFill>
              </a:rPr>
              <a:t>being used in our project  </a:t>
            </a:r>
            <a:endParaRPr lang="en-US" dirty="0"/>
          </a:p>
        </p:txBody>
      </p:sp>
      <p:sp>
        <p:nvSpPr>
          <p:cNvPr id="3" name="Title 1"/>
          <p:cNvSpPr txBox="1">
            <a:spLocks/>
          </p:cNvSpPr>
          <p:nvPr/>
        </p:nvSpPr>
        <p:spPr>
          <a:xfrm>
            <a:off x="457200" y="2266950"/>
            <a:ext cx="8229600" cy="1049274"/>
          </a:xfrm>
          <a:prstGeom prst="rect">
            <a:avLst/>
          </a:prstGeom>
        </p:spPr>
        <p:txBody>
          <a:bodyPr vert="horz" anchor="ctr">
            <a:normAutofit fontScale="97500"/>
          </a:bodyPr>
          <a:lstStyle/>
          <a:p>
            <a:pPr marL="484632" marR="0" lvl="0" indent="0" algn="l" defTabSz="914400" rtl="0" eaLnBrk="1" fontAlgn="auto" latinLnBrk="0" hangingPunct="1">
              <a:lnSpc>
                <a:spcPct val="100000"/>
              </a:lnSpc>
              <a:spcBef>
                <a:spcPct val="0"/>
              </a:spcBef>
              <a:spcAft>
                <a:spcPts val="0"/>
              </a:spcAft>
              <a:buClrTx/>
              <a:buSzTx/>
              <a:buFontTx/>
              <a:buNone/>
              <a:tabLst/>
              <a:defRPr/>
            </a:pPr>
            <a:endParaRPr kumimoji="0" lang="en-US" sz="4200" b="0" i="0" u="none" strike="noStrike" kern="1200" cap="none" spc="0" normalizeH="0" baseline="0" noProof="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4" name="TextBox 3"/>
          <p:cNvSpPr txBox="1"/>
          <p:nvPr/>
        </p:nvSpPr>
        <p:spPr>
          <a:xfrm>
            <a:off x="990600" y="1733550"/>
            <a:ext cx="7086599" cy="3046988"/>
          </a:xfrm>
          <a:prstGeom prst="rect">
            <a:avLst/>
          </a:prstGeom>
          <a:noFill/>
        </p:spPr>
        <p:txBody>
          <a:bodyPr wrap="square" rtlCol="0">
            <a:spAutoFit/>
          </a:bodyPr>
          <a:lstStyle/>
          <a:p>
            <a:pPr>
              <a:lnSpc>
                <a:spcPct val="150000"/>
              </a:lnSpc>
            </a:pPr>
            <a:r>
              <a:rPr lang="en-IN" sz="1600" dirty="0" smtClean="0">
                <a:latin typeface="+mj-lt"/>
                <a:cs typeface="Times New Roman" pitchFamily="18" charset="0"/>
              </a:rPr>
              <a:t> In identifying </a:t>
            </a:r>
            <a:r>
              <a:rPr lang="en-IN" sz="1600" dirty="0" smtClean="0">
                <a:latin typeface="+mj-lt"/>
                <a:cs typeface="Times New Roman" pitchFamily="18" charset="0"/>
              </a:rPr>
              <a:t>one’s iris, there are 2 methods for its recognition and are:</a:t>
            </a:r>
          </a:p>
          <a:p>
            <a:pPr marL="1714500" lvl="3" indent="-342900">
              <a:lnSpc>
                <a:spcPct val="150000"/>
              </a:lnSpc>
              <a:buFont typeface="Calibri" pitchFamily="34" charset="0"/>
              <a:buAutoNum type="arabicPeriod"/>
            </a:pPr>
            <a:r>
              <a:rPr lang="en-IN" sz="1600" dirty="0" smtClean="0">
                <a:latin typeface="+mj-lt"/>
                <a:cs typeface="Times New Roman" pitchFamily="18" charset="0"/>
              </a:rPr>
              <a:t> Active </a:t>
            </a:r>
          </a:p>
          <a:p>
            <a:pPr marL="1714500" lvl="3" indent="-342900">
              <a:lnSpc>
                <a:spcPct val="150000"/>
              </a:lnSpc>
              <a:buFont typeface="Calibri" pitchFamily="34" charset="0"/>
              <a:buAutoNum type="arabicPeriod"/>
            </a:pPr>
            <a:r>
              <a:rPr lang="en-IN" sz="1600" dirty="0" smtClean="0">
                <a:latin typeface="+mj-lt"/>
                <a:cs typeface="Times New Roman" pitchFamily="18" charset="0"/>
              </a:rPr>
              <a:t> </a:t>
            </a:r>
            <a:r>
              <a:rPr lang="en-IN" sz="1600" dirty="0" smtClean="0">
                <a:latin typeface="+mj-lt"/>
                <a:cs typeface="Times New Roman" pitchFamily="18" charset="0"/>
              </a:rPr>
              <a:t>Passive</a:t>
            </a:r>
          </a:p>
          <a:p>
            <a:pPr>
              <a:lnSpc>
                <a:spcPct val="150000"/>
              </a:lnSpc>
            </a:pPr>
            <a:r>
              <a:rPr lang="en-IN" sz="1600" dirty="0" smtClean="0">
                <a:latin typeface="+mj-lt"/>
                <a:cs typeface="Times New Roman" pitchFamily="18" charset="0"/>
              </a:rPr>
              <a:t>The active Iris system requires that a user be anywhere from six to fourteen inches away from the camera.</a:t>
            </a:r>
          </a:p>
          <a:p>
            <a:pPr>
              <a:lnSpc>
                <a:spcPct val="150000"/>
              </a:lnSpc>
            </a:pPr>
            <a:r>
              <a:rPr lang="en-IN" sz="1600" dirty="0" smtClean="0">
                <a:latin typeface="+mj-lt"/>
                <a:cs typeface="Times New Roman" pitchFamily="18" charset="0"/>
              </a:rPr>
              <a:t>The </a:t>
            </a:r>
            <a:r>
              <a:rPr lang="en-IN" sz="1600" dirty="0" smtClean="0">
                <a:latin typeface="+mj-lt"/>
                <a:cs typeface="Times New Roman" pitchFamily="18" charset="0"/>
              </a:rPr>
              <a:t>passive system allows the user to be anywhere from one to three feet away from the camera that locates the focus on the iris</a:t>
            </a:r>
            <a:r>
              <a:rPr lang="en-IN" sz="1600" dirty="0" smtClean="0">
                <a:latin typeface="+mj-lt"/>
                <a:cs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0"/>
            <a:ext cx="8229600" cy="1049274"/>
          </a:xfrm>
        </p:spPr>
        <p:txBody>
          <a:bodyPr/>
          <a:lstStyle/>
          <a:p>
            <a:pPr marL="484632" indent="0" fontAlgn="auto">
              <a:spcAft>
                <a:spcPts val="0"/>
              </a:spcAft>
              <a:defRPr/>
            </a:pPr>
            <a:r>
              <a:rPr lang="en-US" sz="4400" dirty="0">
                <a:solidFill>
                  <a:schemeClr val="accent1">
                    <a:satMod val="150000"/>
                  </a:schemeClr>
                </a:solidFill>
              </a:rPr>
              <a:t>Iris Recognition Diagram </a:t>
            </a:r>
            <a:endParaRPr lang="ar-JO" sz="4400" dirty="0">
              <a:solidFill>
                <a:schemeClr val="accent1">
                  <a:satMod val="150000"/>
                </a:schemeClr>
              </a:solidFill>
            </a:endParaRPr>
          </a:p>
        </p:txBody>
      </p:sp>
      <p:sp>
        <p:nvSpPr>
          <p:cNvPr id="4" name="مستطيل 3"/>
          <p:cNvSpPr/>
          <p:nvPr/>
        </p:nvSpPr>
        <p:spPr>
          <a:xfrm>
            <a:off x="533400" y="1371600"/>
            <a:ext cx="1676400" cy="74295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مستطيل 9"/>
          <p:cNvSpPr/>
          <p:nvPr/>
        </p:nvSpPr>
        <p:spPr>
          <a:xfrm>
            <a:off x="3733800" y="1371600"/>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سهم للأسفل 10"/>
          <p:cNvSpPr/>
          <p:nvPr/>
        </p:nvSpPr>
        <p:spPr>
          <a:xfrm rot="16200000">
            <a:off x="6048375" y="1076325"/>
            <a:ext cx="40005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2" name="سهم للأسفل 11"/>
          <p:cNvSpPr/>
          <p:nvPr/>
        </p:nvSpPr>
        <p:spPr>
          <a:xfrm rot="16200000">
            <a:off x="2771775" y="1076325"/>
            <a:ext cx="40005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3" name="مستطيل 12"/>
          <p:cNvSpPr/>
          <p:nvPr/>
        </p:nvSpPr>
        <p:spPr>
          <a:xfrm>
            <a:off x="6934200" y="1371600"/>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مستطيل 13"/>
          <p:cNvSpPr/>
          <p:nvPr/>
        </p:nvSpPr>
        <p:spPr>
          <a:xfrm>
            <a:off x="3810000" y="3086100"/>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مستطيل 14"/>
          <p:cNvSpPr/>
          <p:nvPr/>
        </p:nvSpPr>
        <p:spPr>
          <a:xfrm>
            <a:off x="6934200" y="3086100"/>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algn="ctr" fontAlgn="auto">
              <a:spcBef>
                <a:spcPts val="0"/>
              </a:spcBef>
              <a:spcAft>
                <a:spcPts val="0"/>
              </a:spcAft>
              <a:defRPr/>
            </a:pPr>
            <a:endParaRPr lang="ar-JO"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سهم للأسفل 16"/>
          <p:cNvSpPr/>
          <p:nvPr/>
        </p:nvSpPr>
        <p:spPr>
          <a:xfrm rot="5400000">
            <a:off x="6048375" y="2847975"/>
            <a:ext cx="400050" cy="1219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8" name="سهم للأسفل 17"/>
          <p:cNvSpPr/>
          <p:nvPr/>
        </p:nvSpPr>
        <p:spPr>
          <a:xfrm rot="5400000">
            <a:off x="3114675" y="3038475"/>
            <a:ext cx="400050" cy="838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19" name="مخطط انسيابي: قرص ممغنط 18"/>
          <p:cNvSpPr/>
          <p:nvPr/>
        </p:nvSpPr>
        <p:spPr>
          <a:xfrm>
            <a:off x="3733800" y="4114800"/>
            <a:ext cx="1752600" cy="857250"/>
          </a:xfrm>
          <a:prstGeom prst="flowChartMagneticDisk">
            <a:avLst/>
          </a:prstGeom>
        </p:spPr>
        <p:style>
          <a:lnRef idx="3">
            <a:schemeClr val="lt1"/>
          </a:lnRef>
          <a:fillRef idx="1">
            <a:schemeClr val="accent2"/>
          </a:fillRef>
          <a:effectRef idx="1">
            <a:schemeClr val="accent2"/>
          </a:effectRef>
          <a:fontRef idx="minor">
            <a:schemeClr val="lt1"/>
          </a:fontRef>
        </p:style>
        <p:txBody>
          <a:bodyPr rtlCol="1" anchor="ctr"/>
          <a:lstStyle/>
          <a:p>
            <a:pPr algn="ctr" fontAlgn="auto">
              <a:spcBef>
                <a:spcPts val="0"/>
              </a:spcBef>
              <a:spcAft>
                <a:spcPts val="0"/>
              </a:spcAft>
              <a:defRPr/>
            </a:pPr>
            <a:endParaRPr lang="ar-JO"/>
          </a:p>
        </p:txBody>
      </p:sp>
      <p:sp>
        <p:nvSpPr>
          <p:cNvPr id="20" name="سهم للأسفل 19"/>
          <p:cNvSpPr/>
          <p:nvPr/>
        </p:nvSpPr>
        <p:spPr>
          <a:xfrm rot="10800000">
            <a:off x="4343400" y="3771900"/>
            <a:ext cx="533400" cy="51435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22562" name="مربع نص 20"/>
          <p:cNvSpPr txBox="1">
            <a:spLocks noChangeArrowheads="1"/>
          </p:cNvSpPr>
          <p:nvPr/>
        </p:nvSpPr>
        <p:spPr bwMode="auto">
          <a:xfrm>
            <a:off x="685800" y="1485900"/>
            <a:ext cx="1447800" cy="646331"/>
          </a:xfrm>
          <a:prstGeom prst="rect">
            <a:avLst/>
          </a:prstGeom>
          <a:noFill/>
          <a:ln w="9525">
            <a:noFill/>
            <a:miter lim="800000"/>
            <a:headEnd/>
            <a:tailEnd/>
          </a:ln>
        </p:spPr>
        <p:txBody>
          <a:bodyPr>
            <a:spAutoFit/>
          </a:bodyPr>
          <a:lstStyle/>
          <a:p>
            <a:pPr algn="ctr"/>
            <a:r>
              <a:rPr lang="en-US" dirty="0">
                <a:solidFill>
                  <a:schemeClr val="bg1"/>
                </a:solidFill>
                <a:latin typeface="Corbel" pitchFamily="34" charset="0"/>
              </a:rPr>
              <a:t>Image Acquisition</a:t>
            </a:r>
            <a:endParaRPr lang="ar-JO" dirty="0">
              <a:solidFill>
                <a:schemeClr val="bg1"/>
              </a:solidFill>
              <a:latin typeface="Corbel" pitchFamily="34" charset="0"/>
              <a:cs typeface="Tahoma" pitchFamily="34" charset="0"/>
            </a:endParaRPr>
          </a:p>
        </p:txBody>
      </p:sp>
      <p:sp>
        <p:nvSpPr>
          <p:cNvPr id="22563" name="مربع نص 22"/>
          <p:cNvSpPr txBox="1">
            <a:spLocks noChangeArrowheads="1"/>
          </p:cNvSpPr>
          <p:nvPr/>
        </p:nvSpPr>
        <p:spPr bwMode="auto">
          <a:xfrm>
            <a:off x="3886200" y="1371600"/>
            <a:ext cx="1676400" cy="923330"/>
          </a:xfrm>
          <a:prstGeom prst="rect">
            <a:avLst/>
          </a:prstGeom>
          <a:noFill/>
          <a:ln w="9525">
            <a:noFill/>
            <a:miter lim="800000"/>
            <a:headEnd/>
            <a:tailEnd/>
          </a:ln>
        </p:spPr>
        <p:txBody>
          <a:bodyPr>
            <a:spAutoFit/>
          </a:bodyPr>
          <a:lstStyle/>
          <a:p>
            <a:pPr algn="ctr"/>
            <a:r>
              <a:rPr lang="en-US">
                <a:solidFill>
                  <a:schemeClr val="bg1"/>
                </a:solidFill>
                <a:latin typeface="Corbel" pitchFamily="34" charset="0"/>
              </a:rPr>
              <a:t>Iris Segmentation</a:t>
            </a:r>
          </a:p>
          <a:p>
            <a:pPr algn="ctr"/>
            <a:r>
              <a:rPr lang="en-US">
                <a:solidFill>
                  <a:schemeClr val="bg1"/>
                </a:solidFill>
                <a:latin typeface="Corbel" pitchFamily="34" charset="0"/>
              </a:rPr>
              <a:t> </a:t>
            </a:r>
            <a:endParaRPr lang="ar-JO">
              <a:solidFill>
                <a:schemeClr val="bg1"/>
              </a:solidFill>
              <a:latin typeface="Corbel" pitchFamily="34" charset="0"/>
              <a:cs typeface="Tahoma" pitchFamily="34" charset="0"/>
            </a:endParaRPr>
          </a:p>
        </p:txBody>
      </p:sp>
      <p:sp>
        <p:nvSpPr>
          <p:cNvPr id="22564" name="مربع نص 23"/>
          <p:cNvSpPr txBox="1">
            <a:spLocks noChangeArrowheads="1"/>
          </p:cNvSpPr>
          <p:nvPr/>
        </p:nvSpPr>
        <p:spPr bwMode="auto">
          <a:xfrm>
            <a:off x="7010400" y="1543050"/>
            <a:ext cx="1600200" cy="369332"/>
          </a:xfrm>
          <a:prstGeom prst="rect">
            <a:avLst/>
          </a:prstGeom>
          <a:noFill/>
          <a:ln w="9525">
            <a:noFill/>
            <a:miter lim="800000"/>
            <a:headEnd/>
            <a:tailEnd/>
          </a:ln>
        </p:spPr>
        <p:txBody>
          <a:bodyPr>
            <a:spAutoFit/>
          </a:bodyPr>
          <a:lstStyle/>
          <a:p>
            <a:r>
              <a:rPr lang="en-US">
                <a:solidFill>
                  <a:schemeClr val="bg1"/>
                </a:solidFill>
                <a:latin typeface="Corbel" pitchFamily="34" charset="0"/>
              </a:rPr>
              <a:t>Normalization </a:t>
            </a:r>
            <a:endParaRPr lang="ar-JO">
              <a:solidFill>
                <a:schemeClr val="bg1"/>
              </a:solidFill>
              <a:latin typeface="Corbel" pitchFamily="34" charset="0"/>
              <a:cs typeface="Tahoma" pitchFamily="34" charset="0"/>
            </a:endParaRPr>
          </a:p>
        </p:txBody>
      </p:sp>
      <p:sp>
        <p:nvSpPr>
          <p:cNvPr id="22565" name="مربع نص 25"/>
          <p:cNvSpPr txBox="1">
            <a:spLocks noChangeArrowheads="1"/>
          </p:cNvSpPr>
          <p:nvPr/>
        </p:nvSpPr>
        <p:spPr bwMode="auto">
          <a:xfrm>
            <a:off x="7086600" y="3143250"/>
            <a:ext cx="1524000" cy="646331"/>
          </a:xfrm>
          <a:prstGeom prst="rect">
            <a:avLst/>
          </a:prstGeom>
          <a:noFill/>
          <a:ln w="9525">
            <a:noFill/>
            <a:miter lim="800000"/>
            <a:headEnd/>
            <a:tailEnd/>
          </a:ln>
        </p:spPr>
        <p:txBody>
          <a:bodyPr>
            <a:spAutoFit/>
          </a:bodyPr>
          <a:lstStyle/>
          <a:p>
            <a:pPr algn="ctr"/>
            <a:r>
              <a:rPr lang="en-US">
                <a:solidFill>
                  <a:schemeClr val="bg1"/>
                </a:solidFill>
                <a:latin typeface="Corbel" pitchFamily="34" charset="0"/>
              </a:rPr>
              <a:t>Feature Encoding </a:t>
            </a:r>
            <a:endParaRPr lang="ar-JO">
              <a:solidFill>
                <a:schemeClr val="bg1"/>
              </a:solidFill>
              <a:latin typeface="Corbel" pitchFamily="34" charset="0"/>
              <a:cs typeface="Tahoma" pitchFamily="34" charset="0"/>
            </a:endParaRPr>
          </a:p>
        </p:txBody>
      </p:sp>
      <p:sp>
        <p:nvSpPr>
          <p:cNvPr id="22566" name="مربع نص 26"/>
          <p:cNvSpPr txBox="1">
            <a:spLocks noChangeArrowheads="1"/>
          </p:cNvSpPr>
          <p:nvPr/>
        </p:nvSpPr>
        <p:spPr bwMode="auto">
          <a:xfrm>
            <a:off x="3962400" y="3143250"/>
            <a:ext cx="1447800" cy="646331"/>
          </a:xfrm>
          <a:prstGeom prst="rect">
            <a:avLst/>
          </a:prstGeom>
          <a:noFill/>
          <a:ln w="9525">
            <a:noFill/>
            <a:miter lim="800000"/>
            <a:headEnd/>
            <a:tailEnd/>
          </a:ln>
        </p:spPr>
        <p:txBody>
          <a:bodyPr>
            <a:spAutoFit/>
          </a:bodyPr>
          <a:lstStyle/>
          <a:p>
            <a:pPr algn="ctr"/>
            <a:r>
              <a:rPr lang="en-US">
                <a:solidFill>
                  <a:schemeClr val="bg1"/>
                </a:solidFill>
                <a:latin typeface="Corbel" pitchFamily="34" charset="0"/>
              </a:rPr>
              <a:t>Feature Matching </a:t>
            </a:r>
            <a:endParaRPr lang="ar-JO">
              <a:solidFill>
                <a:schemeClr val="bg1"/>
              </a:solidFill>
              <a:latin typeface="Corbel" pitchFamily="34" charset="0"/>
              <a:cs typeface="Tahoma" pitchFamily="34" charset="0"/>
            </a:endParaRPr>
          </a:p>
        </p:txBody>
      </p:sp>
      <p:sp>
        <p:nvSpPr>
          <p:cNvPr id="22567" name="مربع نص 27"/>
          <p:cNvSpPr txBox="1">
            <a:spLocks noChangeArrowheads="1"/>
          </p:cNvSpPr>
          <p:nvPr/>
        </p:nvSpPr>
        <p:spPr bwMode="auto">
          <a:xfrm>
            <a:off x="3657600" y="4400550"/>
            <a:ext cx="1981200" cy="646331"/>
          </a:xfrm>
          <a:prstGeom prst="rect">
            <a:avLst/>
          </a:prstGeom>
          <a:noFill/>
          <a:ln w="9525">
            <a:noFill/>
            <a:miter lim="800000"/>
            <a:headEnd/>
            <a:tailEnd/>
          </a:ln>
        </p:spPr>
        <p:txBody>
          <a:bodyPr>
            <a:spAutoFit/>
          </a:bodyPr>
          <a:lstStyle/>
          <a:p>
            <a:pPr algn="ctr"/>
            <a:r>
              <a:rPr lang="en-US">
                <a:solidFill>
                  <a:schemeClr val="bg1"/>
                </a:solidFill>
                <a:latin typeface="Corbel" pitchFamily="34" charset="0"/>
              </a:rPr>
              <a:t>Iris Templates Database</a:t>
            </a:r>
            <a:endParaRPr lang="ar-JO">
              <a:solidFill>
                <a:schemeClr val="bg1"/>
              </a:solidFill>
              <a:latin typeface="Corbel" pitchFamily="34" charset="0"/>
              <a:cs typeface="Tahoma" pitchFamily="34" charset="0"/>
            </a:endParaRPr>
          </a:p>
        </p:txBody>
      </p:sp>
      <p:sp>
        <p:nvSpPr>
          <p:cNvPr id="22568" name="مربع نص 28"/>
          <p:cNvSpPr txBox="1">
            <a:spLocks noChangeArrowheads="1"/>
          </p:cNvSpPr>
          <p:nvPr/>
        </p:nvSpPr>
        <p:spPr bwMode="auto">
          <a:xfrm>
            <a:off x="2362200" y="2000250"/>
            <a:ext cx="1371600" cy="369332"/>
          </a:xfrm>
          <a:prstGeom prst="rect">
            <a:avLst/>
          </a:prstGeom>
          <a:noFill/>
          <a:ln w="9525">
            <a:noFill/>
            <a:miter lim="800000"/>
            <a:headEnd/>
            <a:tailEnd/>
          </a:ln>
        </p:spPr>
        <p:txBody>
          <a:bodyPr>
            <a:spAutoFit/>
          </a:bodyPr>
          <a:lstStyle/>
          <a:p>
            <a:pPr algn="ctr"/>
            <a:r>
              <a:rPr lang="en-US" b="1">
                <a:latin typeface="Corbel" pitchFamily="34" charset="0"/>
              </a:rPr>
              <a:t>Eye Image</a:t>
            </a:r>
            <a:endParaRPr lang="ar-JO" b="1">
              <a:latin typeface="Corbel" pitchFamily="34" charset="0"/>
              <a:cs typeface="Tahoma" pitchFamily="34" charset="0"/>
            </a:endParaRPr>
          </a:p>
        </p:txBody>
      </p:sp>
      <p:sp>
        <p:nvSpPr>
          <p:cNvPr id="22569" name="مربع نص 29"/>
          <p:cNvSpPr txBox="1">
            <a:spLocks noChangeArrowheads="1"/>
          </p:cNvSpPr>
          <p:nvPr/>
        </p:nvSpPr>
        <p:spPr bwMode="auto">
          <a:xfrm>
            <a:off x="5562600" y="2000250"/>
            <a:ext cx="1295400" cy="369332"/>
          </a:xfrm>
          <a:prstGeom prst="rect">
            <a:avLst/>
          </a:prstGeom>
          <a:noFill/>
          <a:ln w="9525">
            <a:noFill/>
            <a:miter lim="800000"/>
            <a:headEnd/>
            <a:tailEnd/>
          </a:ln>
        </p:spPr>
        <p:txBody>
          <a:bodyPr>
            <a:spAutoFit/>
          </a:bodyPr>
          <a:lstStyle/>
          <a:p>
            <a:pPr algn="ctr"/>
            <a:r>
              <a:rPr lang="en-US" b="1">
                <a:latin typeface="Corbel" pitchFamily="34" charset="0"/>
              </a:rPr>
              <a:t>Iris  Region </a:t>
            </a:r>
            <a:endParaRPr lang="ar-JO" b="1">
              <a:latin typeface="Corbel" pitchFamily="34" charset="0"/>
              <a:cs typeface="Tahoma" pitchFamily="34" charset="0"/>
            </a:endParaRPr>
          </a:p>
        </p:txBody>
      </p:sp>
      <p:sp>
        <p:nvSpPr>
          <p:cNvPr id="22570" name="مربع نص 31"/>
          <p:cNvSpPr txBox="1">
            <a:spLocks noChangeArrowheads="1"/>
          </p:cNvSpPr>
          <p:nvPr/>
        </p:nvSpPr>
        <p:spPr bwMode="auto">
          <a:xfrm>
            <a:off x="6629400" y="2400300"/>
            <a:ext cx="2286000" cy="646331"/>
          </a:xfrm>
          <a:prstGeom prst="rect">
            <a:avLst/>
          </a:prstGeom>
          <a:noFill/>
          <a:ln w="9525">
            <a:noFill/>
            <a:miter lim="800000"/>
            <a:headEnd/>
            <a:tailEnd/>
          </a:ln>
        </p:spPr>
        <p:txBody>
          <a:bodyPr>
            <a:spAutoFit/>
          </a:bodyPr>
          <a:lstStyle/>
          <a:p>
            <a:pPr algn="ctr"/>
            <a:r>
              <a:rPr lang="en-US" b="1">
                <a:latin typeface="Corbel" pitchFamily="34" charset="0"/>
              </a:rPr>
              <a:t>Feature points in the iris region</a:t>
            </a:r>
            <a:endParaRPr lang="ar-JO" b="1">
              <a:latin typeface="Corbel" pitchFamily="34" charset="0"/>
              <a:cs typeface="Tahoma" pitchFamily="34" charset="0"/>
            </a:endParaRPr>
          </a:p>
        </p:txBody>
      </p:sp>
      <p:sp>
        <p:nvSpPr>
          <p:cNvPr id="33" name="سهم للأسفل 32"/>
          <p:cNvSpPr/>
          <p:nvPr/>
        </p:nvSpPr>
        <p:spPr>
          <a:xfrm>
            <a:off x="7467600" y="2171700"/>
            <a:ext cx="533400" cy="3429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34" name="سهم للأسفل 33"/>
          <p:cNvSpPr/>
          <p:nvPr/>
        </p:nvSpPr>
        <p:spPr>
          <a:xfrm>
            <a:off x="7467600" y="2857500"/>
            <a:ext cx="533400" cy="2286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fontAlgn="auto">
              <a:spcBef>
                <a:spcPts val="0"/>
              </a:spcBef>
              <a:spcAft>
                <a:spcPts val="0"/>
              </a:spcAft>
              <a:defRPr/>
            </a:pPr>
            <a:endParaRPr lang="ar-JO"/>
          </a:p>
        </p:txBody>
      </p:sp>
      <p:sp>
        <p:nvSpPr>
          <p:cNvPr id="22577" name="مربع نص 34"/>
          <p:cNvSpPr txBox="1">
            <a:spLocks noChangeArrowheads="1"/>
          </p:cNvSpPr>
          <p:nvPr/>
        </p:nvSpPr>
        <p:spPr bwMode="auto">
          <a:xfrm>
            <a:off x="5638800" y="3714750"/>
            <a:ext cx="1524000" cy="369332"/>
          </a:xfrm>
          <a:prstGeom prst="rect">
            <a:avLst/>
          </a:prstGeom>
          <a:noFill/>
          <a:ln w="9525">
            <a:noFill/>
            <a:miter lim="800000"/>
            <a:headEnd/>
            <a:tailEnd/>
          </a:ln>
        </p:spPr>
        <p:txBody>
          <a:bodyPr>
            <a:spAutoFit/>
          </a:bodyPr>
          <a:lstStyle/>
          <a:p>
            <a:pPr algn="ctr"/>
            <a:r>
              <a:rPr lang="en-US" b="1">
                <a:latin typeface="Corbel" pitchFamily="34" charset="0"/>
              </a:rPr>
              <a:t>Iris Template </a:t>
            </a:r>
            <a:endParaRPr lang="ar-JO" b="1">
              <a:latin typeface="Corbel" pitchFamily="34" charset="0"/>
              <a:cs typeface="Tahoma" pitchFamily="34" charset="0"/>
            </a:endParaRPr>
          </a:p>
        </p:txBody>
      </p:sp>
      <p:sp>
        <p:nvSpPr>
          <p:cNvPr id="37" name="مخطط انسيابي: محطة طرفية 36"/>
          <p:cNvSpPr/>
          <p:nvPr/>
        </p:nvSpPr>
        <p:spPr>
          <a:xfrm>
            <a:off x="228600" y="3143250"/>
            <a:ext cx="2590800" cy="74295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ar-JO"/>
          </a:p>
        </p:txBody>
      </p:sp>
      <p:sp>
        <p:nvSpPr>
          <p:cNvPr id="22579" name="مربع نص 37"/>
          <p:cNvSpPr txBox="1">
            <a:spLocks noChangeArrowheads="1"/>
          </p:cNvSpPr>
          <p:nvPr/>
        </p:nvSpPr>
        <p:spPr bwMode="auto">
          <a:xfrm>
            <a:off x="609600" y="3257550"/>
            <a:ext cx="1981200" cy="646331"/>
          </a:xfrm>
          <a:prstGeom prst="rect">
            <a:avLst/>
          </a:prstGeom>
          <a:noFill/>
          <a:ln w="9525">
            <a:noFill/>
            <a:miter lim="800000"/>
            <a:headEnd/>
            <a:tailEnd/>
          </a:ln>
        </p:spPr>
        <p:txBody>
          <a:bodyPr>
            <a:spAutoFit/>
          </a:bodyPr>
          <a:lstStyle/>
          <a:p>
            <a:pPr algn="ctr"/>
            <a:r>
              <a:rPr lang="en-US" b="1">
                <a:solidFill>
                  <a:schemeClr val="bg1"/>
                </a:solidFill>
                <a:latin typeface="Corbel" pitchFamily="34" charset="0"/>
              </a:rPr>
              <a:t>Identify or Reject Subject </a:t>
            </a:r>
            <a:endParaRPr lang="ar-JO" b="1">
              <a:solidFill>
                <a:schemeClr val="bg1"/>
              </a:solidFill>
              <a:latin typeface="Corbel"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5950"/>
            <a:ext cx="8229600" cy="1049274"/>
          </a:xfrm>
        </p:spPr>
        <p:txBody>
          <a:bodyPr>
            <a:normAutofit fontScale="90000"/>
          </a:bodyPr>
          <a:lstStyle/>
          <a:p>
            <a:r>
              <a:rPr lang="en-US" dirty="0" smtClean="0"/>
              <a:t>WHAT WE HAVE DONE SO FAR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5750"/>
            <a:ext cx="5181599" cy="4610173"/>
          </a:xfrm>
          <a:prstGeom prst="rect">
            <a:avLst/>
          </a:prstGeom>
          <a:noFill/>
        </p:spPr>
        <p:txBody>
          <a:bodyPr wrap="square" rtlCol="0">
            <a:spAutoFit/>
          </a:bodyPr>
          <a:lstStyle/>
          <a:p>
            <a:pPr>
              <a:lnSpc>
                <a:spcPct val="150000"/>
              </a:lnSpc>
            </a:pPr>
            <a:r>
              <a:rPr lang="en-US" dirty="0" smtClean="0"/>
              <a:t>Firstly, an automatic segmentation algorithm </a:t>
            </a:r>
            <a:r>
              <a:rPr lang="en-US" dirty="0" smtClean="0"/>
              <a:t>is used , which localizes </a:t>
            </a:r>
            <a:r>
              <a:rPr lang="en-US" dirty="0" smtClean="0"/>
              <a:t>the iris region from an eye image and isolate eyelid, eyelash and reflection areas. </a:t>
            </a:r>
            <a:endParaRPr lang="en-US" dirty="0" smtClean="0"/>
          </a:p>
          <a:p>
            <a:pPr>
              <a:lnSpc>
                <a:spcPct val="150000"/>
              </a:lnSpc>
            </a:pPr>
            <a:r>
              <a:rPr lang="en-US" dirty="0" smtClean="0"/>
              <a:t>Automatic </a:t>
            </a:r>
            <a:r>
              <a:rPr lang="en-US" dirty="0" smtClean="0"/>
              <a:t>segmentation </a:t>
            </a:r>
            <a:r>
              <a:rPr lang="en-US" dirty="0" smtClean="0"/>
              <a:t>is achieved </a:t>
            </a:r>
            <a:r>
              <a:rPr lang="en-US" dirty="0" smtClean="0"/>
              <a:t>through the use of the circular Hough transform for </a:t>
            </a:r>
            <a:r>
              <a:rPr lang="en-US" dirty="0" smtClean="0"/>
              <a:t>localizing </a:t>
            </a:r>
            <a:r>
              <a:rPr lang="en-US" dirty="0" smtClean="0"/>
              <a:t>the iris and pupil regions, and the linear Hough transform for </a:t>
            </a:r>
            <a:r>
              <a:rPr lang="en-US" dirty="0" smtClean="0"/>
              <a:t>localizing </a:t>
            </a:r>
            <a:r>
              <a:rPr lang="en-US" dirty="0" smtClean="0"/>
              <a:t>occluding eyelids. Thresholding </a:t>
            </a:r>
            <a:r>
              <a:rPr lang="en-US" dirty="0" smtClean="0"/>
              <a:t>is also </a:t>
            </a:r>
            <a:r>
              <a:rPr lang="en-US" dirty="0" smtClean="0"/>
              <a:t>employed for isolating eyelashes and reflections.</a:t>
            </a:r>
            <a:endParaRPr lang="en-US" dirty="0"/>
          </a:p>
        </p:txBody>
      </p:sp>
      <p:pic>
        <p:nvPicPr>
          <p:cNvPr id="5" name="Picture 4" descr="بدون عنوان.png"/>
          <p:cNvPicPr>
            <a:picLocks noChangeAspect="1"/>
          </p:cNvPicPr>
          <p:nvPr/>
        </p:nvPicPr>
        <p:blipFill>
          <a:blip r:embed="rId2" cstate="print"/>
          <a:srcRect/>
          <a:stretch>
            <a:fillRect/>
          </a:stretch>
        </p:blipFill>
        <p:spPr bwMode="auto">
          <a:xfrm>
            <a:off x="6172200" y="742950"/>
            <a:ext cx="2457450" cy="1657350"/>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6019800" y="2647950"/>
            <a:ext cx="2812026" cy="1981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38150"/>
            <a:ext cx="8153400" cy="2117183"/>
          </a:xfrm>
          <a:prstGeom prst="rect">
            <a:avLst/>
          </a:prstGeom>
          <a:noFill/>
        </p:spPr>
        <p:txBody>
          <a:bodyPr wrap="square" rtlCol="0">
            <a:spAutoFit/>
          </a:bodyPr>
          <a:lstStyle/>
          <a:p>
            <a:pPr>
              <a:lnSpc>
                <a:spcPct val="150000"/>
              </a:lnSpc>
            </a:pPr>
            <a:r>
              <a:rPr lang="en-US" dirty="0" smtClean="0"/>
              <a:t>Next, the segmented iris region </a:t>
            </a:r>
            <a:r>
              <a:rPr lang="en-US" dirty="0" smtClean="0"/>
              <a:t>is normalized </a:t>
            </a:r>
            <a:r>
              <a:rPr lang="en-US" dirty="0" smtClean="0"/>
              <a:t>to eliminate dimensional inconsistencies between iris regions. </a:t>
            </a:r>
            <a:r>
              <a:rPr lang="en-US" dirty="0" smtClean="0"/>
              <a:t>This helps in the process of Iris Detection and eliminates any impure / undetected part of the eye or the eyelash from the Database being used .</a:t>
            </a:r>
          </a:p>
          <a:p>
            <a:pPr>
              <a:lnSpc>
                <a:spcPct val="150000"/>
              </a:lnSpc>
            </a:pPr>
            <a:endParaRPr lang="en-US" dirty="0" smtClean="0"/>
          </a:p>
        </p:txBody>
      </p:sp>
      <p:pic>
        <p:nvPicPr>
          <p:cNvPr id="5" name="Picture 2"/>
          <p:cNvPicPr>
            <a:picLocks noGrp="1" noChangeAspect="1" noChangeArrowheads="1"/>
          </p:cNvPicPr>
          <p:nvPr>
            <p:ph idx="1"/>
          </p:nvPr>
        </p:nvPicPr>
        <p:blipFill>
          <a:blip r:embed="rId2"/>
          <a:srcRect/>
          <a:stretch>
            <a:fillRect/>
          </a:stretch>
        </p:blipFill>
        <p:spPr>
          <a:xfrm>
            <a:off x="609600" y="2495550"/>
            <a:ext cx="8001000" cy="2286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p:cNvPicPr>
            <a:picLocks noChangeAspect="1" noChangeArrowheads="1"/>
          </p:cNvPicPr>
          <p:nvPr/>
        </p:nvPicPr>
        <p:blipFill>
          <a:blip r:embed="rId2"/>
          <a:srcRect l="1043" t="5562" r="927" b="7300"/>
          <a:stretch>
            <a:fillRect/>
          </a:stretch>
        </p:blipFill>
        <p:spPr bwMode="auto">
          <a:xfrm>
            <a:off x="685800" y="666750"/>
            <a:ext cx="7772400" cy="3886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iris recognition using standard cameras project java"/>
          <p:cNvPicPr>
            <a:picLocks noChangeAspect="1" noChangeArrowheads="1"/>
          </p:cNvPicPr>
          <p:nvPr/>
        </p:nvPicPr>
        <p:blipFill>
          <a:blip r:embed="rId2"/>
          <a:srcRect t="3851" b="3730"/>
          <a:stretch>
            <a:fillRect/>
          </a:stretch>
        </p:blipFill>
        <p:spPr bwMode="auto">
          <a:xfrm>
            <a:off x="990600" y="666750"/>
            <a:ext cx="7328958"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thub.com/bernii/IrisRecognition/raw/master/screenshot.jpg"/>
          <p:cNvPicPr>
            <a:picLocks noChangeAspect="1" noChangeArrowheads="1"/>
          </p:cNvPicPr>
          <p:nvPr/>
        </p:nvPicPr>
        <p:blipFill>
          <a:blip r:embed="rId2"/>
          <a:srcRect t="4781"/>
          <a:stretch>
            <a:fillRect/>
          </a:stretch>
        </p:blipFill>
        <p:spPr bwMode="auto">
          <a:xfrm>
            <a:off x="2133600" y="285750"/>
            <a:ext cx="4835426" cy="4552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0</TotalTime>
  <Words>356</Words>
  <Application>Microsoft Office PowerPoint</Application>
  <PresentationFormat>On-screen Show (16:9)</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IRIS  RECOGNITION SYSTEM</vt:lpstr>
      <vt:lpstr>Methods of Iris Recognition  being used in our project  </vt:lpstr>
      <vt:lpstr>Iris Recognition Diagram </vt:lpstr>
      <vt:lpstr>WHAT WE HAVE DONE SO FAR ?</vt:lpstr>
      <vt:lpstr>Slide 5</vt:lpstr>
      <vt:lpstr>Slide 6</vt:lpstr>
      <vt:lpstr>Slide 7</vt:lpstr>
      <vt:lpstr>Slide 8</vt:lpstr>
      <vt:lpstr>Slide 9</vt:lpstr>
      <vt:lpstr>WHATS LEFT TO BE DONE ?</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2018-10-12T13:41:14Z</dcterms:created>
  <dcterms:modified xsi:type="dcterms:W3CDTF">2018-10-12T14:20:00Z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