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4" r:id="rId7"/>
    <p:sldId id="268" r:id="rId8"/>
    <p:sldId id="272" r:id="rId9"/>
    <p:sldId id="274" r:id="rId10"/>
    <p:sldId id="275" r:id="rId11"/>
    <p:sldId id="276" r:id="rId12"/>
  </p:sldIdLst>
  <p:sldSz cx="9144000" cy="5143500" type="screen16x9"/>
  <p:notesSz cx="6858000" cy="9144000"/>
  <p:embeddedFontLst>
    <p:embeddedFont>
      <p:font typeface="Bebas Neue" panose="020F0502020204030204" pitchFamily="34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  <p:embeddedFont>
      <p:font typeface="Playfair Display SemiBold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edium" panose="02000000000000000000" pitchFamily="2" charset="0"/>
      <p:regular r:id="rId31"/>
      <p:bold r:id="rId32"/>
      <p:italic r:id="rId33"/>
      <p:boldItalic r:id="rId34"/>
    </p:embeddedFont>
    <p:embeddedFont>
      <p:font typeface="Vidalok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D3E695-4EA2-47FE-9466-5364AA1FE5CB}">
  <a:tblStyle styleId="{EAD3E695-4EA2-47FE-9466-5364AA1FE5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4413CC-ED2C-460D-9635-E54F57DC357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615a7b5d3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31615a7b5d3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615a7b5d3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31615a7b5d3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615a7b5d3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31615a7b5d3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89688a0f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3189688a0f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615a7b5d3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31615a7b5d3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6285a576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316285a576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615a7b5d3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31615a7b5d3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89688a0f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3189688a0f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b241a24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b241a247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b241a247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1b241a247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8999" y="-16312"/>
            <a:ext cx="9201998" cy="517612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720000" y="1105200"/>
            <a:ext cx="7704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1796475" y="1415172"/>
            <a:ext cx="46806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1"/>
          </p:nvPr>
        </p:nvSpPr>
        <p:spPr>
          <a:xfrm>
            <a:off x="1796475" y="1642067"/>
            <a:ext cx="4680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3"/>
          </p:nvPr>
        </p:nvSpPr>
        <p:spPr>
          <a:xfrm>
            <a:off x="1796475" y="2553561"/>
            <a:ext cx="46806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4"/>
          </p:nvPr>
        </p:nvSpPr>
        <p:spPr>
          <a:xfrm>
            <a:off x="1796475" y="2780465"/>
            <a:ext cx="4680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5"/>
          </p:nvPr>
        </p:nvSpPr>
        <p:spPr>
          <a:xfrm>
            <a:off x="1796475" y="3691950"/>
            <a:ext cx="46806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6"/>
          </p:nvPr>
        </p:nvSpPr>
        <p:spPr>
          <a:xfrm>
            <a:off x="1796475" y="3918846"/>
            <a:ext cx="46806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7"/>
          </p:nvPr>
        </p:nvSpPr>
        <p:spPr>
          <a:xfrm>
            <a:off x="773350" y="1566800"/>
            <a:ext cx="907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8"/>
          </p:nvPr>
        </p:nvSpPr>
        <p:spPr>
          <a:xfrm>
            <a:off x="773350" y="2708988"/>
            <a:ext cx="907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9"/>
          </p:nvPr>
        </p:nvSpPr>
        <p:spPr>
          <a:xfrm>
            <a:off x="773350" y="3844700"/>
            <a:ext cx="907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6125"/>
            <a:ext cx="9144000" cy="5208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503350" y="2384235"/>
            <a:ext cx="4137300" cy="13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732750" y="1034157"/>
            <a:ext cx="16785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503350" y="3916850"/>
            <a:ext cx="4137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63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714077" y="1557450"/>
            <a:ext cx="44496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8"/>
          <p:cNvSpPr>
            <a:spLocks noGrp="1"/>
          </p:cNvSpPr>
          <p:nvPr>
            <p:ph type="pic" idx="2"/>
          </p:nvPr>
        </p:nvSpPr>
        <p:spPr>
          <a:xfrm flipH="1">
            <a:off x="6236050" y="-83838"/>
            <a:ext cx="5311200" cy="5311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4942452" y="2881376"/>
            <a:ext cx="31929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2"/>
          </p:nvPr>
        </p:nvSpPr>
        <p:spPr>
          <a:xfrm>
            <a:off x="713618" y="2881383"/>
            <a:ext cx="31929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3"/>
          </p:nvPr>
        </p:nvSpPr>
        <p:spPr>
          <a:xfrm>
            <a:off x="4942450" y="2466625"/>
            <a:ext cx="31929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4"/>
          </p:nvPr>
        </p:nvSpPr>
        <p:spPr>
          <a:xfrm>
            <a:off x="713618" y="2466625"/>
            <a:ext cx="31929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414425" y="445025"/>
            <a:ext cx="601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2414425" y="1343350"/>
            <a:ext cx="6016200" cy="3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>
            <a:spLocks noGrp="1"/>
          </p:cNvSpPr>
          <p:nvPr>
            <p:ph type="pic" idx="2"/>
          </p:nvPr>
        </p:nvSpPr>
        <p:spPr>
          <a:xfrm>
            <a:off x="-3059675" y="25687"/>
            <a:ext cx="5311200" cy="5311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>
            <a:spLocks noGrp="1"/>
          </p:cNvSpPr>
          <p:nvPr>
            <p:ph type="pic" idx="2"/>
          </p:nvPr>
        </p:nvSpPr>
        <p:spPr>
          <a:xfrm flipH="1">
            <a:off x="3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713225" y="3298300"/>
            <a:ext cx="4077000" cy="129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ubTitle" idx="1"/>
          </p:nvPr>
        </p:nvSpPr>
        <p:spPr>
          <a:xfrm>
            <a:off x="720000" y="3142500"/>
            <a:ext cx="77040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ubTitle" idx="2"/>
          </p:nvPr>
        </p:nvSpPr>
        <p:spPr>
          <a:xfrm>
            <a:off x="720000" y="1566800"/>
            <a:ext cx="77040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1650250" y="387100"/>
            <a:ext cx="584340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2347900" y="16890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2099100" y="3768581"/>
            <a:ext cx="49458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</a:t>
            </a:r>
            <a:r>
              <a:rPr lang="en" sz="1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/>
              </a:rPr>
              <a:t>Freepik</a:t>
            </a:r>
            <a:r>
              <a:rPr lang="en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1"/>
          </p:nvPr>
        </p:nvSpPr>
        <p:spPr>
          <a:xfrm>
            <a:off x="713225" y="1113953"/>
            <a:ext cx="7717500" cy="3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9" name="Google Shape;129;p29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ctrTitle"/>
          </p:nvPr>
        </p:nvSpPr>
        <p:spPr>
          <a:xfrm>
            <a:off x="154425" y="1008050"/>
            <a:ext cx="8601600" cy="2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900">
                <a:latin typeface="Roboto Medium"/>
                <a:ea typeface="Roboto Medium"/>
                <a:cs typeface="Roboto Medium"/>
                <a:sym typeface="Roboto Medium"/>
              </a:rPr>
              <a:t>LexiEaseAI -</a:t>
            </a:r>
            <a:r>
              <a:rPr lang="en" sz="5800" i="1">
                <a:latin typeface="Roboto"/>
                <a:ea typeface="Roboto"/>
                <a:cs typeface="Roboto"/>
                <a:sym typeface="Roboto"/>
              </a:rPr>
              <a:t> An AI Powered Dyslexic Support System</a:t>
            </a:r>
            <a:r>
              <a:rPr lang="en" sz="5400">
                <a:latin typeface="Roboto"/>
                <a:ea typeface="Roboto"/>
                <a:cs typeface="Roboto"/>
                <a:sym typeface="Roboto"/>
              </a:rPr>
              <a:t> </a:t>
            </a:r>
            <a:endParaRPr sz="58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33"/>
          <p:cNvSpPr txBox="1">
            <a:spLocks noGrp="1"/>
          </p:cNvSpPr>
          <p:nvPr>
            <p:ph type="subTitle" idx="1"/>
          </p:nvPr>
        </p:nvSpPr>
        <p:spPr>
          <a:xfrm>
            <a:off x="4093801" y="3932379"/>
            <a:ext cx="49740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Team Members: Siddhartha Chakrabarty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		               Sneha Jain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>
            <a:spLocks noGrp="1"/>
          </p:cNvSpPr>
          <p:nvPr>
            <p:ph type="title"/>
          </p:nvPr>
        </p:nvSpPr>
        <p:spPr>
          <a:xfrm>
            <a:off x="371925" y="1376650"/>
            <a:ext cx="823170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5000">
                <a:latin typeface="Roboto Medium"/>
                <a:ea typeface="Roboto Medium"/>
                <a:cs typeface="Roboto Medium"/>
                <a:sym typeface="Roboto Medium"/>
              </a:rPr>
              <a:t>Thanks!</a:t>
            </a:r>
            <a:endParaRPr sz="15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>
            <a:spLocks noGrp="1"/>
          </p:cNvSpPr>
          <p:nvPr>
            <p:ph type="title"/>
          </p:nvPr>
        </p:nvSpPr>
        <p:spPr>
          <a:xfrm>
            <a:off x="2505450" y="202700"/>
            <a:ext cx="563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Problem Statement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34"/>
          <p:cNvSpPr txBox="1">
            <a:spLocks noGrp="1"/>
          </p:cNvSpPr>
          <p:nvPr>
            <p:ph type="subTitle" idx="1"/>
          </p:nvPr>
        </p:nvSpPr>
        <p:spPr>
          <a:xfrm>
            <a:off x="99950" y="1646025"/>
            <a:ext cx="294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Dyslexia is a common learning difficulty affecting individuals' ability to read, write, and spell, often leading to challenges in education, employment, and daily life.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1800"/>
          </a:p>
        </p:txBody>
      </p:sp>
      <p:sp>
        <p:nvSpPr>
          <p:cNvPr id="147" name="Google Shape;147;p34"/>
          <p:cNvSpPr txBox="1">
            <a:spLocks noGrp="1"/>
          </p:cNvSpPr>
          <p:nvPr>
            <p:ph type="subTitle" idx="1"/>
          </p:nvPr>
        </p:nvSpPr>
        <p:spPr>
          <a:xfrm>
            <a:off x="2967825" y="1646025"/>
            <a:ext cx="294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Existing solutions often lack adaptability to varying levels of dyslexia severity, fail to provide real-time assistance, and personalized support system.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5928625" y="1168700"/>
            <a:ext cx="294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gap hinders the ability of dyslexic individuals to fully engage in academic and professional environments, impacting their confidence and overall quality of life.</a:t>
            </a:r>
            <a:endParaRPr sz="1800"/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1800"/>
          </a:p>
        </p:txBody>
      </p:sp>
      <p:sp>
        <p:nvSpPr>
          <p:cNvPr id="149" name="Google Shape;149;p34"/>
          <p:cNvSpPr/>
          <p:nvPr/>
        </p:nvSpPr>
        <p:spPr>
          <a:xfrm>
            <a:off x="1089602" y="1223950"/>
            <a:ext cx="472911" cy="367797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4"/>
          <p:cNvSpPr/>
          <p:nvPr/>
        </p:nvSpPr>
        <p:spPr>
          <a:xfrm>
            <a:off x="4063251" y="1169374"/>
            <a:ext cx="472918" cy="431513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34"/>
          <p:cNvGrpSpPr/>
          <p:nvPr/>
        </p:nvGrpSpPr>
        <p:grpSpPr>
          <a:xfrm>
            <a:off x="7086651" y="1168530"/>
            <a:ext cx="472914" cy="431486"/>
            <a:chOff x="-62890750" y="3747425"/>
            <a:chExt cx="330825" cy="317900"/>
          </a:xfrm>
        </p:grpSpPr>
        <p:sp>
          <p:nvSpPr>
            <p:cNvPr id="152" name="Google Shape;152;p34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4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4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4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4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4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4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4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4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4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4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4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4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4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>
            <a:spLocks noGrp="1"/>
          </p:cNvSpPr>
          <p:nvPr>
            <p:ph type="title"/>
          </p:nvPr>
        </p:nvSpPr>
        <p:spPr>
          <a:xfrm>
            <a:off x="0" y="2027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Why Did We Choose This Problem Statement</a:t>
            </a:r>
            <a:endParaRPr/>
          </a:p>
        </p:txBody>
      </p:sp>
      <p:sp>
        <p:nvSpPr>
          <p:cNvPr id="177" name="Google Shape;177;p36"/>
          <p:cNvSpPr txBox="1">
            <a:spLocks noGrp="1"/>
          </p:cNvSpPr>
          <p:nvPr>
            <p:ph type="subTitle" idx="1"/>
          </p:nvPr>
        </p:nvSpPr>
        <p:spPr>
          <a:xfrm>
            <a:off x="99950" y="1646025"/>
            <a:ext cx="294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objective of this project is to develop an AI-powered support system that assists dyslexic individuals in improving their reading, writing, and comprehension skills.</a:t>
            </a:r>
            <a:endParaRPr sz="1800"/>
          </a:p>
        </p:txBody>
      </p:sp>
      <p:sp>
        <p:nvSpPr>
          <p:cNvPr id="178" name="Google Shape;178;p36"/>
          <p:cNvSpPr txBox="1">
            <a:spLocks noGrp="1"/>
          </p:cNvSpPr>
          <p:nvPr>
            <p:ph type="subTitle" idx="1"/>
          </p:nvPr>
        </p:nvSpPr>
        <p:spPr>
          <a:xfrm>
            <a:off x="3044025" y="1646025"/>
            <a:ext cx="294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Leveraging NLP, speech recognition, and text-to-speech technologies, the system will offer real-time, personalized assistance to make written content more accessible and improve the learning experience.</a:t>
            </a:r>
            <a:endParaRPr sz="1800"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5928625" y="1625900"/>
            <a:ext cx="294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goal is to empower dyslexic users to engage with text more effectively, boost their academic performance, and build confidence in their language abilities.</a:t>
            </a:r>
            <a:endParaRPr sz="1800"/>
          </a:p>
        </p:txBody>
      </p:sp>
      <p:sp>
        <p:nvSpPr>
          <p:cNvPr id="180" name="Google Shape;180;p36"/>
          <p:cNvSpPr/>
          <p:nvPr/>
        </p:nvSpPr>
        <p:spPr>
          <a:xfrm>
            <a:off x="1089602" y="1223950"/>
            <a:ext cx="472911" cy="367797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139451" y="1169374"/>
            <a:ext cx="472918" cy="431513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36"/>
          <p:cNvGrpSpPr/>
          <p:nvPr/>
        </p:nvGrpSpPr>
        <p:grpSpPr>
          <a:xfrm>
            <a:off x="7086651" y="1168530"/>
            <a:ext cx="472914" cy="431486"/>
            <a:chOff x="-62890750" y="3747425"/>
            <a:chExt cx="330825" cy="317900"/>
          </a:xfrm>
        </p:grpSpPr>
        <p:sp>
          <p:nvSpPr>
            <p:cNvPr id="183" name="Google Shape;183;p36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6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6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6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6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6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6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6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6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2960100" y="145950"/>
            <a:ext cx="302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800" i="1">
                <a:latin typeface="Roboto Medium"/>
                <a:ea typeface="Roboto Medium"/>
                <a:cs typeface="Roboto Medium"/>
                <a:sym typeface="Roboto Medium"/>
              </a:rPr>
              <a:t>Our</a:t>
            </a:r>
            <a:r>
              <a:rPr lang="en" i="1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3800" i="1">
                <a:latin typeface="Roboto Medium"/>
                <a:ea typeface="Roboto Medium"/>
                <a:cs typeface="Roboto Medium"/>
                <a:sym typeface="Roboto Medium"/>
              </a:rPr>
              <a:t>Solution</a:t>
            </a:r>
            <a:r>
              <a:rPr lang="en" sz="3800" i="1"/>
              <a:t> </a:t>
            </a:r>
            <a:endParaRPr i="1"/>
          </a:p>
        </p:txBody>
      </p:sp>
      <p:sp>
        <p:nvSpPr>
          <p:cNvPr id="202" name="Google Shape;202;p37"/>
          <p:cNvSpPr txBox="1"/>
          <p:nvPr/>
        </p:nvSpPr>
        <p:spPr>
          <a:xfrm flipH="1">
            <a:off x="254650" y="1756288"/>
            <a:ext cx="3077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Phonological Awareness Test</a:t>
            </a:r>
            <a:endParaRPr sz="2400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3" name="Google Shape;203;p37"/>
          <p:cNvSpPr/>
          <p:nvPr/>
        </p:nvSpPr>
        <p:spPr>
          <a:xfrm>
            <a:off x="1388343" y="3570190"/>
            <a:ext cx="810300" cy="810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37"/>
          <p:cNvCxnSpPr>
            <a:stCxn id="203" idx="0"/>
          </p:cNvCxnSpPr>
          <p:nvPr/>
        </p:nvCxnSpPr>
        <p:spPr>
          <a:xfrm rot="10800000" flipH="1">
            <a:off x="1793493" y="2603290"/>
            <a:ext cx="3000" cy="96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37"/>
          <p:cNvSpPr txBox="1"/>
          <p:nvPr/>
        </p:nvSpPr>
        <p:spPr>
          <a:xfrm flipH="1">
            <a:off x="3112275" y="3774100"/>
            <a:ext cx="3447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Kauffman Assessment Battery Test</a:t>
            </a:r>
            <a:endParaRPr sz="2400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4383681" y="1688821"/>
            <a:ext cx="810300" cy="810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37"/>
          <p:cNvCxnSpPr/>
          <p:nvPr/>
        </p:nvCxnSpPr>
        <p:spPr>
          <a:xfrm rot="10800000">
            <a:off x="4788824" y="2499100"/>
            <a:ext cx="0" cy="97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37"/>
          <p:cNvSpPr txBox="1"/>
          <p:nvPr/>
        </p:nvSpPr>
        <p:spPr>
          <a:xfrm flipH="1">
            <a:off x="6407775" y="2126150"/>
            <a:ext cx="214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209" name="Google Shape;209;p37"/>
          <p:cNvSpPr/>
          <p:nvPr/>
        </p:nvSpPr>
        <p:spPr>
          <a:xfrm>
            <a:off x="7074219" y="3570190"/>
            <a:ext cx="810300" cy="810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37"/>
          <p:cNvCxnSpPr>
            <a:stCxn id="209" idx="0"/>
            <a:endCxn id="208" idx="2"/>
          </p:cNvCxnSpPr>
          <p:nvPr/>
        </p:nvCxnSpPr>
        <p:spPr>
          <a:xfrm rot="10800000">
            <a:off x="7479369" y="2659690"/>
            <a:ext cx="0" cy="91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37"/>
          <p:cNvSpPr/>
          <p:nvPr/>
        </p:nvSpPr>
        <p:spPr>
          <a:xfrm>
            <a:off x="4628738" y="1934672"/>
            <a:ext cx="320187" cy="31859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37"/>
          <p:cNvGrpSpPr/>
          <p:nvPr/>
        </p:nvGrpSpPr>
        <p:grpSpPr>
          <a:xfrm>
            <a:off x="1633791" y="3818815"/>
            <a:ext cx="319405" cy="313050"/>
            <a:chOff x="-60988625" y="3740800"/>
            <a:chExt cx="316650" cy="310350"/>
          </a:xfrm>
        </p:grpSpPr>
        <p:sp>
          <p:nvSpPr>
            <p:cNvPr id="213" name="Google Shape;213;p37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7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37"/>
          <p:cNvSpPr/>
          <p:nvPr/>
        </p:nvSpPr>
        <p:spPr>
          <a:xfrm>
            <a:off x="7318481" y="3777943"/>
            <a:ext cx="321775" cy="318220"/>
          </a:xfrm>
          <a:custGeom>
            <a:avLst/>
            <a:gdLst/>
            <a:ahLst/>
            <a:cxnLst/>
            <a:rect l="l" t="t" r="r" b="b"/>
            <a:pathLst>
              <a:path w="12760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2905725" y="762150"/>
            <a:ext cx="809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i="1">
                <a:latin typeface="Roboto Medium"/>
                <a:ea typeface="Roboto Medium"/>
                <a:cs typeface="Roboto Medium"/>
                <a:sym typeface="Roboto Medium"/>
              </a:rPr>
              <a:t>Three Dyslexic Tests</a:t>
            </a:r>
            <a:endParaRPr sz="21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 flipH="1">
            <a:off x="6114075" y="2278550"/>
            <a:ext cx="27417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Gray Oral Reading Test</a:t>
            </a:r>
            <a:endParaRPr sz="2400" b="0" u="none" strike="noStrike" cap="none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2960100" y="-6450"/>
            <a:ext cx="3022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800" i="1">
                <a:latin typeface="Roboto Medium"/>
                <a:ea typeface="Roboto Medium"/>
                <a:cs typeface="Roboto Medium"/>
                <a:sym typeface="Roboto Medium"/>
              </a:rPr>
              <a:t>Our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3800" i="1">
                <a:latin typeface="Roboto Medium"/>
                <a:ea typeface="Roboto Medium"/>
                <a:cs typeface="Roboto Medium"/>
                <a:sym typeface="Roboto Medium"/>
              </a:rPr>
              <a:t>Solution</a:t>
            </a:r>
            <a:r>
              <a:rPr lang="en" sz="3800" i="1"/>
              <a:t> </a:t>
            </a:r>
            <a:endParaRPr/>
          </a:p>
        </p:txBody>
      </p:sp>
      <p:sp>
        <p:nvSpPr>
          <p:cNvPr id="250" name="Google Shape;250;p41"/>
          <p:cNvSpPr txBox="1"/>
          <p:nvPr/>
        </p:nvSpPr>
        <p:spPr>
          <a:xfrm flipH="1">
            <a:off x="-692131" y="2746888"/>
            <a:ext cx="3077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Mild</a:t>
            </a:r>
            <a:endParaRPr sz="2400" i="1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1" name="Google Shape;251;p41"/>
          <p:cNvSpPr/>
          <p:nvPr/>
        </p:nvSpPr>
        <p:spPr>
          <a:xfrm>
            <a:off x="430688" y="4179790"/>
            <a:ext cx="810300" cy="810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41"/>
          <p:cNvCxnSpPr/>
          <p:nvPr/>
        </p:nvCxnSpPr>
        <p:spPr>
          <a:xfrm rot="10800000" flipH="1">
            <a:off x="824964" y="3212890"/>
            <a:ext cx="3000" cy="96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41"/>
          <p:cNvSpPr txBox="1"/>
          <p:nvPr/>
        </p:nvSpPr>
        <p:spPr>
          <a:xfrm flipH="1">
            <a:off x="1817197" y="2935900"/>
            <a:ext cx="3447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Moderate</a:t>
            </a:r>
            <a:endParaRPr sz="2400" i="1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4" name="Google Shape;254;p41"/>
          <p:cNvSpPr/>
          <p:nvPr/>
        </p:nvSpPr>
        <p:spPr>
          <a:xfrm>
            <a:off x="3055981" y="1231621"/>
            <a:ext cx="810300" cy="810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41"/>
          <p:cNvCxnSpPr/>
          <p:nvPr/>
        </p:nvCxnSpPr>
        <p:spPr>
          <a:xfrm rot="10800000">
            <a:off x="3439375" y="2041900"/>
            <a:ext cx="0" cy="97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6" name="Google Shape;256;p41"/>
          <p:cNvSpPr txBox="1"/>
          <p:nvPr/>
        </p:nvSpPr>
        <p:spPr>
          <a:xfrm flipH="1">
            <a:off x="6407775" y="2126150"/>
            <a:ext cx="214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257" name="Google Shape;257;p41"/>
          <p:cNvSpPr/>
          <p:nvPr/>
        </p:nvSpPr>
        <p:spPr>
          <a:xfrm>
            <a:off x="6149589" y="4103590"/>
            <a:ext cx="810300" cy="810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41"/>
          <p:cNvCxnSpPr/>
          <p:nvPr/>
        </p:nvCxnSpPr>
        <p:spPr>
          <a:xfrm rot="10800000" flipH="1">
            <a:off x="6549094" y="2877490"/>
            <a:ext cx="2400" cy="1226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41"/>
          <p:cNvSpPr/>
          <p:nvPr/>
        </p:nvSpPr>
        <p:spPr>
          <a:xfrm>
            <a:off x="3311912" y="1477472"/>
            <a:ext cx="320187" cy="31859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41"/>
          <p:cNvGrpSpPr/>
          <p:nvPr/>
        </p:nvGrpSpPr>
        <p:grpSpPr>
          <a:xfrm>
            <a:off x="687038" y="4428416"/>
            <a:ext cx="319405" cy="313050"/>
            <a:chOff x="-60988625" y="3740800"/>
            <a:chExt cx="316650" cy="310350"/>
          </a:xfrm>
        </p:grpSpPr>
        <p:sp>
          <p:nvSpPr>
            <p:cNvPr id="261" name="Google Shape;261;p41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41"/>
          <p:cNvSpPr/>
          <p:nvPr/>
        </p:nvSpPr>
        <p:spPr>
          <a:xfrm>
            <a:off x="6415600" y="4311343"/>
            <a:ext cx="321775" cy="318220"/>
          </a:xfrm>
          <a:custGeom>
            <a:avLst/>
            <a:gdLst/>
            <a:ahLst/>
            <a:cxnLst/>
            <a:rect l="l" t="t" r="r" b="b"/>
            <a:pathLst>
              <a:path w="12760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2503450" y="623700"/>
            <a:ext cx="809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400" i="1"/>
              <a:t>P</a:t>
            </a:r>
            <a:r>
              <a:rPr lang="en" sz="2400" i="1">
                <a:latin typeface="Roboto Medium"/>
                <a:ea typeface="Roboto Medium"/>
                <a:cs typeface="Roboto Medium"/>
                <a:sym typeface="Roboto Medium"/>
              </a:rPr>
              <a:t>ersonalized Learning Paths</a:t>
            </a:r>
            <a:endParaRPr sz="21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 flipH="1">
            <a:off x="5222068" y="2507150"/>
            <a:ext cx="27417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Severe</a:t>
            </a:r>
            <a:endParaRPr sz="2400" i="1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67" name="Google Shape;267;p41"/>
          <p:cNvCxnSpPr/>
          <p:nvPr/>
        </p:nvCxnSpPr>
        <p:spPr>
          <a:xfrm rot="10800000">
            <a:off x="250100" y="2196688"/>
            <a:ext cx="444300" cy="62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41"/>
          <p:cNvCxnSpPr/>
          <p:nvPr/>
        </p:nvCxnSpPr>
        <p:spPr>
          <a:xfrm rot="10800000" flipH="1">
            <a:off x="901010" y="2196688"/>
            <a:ext cx="414300" cy="626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41"/>
          <p:cNvSpPr txBox="1"/>
          <p:nvPr/>
        </p:nvSpPr>
        <p:spPr>
          <a:xfrm flipH="1">
            <a:off x="545338" y="1598675"/>
            <a:ext cx="2462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Reading comprehensions</a:t>
            </a:r>
            <a:endParaRPr sz="1800" i="1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0" name="Google Shape;270;p41"/>
          <p:cNvSpPr txBox="1"/>
          <p:nvPr/>
        </p:nvSpPr>
        <p:spPr>
          <a:xfrm flipH="1">
            <a:off x="-387492" y="1578300"/>
            <a:ext cx="1672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Reading passages</a:t>
            </a:r>
            <a:endParaRPr sz="1800" i="1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71" name="Google Shape;271;p41"/>
          <p:cNvCxnSpPr>
            <a:stCxn id="272" idx="0"/>
          </p:cNvCxnSpPr>
          <p:nvPr/>
        </p:nvCxnSpPr>
        <p:spPr>
          <a:xfrm rot="10800000" flipH="1">
            <a:off x="1928601" y="3349400"/>
            <a:ext cx="1310700" cy="830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41"/>
          <p:cNvCxnSpPr/>
          <p:nvPr/>
        </p:nvCxnSpPr>
        <p:spPr>
          <a:xfrm rot="10800000">
            <a:off x="3421706" y="3349100"/>
            <a:ext cx="32100" cy="83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2" name="Google Shape;272;p41"/>
          <p:cNvSpPr txBox="1"/>
          <p:nvPr/>
        </p:nvSpPr>
        <p:spPr>
          <a:xfrm flipH="1">
            <a:off x="1315401" y="4179800"/>
            <a:ext cx="12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Reading passages</a:t>
            </a:r>
            <a:endParaRPr sz="1800" i="1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4" name="Google Shape;274;p41"/>
          <p:cNvSpPr txBox="1"/>
          <p:nvPr/>
        </p:nvSpPr>
        <p:spPr>
          <a:xfrm flipH="1">
            <a:off x="2211582" y="4179800"/>
            <a:ext cx="2462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Reading comprehensions</a:t>
            </a:r>
            <a:endParaRPr sz="1800" i="1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75" name="Google Shape;275;p41"/>
          <p:cNvCxnSpPr/>
          <p:nvPr/>
        </p:nvCxnSpPr>
        <p:spPr>
          <a:xfrm>
            <a:off x="3483439" y="3349350"/>
            <a:ext cx="1345200" cy="85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6" name="Google Shape;276;p41"/>
          <p:cNvSpPr txBox="1"/>
          <p:nvPr/>
        </p:nvSpPr>
        <p:spPr>
          <a:xfrm flipH="1">
            <a:off x="4058914" y="4202850"/>
            <a:ext cx="1517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Memory Games</a:t>
            </a:r>
            <a:endParaRPr sz="1800" i="1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77" name="Google Shape;277;p41"/>
          <p:cNvCxnSpPr/>
          <p:nvPr/>
        </p:nvCxnSpPr>
        <p:spPr>
          <a:xfrm flipH="1">
            <a:off x="6815725" y="2298800"/>
            <a:ext cx="1005000" cy="37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41"/>
          <p:cNvCxnSpPr/>
          <p:nvPr/>
        </p:nvCxnSpPr>
        <p:spPr>
          <a:xfrm rot="10800000">
            <a:off x="4571991" y="2112200"/>
            <a:ext cx="1573800" cy="561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p41"/>
          <p:cNvCxnSpPr/>
          <p:nvPr/>
        </p:nvCxnSpPr>
        <p:spPr>
          <a:xfrm rot="10800000" flipH="1">
            <a:off x="6511219" y="1796065"/>
            <a:ext cx="611100" cy="81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p41"/>
          <p:cNvCxnSpPr/>
          <p:nvPr/>
        </p:nvCxnSpPr>
        <p:spPr>
          <a:xfrm>
            <a:off x="5768812" y="1768540"/>
            <a:ext cx="611100" cy="81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p41"/>
          <p:cNvSpPr txBox="1"/>
          <p:nvPr/>
        </p:nvSpPr>
        <p:spPr>
          <a:xfrm flipH="1">
            <a:off x="3943500" y="1463750"/>
            <a:ext cx="12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Reading passages</a:t>
            </a:r>
            <a:endParaRPr sz="1800" i="1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 flipH="1">
            <a:off x="4811748" y="1125237"/>
            <a:ext cx="2462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Reading comprehensions</a:t>
            </a:r>
            <a:endParaRPr sz="1800" i="1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 flipH="1">
            <a:off x="6600765" y="1147834"/>
            <a:ext cx="1517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Memory Games</a:t>
            </a:r>
            <a:endParaRPr sz="1800" i="1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 flipH="1">
            <a:off x="8006413" y="1432675"/>
            <a:ext cx="1517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800" b="0" i="1" u="none" strike="noStrike" cap="none">
              <a:solidFill>
                <a:schemeClr val="dk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 flipH="1">
            <a:off x="7579726" y="1578300"/>
            <a:ext cx="1672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Phonological Improvement Assistant</a:t>
            </a:r>
            <a:endParaRPr sz="1800" i="1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/>
        </p:nvSpPr>
        <p:spPr>
          <a:xfrm flipH="1">
            <a:off x="4610174" y="1332600"/>
            <a:ext cx="394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Document Simplification</a:t>
            </a:r>
            <a:endParaRPr sz="2400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3742451" y="1332588"/>
            <a:ext cx="572700" cy="5727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45"/>
          <p:cNvCxnSpPr>
            <a:stCxn id="316" idx="6"/>
            <a:endCxn id="315" idx="3"/>
          </p:cNvCxnSpPr>
          <p:nvPr/>
        </p:nvCxnSpPr>
        <p:spPr>
          <a:xfrm>
            <a:off x="4315151" y="1618938"/>
            <a:ext cx="294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8" name="Google Shape;318;p45"/>
          <p:cNvGrpSpPr/>
          <p:nvPr/>
        </p:nvGrpSpPr>
        <p:grpSpPr>
          <a:xfrm>
            <a:off x="3868193" y="1462414"/>
            <a:ext cx="319405" cy="313050"/>
            <a:chOff x="-60988625" y="3740800"/>
            <a:chExt cx="316650" cy="310350"/>
          </a:xfrm>
        </p:grpSpPr>
        <p:sp>
          <p:nvSpPr>
            <p:cNvPr id="319" name="Google Shape;319;p45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5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5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45"/>
          <p:cNvSpPr/>
          <p:nvPr/>
        </p:nvSpPr>
        <p:spPr>
          <a:xfrm>
            <a:off x="681950" y="1618950"/>
            <a:ext cx="2357400" cy="23571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45"/>
          <p:cNvCxnSpPr>
            <a:stCxn id="316" idx="2"/>
            <a:endCxn id="322" idx="6"/>
          </p:cNvCxnSpPr>
          <p:nvPr/>
        </p:nvCxnSpPr>
        <p:spPr>
          <a:xfrm flipH="1">
            <a:off x="3039251" y="1618938"/>
            <a:ext cx="703200" cy="1178700"/>
          </a:xfrm>
          <a:prstGeom prst="bentConnector3">
            <a:avLst>
              <a:gd name="adj1" fmla="val 4999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4" name="Google Shape;324;p45"/>
          <p:cNvSpPr txBox="1"/>
          <p:nvPr/>
        </p:nvSpPr>
        <p:spPr>
          <a:xfrm flipH="1">
            <a:off x="4675550" y="2511275"/>
            <a:ext cx="337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Writing Support</a:t>
            </a:r>
            <a:endParaRPr sz="2400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5" name="Google Shape;325;p45"/>
          <p:cNvSpPr/>
          <p:nvPr/>
        </p:nvSpPr>
        <p:spPr>
          <a:xfrm>
            <a:off x="3742451" y="2511280"/>
            <a:ext cx="572700" cy="5727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45"/>
          <p:cNvCxnSpPr>
            <a:stCxn id="325" idx="6"/>
            <a:endCxn id="324" idx="3"/>
          </p:cNvCxnSpPr>
          <p:nvPr/>
        </p:nvCxnSpPr>
        <p:spPr>
          <a:xfrm>
            <a:off x="4315151" y="2797630"/>
            <a:ext cx="360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45"/>
          <p:cNvSpPr txBox="1"/>
          <p:nvPr/>
        </p:nvSpPr>
        <p:spPr>
          <a:xfrm flipH="1">
            <a:off x="4675500" y="3701100"/>
            <a:ext cx="454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Notes &amp; Mind Map Generation</a:t>
            </a:r>
            <a:endParaRPr sz="2400" u="none" strike="noStrike" cap="non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8" name="Google Shape;328;p45"/>
          <p:cNvSpPr/>
          <p:nvPr/>
        </p:nvSpPr>
        <p:spPr>
          <a:xfrm>
            <a:off x="3742451" y="3701088"/>
            <a:ext cx="572700" cy="5727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45"/>
          <p:cNvCxnSpPr>
            <a:stCxn id="328" idx="6"/>
            <a:endCxn id="327" idx="3"/>
          </p:cNvCxnSpPr>
          <p:nvPr/>
        </p:nvCxnSpPr>
        <p:spPr>
          <a:xfrm>
            <a:off x="4315151" y="3987438"/>
            <a:ext cx="360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45"/>
          <p:cNvCxnSpPr>
            <a:stCxn id="325" idx="2"/>
            <a:endCxn id="322" idx="6"/>
          </p:cNvCxnSpPr>
          <p:nvPr/>
        </p:nvCxnSpPr>
        <p:spPr>
          <a:xfrm flipH="1">
            <a:off x="3039251" y="2797630"/>
            <a:ext cx="703200" cy="600"/>
          </a:xfrm>
          <a:prstGeom prst="bentConnector3">
            <a:avLst>
              <a:gd name="adj1" fmla="val 4999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45"/>
          <p:cNvCxnSpPr>
            <a:stCxn id="328" idx="2"/>
            <a:endCxn id="322" idx="6"/>
          </p:cNvCxnSpPr>
          <p:nvPr/>
        </p:nvCxnSpPr>
        <p:spPr>
          <a:xfrm rot="10800000">
            <a:off x="3039251" y="2797638"/>
            <a:ext cx="703200" cy="1189800"/>
          </a:xfrm>
          <a:prstGeom prst="bentConnector3">
            <a:avLst>
              <a:gd name="adj1" fmla="val 49993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45"/>
          <p:cNvSpPr/>
          <p:nvPr/>
        </p:nvSpPr>
        <p:spPr>
          <a:xfrm>
            <a:off x="3869100" y="3828534"/>
            <a:ext cx="319393" cy="31780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45"/>
          <p:cNvGrpSpPr/>
          <p:nvPr/>
        </p:nvGrpSpPr>
        <p:grpSpPr>
          <a:xfrm>
            <a:off x="3871728" y="2637536"/>
            <a:ext cx="319388" cy="320196"/>
            <a:chOff x="-64044600" y="3360375"/>
            <a:chExt cx="315850" cy="316650"/>
          </a:xfrm>
        </p:grpSpPr>
        <p:sp>
          <p:nvSpPr>
            <p:cNvPr id="334" name="Google Shape;334;p45"/>
            <p:cNvSpPr/>
            <p:nvPr/>
          </p:nvSpPr>
          <p:spPr>
            <a:xfrm>
              <a:off x="-63980025" y="3532875"/>
              <a:ext cx="185900" cy="144150"/>
            </a:xfrm>
            <a:custGeom>
              <a:avLst/>
              <a:gdLst/>
              <a:ahLst/>
              <a:cxnLst/>
              <a:rect l="l" t="t" r="r" b="b"/>
              <a:pathLst>
                <a:path w="7436" h="5766" extrusionOk="0"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20"/>
                    <a:pt x="410" y="820"/>
                  </a:cubicBezTo>
                  <a:lnTo>
                    <a:pt x="883" y="820"/>
                  </a:lnTo>
                  <a:lnTo>
                    <a:pt x="1670" y="5419"/>
                  </a:lnTo>
                  <a:cubicBezTo>
                    <a:pt x="1702" y="5608"/>
                    <a:pt x="1859" y="5766"/>
                    <a:pt x="2048" y="5766"/>
                  </a:cubicBezTo>
                  <a:lnTo>
                    <a:pt x="5356" y="5766"/>
                  </a:lnTo>
                  <a:cubicBezTo>
                    <a:pt x="5545" y="5766"/>
                    <a:pt x="5766" y="5608"/>
                    <a:pt x="5766" y="5419"/>
                  </a:cubicBezTo>
                  <a:lnTo>
                    <a:pt x="6554" y="820"/>
                  </a:lnTo>
                  <a:lnTo>
                    <a:pt x="7026" y="820"/>
                  </a:lnTo>
                  <a:cubicBezTo>
                    <a:pt x="7247" y="820"/>
                    <a:pt x="7404" y="630"/>
                    <a:pt x="7404" y="410"/>
                  </a:cubicBezTo>
                  <a:cubicBezTo>
                    <a:pt x="7436" y="189"/>
                    <a:pt x="7247" y="0"/>
                    <a:pt x="7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5"/>
            <p:cNvSpPr/>
            <p:nvPr/>
          </p:nvSpPr>
          <p:spPr>
            <a:xfrm>
              <a:off x="-64044600" y="3360375"/>
              <a:ext cx="315850" cy="152825"/>
            </a:xfrm>
            <a:custGeom>
              <a:avLst/>
              <a:gdLst/>
              <a:ahLst/>
              <a:cxnLst/>
              <a:rect l="l" t="t" r="r" b="b"/>
              <a:pathLst>
                <a:path w="12634" h="6113" extrusionOk="0">
                  <a:moveTo>
                    <a:pt x="378" y="1"/>
                  </a:moveTo>
                  <a:cubicBezTo>
                    <a:pt x="158" y="1"/>
                    <a:pt x="0" y="190"/>
                    <a:pt x="0" y="442"/>
                  </a:cubicBezTo>
                  <a:lnTo>
                    <a:pt x="0" y="5672"/>
                  </a:lnTo>
                  <a:cubicBezTo>
                    <a:pt x="0" y="5892"/>
                    <a:pt x="189" y="6113"/>
                    <a:pt x="378" y="6113"/>
                  </a:cubicBezTo>
                  <a:lnTo>
                    <a:pt x="3088" y="6113"/>
                  </a:lnTo>
                  <a:cubicBezTo>
                    <a:pt x="3245" y="5514"/>
                    <a:pt x="3560" y="4947"/>
                    <a:pt x="4001" y="4569"/>
                  </a:cubicBezTo>
                  <a:cubicBezTo>
                    <a:pt x="3875" y="4285"/>
                    <a:pt x="3812" y="3970"/>
                    <a:pt x="3812" y="3624"/>
                  </a:cubicBezTo>
                  <a:cubicBezTo>
                    <a:pt x="3812" y="2238"/>
                    <a:pt x="4915" y="1135"/>
                    <a:pt x="6301" y="1135"/>
                  </a:cubicBezTo>
                  <a:cubicBezTo>
                    <a:pt x="7656" y="1135"/>
                    <a:pt x="8759" y="2238"/>
                    <a:pt x="8759" y="3624"/>
                  </a:cubicBezTo>
                  <a:cubicBezTo>
                    <a:pt x="8759" y="3939"/>
                    <a:pt x="8696" y="4254"/>
                    <a:pt x="8570" y="4569"/>
                  </a:cubicBezTo>
                  <a:cubicBezTo>
                    <a:pt x="9011" y="5010"/>
                    <a:pt x="9326" y="5514"/>
                    <a:pt x="9483" y="6113"/>
                  </a:cubicBezTo>
                  <a:lnTo>
                    <a:pt x="12193" y="6113"/>
                  </a:lnTo>
                  <a:cubicBezTo>
                    <a:pt x="12445" y="6113"/>
                    <a:pt x="12602" y="5892"/>
                    <a:pt x="12602" y="5672"/>
                  </a:cubicBezTo>
                  <a:lnTo>
                    <a:pt x="12602" y="442"/>
                  </a:lnTo>
                  <a:cubicBezTo>
                    <a:pt x="12634" y="190"/>
                    <a:pt x="12445" y="1"/>
                    <a:pt x="12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5"/>
            <p:cNvSpPr/>
            <p:nvPr/>
          </p:nvSpPr>
          <p:spPr>
            <a:xfrm>
              <a:off x="-63945375" y="3408425"/>
              <a:ext cx="117375" cy="103200"/>
            </a:xfrm>
            <a:custGeom>
              <a:avLst/>
              <a:gdLst/>
              <a:ahLst/>
              <a:cxnLst/>
              <a:rect l="l" t="t" r="r" b="b"/>
              <a:pathLst>
                <a:path w="4695" h="4128" extrusionOk="0">
                  <a:moveTo>
                    <a:pt x="2364" y="1"/>
                  </a:moveTo>
                  <a:cubicBezTo>
                    <a:pt x="1450" y="1"/>
                    <a:pt x="694" y="757"/>
                    <a:pt x="694" y="1670"/>
                  </a:cubicBezTo>
                  <a:cubicBezTo>
                    <a:pt x="694" y="2080"/>
                    <a:pt x="851" y="2489"/>
                    <a:pt x="1167" y="2805"/>
                  </a:cubicBezTo>
                  <a:cubicBezTo>
                    <a:pt x="599" y="3120"/>
                    <a:pt x="190" y="3592"/>
                    <a:pt x="1" y="4128"/>
                  </a:cubicBezTo>
                  <a:lnTo>
                    <a:pt x="4695" y="4128"/>
                  </a:lnTo>
                  <a:cubicBezTo>
                    <a:pt x="4475" y="3561"/>
                    <a:pt x="4065" y="3088"/>
                    <a:pt x="3529" y="2805"/>
                  </a:cubicBezTo>
                  <a:cubicBezTo>
                    <a:pt x="3813" y="2489"/>
                    <a:pt x="4002" y="2080"/>
                    <a:pt x="4002" y="1670"/>
                  </a:cubicBezTo>
                  <a:cubicBezTo>
                    <a:pt x="4002" y="757"/>
                    <a:pt x="3277" y="1"/>
                    <a:pt x="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45"/>
          <p:cNvSpPr/>
          <p:nvPr/>
        </p:nvSpPr>
        <p:spPr>
          <a:xfrm>
            <a:off x="995450" y="1932300"/>
            <a:ext cx="1730400" cy="17304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title"/>
          </p:nvPr>
        </p:nvSpPr>
        <p:spPr>
          <a:xfrm>
            <a:off x="2984150" y="304725"/>
            <a:ext cx="563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800">
                <a:latin typeface="Roboto Medium"/>
                <a:ea typeface="Roboto Medium"/>
                <a:cs typeface="Roboto Medium"/>
                <a:sym typeface="Roboto Medium"/>
              </a:rPr>
              <a:t>Our Solution</a:t>
            </a:r>
            <a:endParaRPr sz="3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339" name="Google Shape;339;p45"/>
          <p:cNvGrpSpPr/>
          <p:nvPr/>
        </p:nvGrpSpPr>
        <p:grpSpPr>
          <a:xfrm>
            <a:off x="1538020" y="2478826"/>
            <a:ext cx="645164" cy="637347"/>
            <a:chOff x="-59869425" y="4102225"/>
            <a:chExt cx="319025" cy="315175"/>
          </a:xfrm>
        </p:grpSpPr>
        <p:sp>
          <p:nvSpPr>
            <p:cNvPr id="340" name="Google Shape;340;p45"/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5"/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5"/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5"/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>
            <a:spLocks noGrp="1"/>
          </p:cNvSpPr>
          <p:nvPr>
            <p:ph type="title"/>
          </p:nvPr>
        </p:nvSpPr>
        <p:spPr>
          <a:xfrm>
            <a:off x="1687650" y="112750"/>
            <a:ext cx="72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800">
                <a:latin typeface="Roboto Medium"/>
                <a:ea typeface="Roboto Medium"/>
                <a:cs typeface="Roboto Medium"/>
                <a:sym typeface="Roboto Medium"/>
              </a:rPr>
              <a:t>SYSTEM ARCHITECTURE</a:t>
            </a:r>
            <a:endParaRPr sz="3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6425"/>
            <a:ext cx="8835150" cy="595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>
            <a:spLocks noGrp="1"/>
          </p:cNvSpPr>
          <p:nvPr>
            <p:ph type="title"/>
          </p:nvPr>
        </p:nvSpPr>
        <p:spPr>
          <a:xfrm>
            <a:off x="89175" y="151175"/>
            <a:ext cx="8927700" cy="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How Did We Use Vultr’s Infrastructure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aphicFrame>
        <p:nvGraphicFramePr>
          <p:cNvPr id="386" name="Google Shape;386;p51"/>
          <p:cNvGraphicFramePr/>
          <p:nvPr/>
        </p:nvGraphicFramePr>
        <p:xfrm>
          <a:off x="811150" y="1379088"/>
          <a:ext cx="7239000" cy="3078155"/>
        </p:xfrm>
        <a:graphic>
          <a:graphicData uri="http://schemas.openxmlformats.org/drawingml/2006/table">
            <a:tbl>
              <a:tblPr>
                <a:noFill/>
                <a:tableStyleId>{8B4413CC-ED2C-460D-9635-E54F57DC357E}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Vultr Services</a:t>
                      </a:r>
                      <a:endParaRPr sz="2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did we use them?</a:t>
                      </a:r>
                      <a:r>
                        <a:rPr lang="en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Vultr Compute Instance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Deployed the Frontend &amp; Backend on Vultr Compute Instances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Vultr Block Storage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Utilized Vultr Block Storage to store files and images.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Vultr Managed SQL Database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Utilized Vultr Managed SQL Database to act as the primary database for the entire website.</a:t>
                      </a:r>
                      <a:endParaRPr sz="16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2"/>
          <p:cNvSpPr txBox="1">
            <a:spLocks noGrp="1"/>
          </p:cNvSpPr>
          <p:nvPr>
            <p:ph type="title"/>
          </p:nvPr>
        </p:nvSpPr>
        <p:spPr>
          <a:xfrm>
            <a:off x="89175" y="151175"/>
            <a:ext cx="8927700" cy="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Future Scope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2" name="Google Shape;392;p52"/>
          <p:cNvSpPr txBox="1">
            <a:spLocks noGrp="1"/>
          </p:cNvSpPr>
          <p:nvPr>
            <p:ph type="subTitle" idx="1"/>
          </p:nvPr>
        </p:nvSpPr>
        <p:spPr>
          <a:xfrm>
            <a:off x="1578842" y="1646025"/>
            <a:ext cx="294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Making the entire solution multilingual to make it more accessible for people fluent in other languages.</a:t>
            </a:r>
            <a:endParaRPr sz="1800"/>
          </a:p>
        </p:txBody>
      </p:sp>
      <p:sp>
        <p:nvSpPr>
          <p:cNvPr id="393" name="Google Shape;393;p52"/>
          <p:cNvSpPr txBox="1">
            <a:spLocks noGrp="1"/>
          </p:cNvSpPr>
          <p:nvPr>
            <p:ph type="subTitle" idx="1"/>
          </p:nvPr>
        </p:nvSpPr>
        <p:spPr>
          <a:xfrm>
            <a:off x="4522917" y="1646025"/>
            <a:ext cx="2946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Increase the database of the dyslexia screening tests as well as the games to make it more extensive.</a:t>
            </a:r>
            <a:endParaRPr sz="1800"/>
          </a:p>
        </p:txBody>
      </p:sp>
      <p:sp>
        <p:nvSpPr>
          <p:cNvPr id="394" name="Google Shape;394;p52"/>
          <p:cNvSpPr/>
          <p:nvPr/>
        </p:nvSpPr>
        <p:spPr>
          <a:xfrm>
            <a:off x="2568494" y="1223950"/>
            <a:ext cx="472911" cy="367797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2"/>
          <p:cNvSpPr/>
          <p:nvPr/>
        </p:nvSpPr>
        <p:spPr>
          <a:xfrm>
            <a:off x="5618344" y="1169374"/>
            <a:ext cx="472918" cy="431513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Lato</vt:lpstr>
      <vt:lpstr>Playfair Display</vt:lpstr>
      <vt:lpstr>Vidaloka</vt:lpstr>
      <vt:lpstr>Bebas Neue</vt:lpstr>
      <vt:lpstr>Roboto</vt:lpstr>
      <vt:lpstr>Playfair Display SemiBold</vt:lpstr>
      <vt:lpstr>Roboto Medium</vt:lpstr>
      <vt:lpstr>Arial</vt:lpstr>
      <vt:lpstr>Simple Light</vt:lpstr>
      <vt:lpstr>Elegant Digital Lavender Business Basic Template by Slidesgo</vt:lpstr>
      <vt:lpstr>LexiEaseAI - An AI Powered Dyslexic Support System </vt:lpstr>
      <vt:lpstr>Problem Statement</vt:lpstr>
      <vt:lpstr>Why Did We Choose This Problem Statement</vt:lpstr>
      <vt:lpstr>Our Solution </vt:lpstr>
      <vt:lpstr>Our Solution </vt:lpstr>
      <vt:lpstr>Our Solution</vt:lpstr>
      <vt:lpstr>SYSTEM ARCHITECTURE</vt:lpstr>
      <vt:lpstr>How Did We Use Vultr’s Infrastructure</vt:lpstr>
      <vt:lpstr>Future Scope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Siddhartha Chakrabarty</cp:lastModifiedBy>
  <cp:revision>1</cp:revision>
  <dcterms:modified xsi:type="dcterms:W3CDTF">2024-12-02T13:38:46Z</dcterms:modified>
</cp:coreProperties>
</file>