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Cooper BT Bold"/>
      <p:regular r:id="rId14"/>
    </p:embeddedFont>
    <p:embeddedFont>
      <p:font typeface="Cooper BT Light"/>
      <p:regular r:id="rId15"/>
    </p:embeddedFont>
    <p:embeddedFont>
      <p:font typeface="Open Sans Extra Bold"/>
      <p:regular r:id="rId16"/>
    </p:embeddedFont>
    <p:embeddedFont>
      <p:font typeface="Poppins" panose="00000500000000000000" pitchFamily="2" charset="0"/>
      <p:regular r:id="rId17"/>
      <p:bold r:id="rId18"/>
    </p:embeddedFont>
    <p:embeddedFont>
      <p:font typeface="Poppins Bold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420234" y="-1717598"/>
            <a:ext cx="3735531" cy="373553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47857" y="-643475"/>
            <a:ext cx="1286950" cy="128695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1660" y="4067045"/>
            <a:ext cx="9146584" cy="6113359"/>
            <a:chOff x="0" y="0"/>
            <a:chExt cx="12195445" cy="8151145"/>
          </a:xfrm>
        </p:grpSpPr>
        <p:sp>
          <p:nvSpPr>
            <p:cNvPr id="9" name="Freeform 9"/>
            <p:cNvSpPr/>
            <p:nvPr/>
          </p:nvSpPr>
          <p:spPr>
            <a:xfrm>
              <a:off x="489269" y="5839175"/>
              <a:ext cx="11706176" cy="2311970"/>
            </a:xfrm>
            <a:custGeom>
              <a:avLst/>
              <a:gdLst/>
              <a:ahLst/>
              <a:cxnLst/>
              <a:rect l="l" t="t" r="r" b="b"/>
              <a:pathLst>
                <a:path w="11706176" h="2311970">
                  <a:moveTo>
                    <a:pt x="0" y="0"/>
                  </a:moveTo>
                  <a:lnTo>
                    <a:pt x="11706176" y="0"/>
                  </a:lnTo>
                  <a:lnTo>
                    <a:pt x="11706176" y="2311970"/>
                  </a:lnTo>
                  <a:lnTo>
                    <a:pt x="0" y="2311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0" y="0"/>
              <a:ext cx="12195445" cy="6995160"/>
              <a:chOff x="0" y="0"/>
              <a:chExt cx="7981950" cy="457835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765810" y="21590"/>
                <a:ext cx="6451600" cy="4326890"/>
              </a:xfrm>
              <a:custGeom>
                <a:avLst/>
                <a:gdLst/>
                <a:ahLst/>
                <a:cxnLst/>
                <a:rect l="l" t="t" r="r" b="b"/>
                <a:pathLst>
                  <a:path w="6451600" h="4326890">
                    <a:moveTo>
                      <a:pt x="6224270" y="0"/>
                    </a:moveTo>
                    <a:lnTo>
                      <a:pt x="226060" y="0"/>
                    </a:lnTo>
                    <a:cubicBezTo>
                      <a:pt x="101600" y="0"/>
                      <a:pt x="0" y="101600"/>
                      <a:pt x="0" y="226060"/>
                    </a:cubicBezTo>
                    <a:lnTo>
                      <a:pt x="0" y="4326890"/>
                    </a:lnTo>
                    <a:lnTo>
                      <a:pt x="6451601" y="4326890"/>
                    </a:lnTo>
                    <a:lnTo>
                      <a:pt x="6451601" y="226060"/>
                    </a:lnTo>
                    <a:cubicBezTo>
                      <a:pt x="6450331" y="101600"/>
                      <a:pt x="6348731" y="0"/>
                      <a:pt x="6224270" y="0"/>
                    </a:cubicBezTo>
                    <a:close/>
                    <a:moveTo>
                      <a:pt x="6252210" y="4043680"/>
                    </a:moveTo>
                    <a:lnTo>
                      <a:pt x="196851" y="4043680"/>
                    </a:lnTo>
                    <a:lnTo>
                      <a:pt x="196851" y="255270"/>
                    </a:lnTo>
                    <a:lnTo>
                      <a:pt x="6252210" y="255270"/>
                    </a:lnTo>
                    <a:lnTo>
                      <a:pt x="6252210" y="4043680"/>
                    </a:lnTo>
                    <a:close/>
                  </a:path>
                </a:pathLst>
              </a:custGeom>
              <a:solidFill>
                <a:srgbClr val="242424"/>
              </a:solidFill>
            </p:spPr>
          </p:sp>
          <p:sp>
            <p:nvSpPr>
              <p:cNvPr id="12" name="Freeform 12"/>
              <p:cNvSpPr/>
              <p:nvPr/>
            </p:nvSpPr>
            <p:spPr>
              <a:xfrm>
                <a:off x="0" y="0"/>
                <a:ext cx="7981950" cy="4542790"/>
              </a:xfrm>
              <a:custGeom>
                <a:avLst/>
                <a:gdLst/>
                <a:ahLst/>
                <a:cxnLst/>
                <a:rect l="l" t="t" r="r" b="b"/>
                <a:pathLst>
                  <a:path w="7981950" h="4542790">
                    <a:moveTo>
                      <a:pt x="7239000" y="4348480"/>
                    </a:moveTo>
                    <a:lnTo>
                      <a:pt x="7239000" y="243840"/>
                    </a:lnTo>
                    <a:cubicBezTo>
                      <a:pt x="7239000" y="109220"/>
                      <a:pt x="7129780" y="0"/>
                      <a:pt x="6995160" y="0"/>
                    </a:cubicBezTo>
                    <a:lnTo>
                      <a:pt x="985520" y="0"/>
                    </a:lnTo>
                    <a:cubicBezTo>
                      <a:pt x="852170" y="0"/>
                      <a:pt x="742950" y="109220"/>
                      <a:pt x="742950" y="243840"/>
                    </a:cubicBezTo>
                    <a:lnTo>
                      <a:pt x="742950" y="4349750"/>
                    </a:lnTo>
                    <a:lnTo>
                      <a:pt x="0" y="4349750"/>
                    </a:lnTo>
                    <a:lnTo>
                      <a:pt x="0" y="4447540"/>
                    </a:lnTo>
                    <a:cubicBezTo>
                      <a:pt x="0" y="4500880"/>
                      <a:pt x="43180" y="4542790"/>
                      <a:pt x="95250" y="4542790"/>
                    </a:cubicBezTo>
                    <a:lnTo>
                      <a:pt x="7886700" y="4542790"/>
                    </a:lnTo>
                    <a:cubicBezTo>
                      <a:pt x="7940040" y="4542790"/>
                      <a:pt x="7981950" y="4499610"/>
                      <a:pt x="7981950" y="4447540"/>
                    </a:cubicBezTo>
                    <a:lnTo>
                      <a:pt x="7981950" y="4349750"/>
                    </a:lnTo>
                    <a:lnTo>
                      <a:pt x="7239000" y="4349750"/>
                    </a:lnTo>
                    <a:close/>
                    <a:moveTo>
                      <a:pt x="4519930" y="4348480"/>
                    </a:moveTo>
                    <a:lnTo>
                      <a:pt x="4519930" y="4349750"/>
                    </a:lnTo>
                    <a:cubicBezTo>
                      <a:pt x="4519930" y="4403090"/>
                      <a:pt x="4476750" y="4445000"/>
                      <a:pt x="4424680" y="4445000"/>
                    </a:cubicBezTo>
                    <a:lnTo>
                      <a:pt x="3557270" y="4445000"/>
                    </a:lnTo>
                    <a:cubicBezTo>
                      <a:pt x="3503930" y="4445000"/>
                      <a:pt x="3462020" y="4401820"/>
                      <a:pt x="3462020" y="4349750"/>
                    </a:cubicBezTo>
                    <a:lnTo>
                      <a:pt x="3462020" y="4348480"/>
                    </a:lnTo>
                    <a:lnTo>
                      <a:pt x="765810" y="4348480"/>
                    </a:lnTo>
                    <a:lnTo>
                      <a:pt x="765810" y="247650"/>
                    </a:lnTo>
                    <a:cubicBezTo>
                      <a:pt x="765810" y="123190"/>
                      <a:pt x="867410" y="21590"/>
                      <a:pt x="991870" y="21590"/>
                    </a:cubicBezTo>
                    <a:lnTo>
                      <a:pt x="6990080" y="21590"/>
                    </a:lnTo>
                    <a:cubicBezTo>
                      <a:pt x="7114539" y="21590"/>
                      <a:pt x="7216139" y="123190"/>
                      <a:pt x="7216139" y="247650"/>
                    </a:cubicBezTo>
                    <a:lnTo>
                      <a:pt x="7216139" y="4348480"/>
                    </a:lnTo>
                    <a:lnTo>
                      <a:pt x="4519930" y="4348480"/>
                    </a:lnTo>
                    <a:close/>
                  </a:path>
                </a:pathLst>
              </a:custGeom>
              <a:solidFill>
                <a:srgbClr val="E9E9E9"/>
              </a:solidFill>
            </p:spPr>
          </p:sp>
          <p:sp>
            <p:nvSpPr>
              <p:cNvPr id="13" name="Freeform 13"/>
              <p:cNvSpPr/>
              <p:nvPr/>
            </p:nvSpPr>
            <p:spPr>
              <a:xfrm>
                <a:off x="3460750" y="4349750"/>
                <a:ext cx="1059180" cy="96520"/>
              </a:xfrm>
              <a:custGeom>
                <a:avLst/>
                <a:gdLst/>
                <a:ahLst/>
                <a:cxnLst/>
                <a:rect l="l" t="t" r="r" b="b"/>
                <a:pathLst>
                  <a:path w="1059180" h="96520">
                    <a:moveTo>
                      <a:pt x="96520" y="96520"/>
                    </a:moveTo>
                    <a:lnTo>
                      <a:pt x="963930" y="96520"/>
                    </a:lnTo>
                    <a:cubicBezTo>
                      <a:pt x="1017270" y="96520"/>
                      <a:pt x="1059180" y="53340"/>
                      <a:pt x="1059180" y="1270"/>
                    </a:cubicBezTo>
                    <a:lnTo>
                      <a:pt x="1059180" y="0"/>
                    </a:lnTo>
                    <a:lnTo>
                      <a:pt x="0" y="0"/>
                    </a:lnTo>
                    <a:lnTo>
                      <a:pt x="0" y="1270"/>
                    </a:lnTo>
                    <a:cubicBezTo>
                      <a:pt x="0" y="53340"/>
                      <a:pt x="43180" y="96520"/>
                      <a:pt x="96520" y="96520"/>
                    </a:cubicBezTo>
                    <a:close/>
                  </a:path>
                </a:pathLst>
              </a:custGeom>
              <a:solidFill>
                <a:srgbClr val="CCCCCC"/>
              </a:solidFill>
            </p:spPr>
          </p:sp>
          <p:sp>
            <p:nvSpPr>
              <p:cNvPr id="14" name="Freeform 14"/>
              <p:cNvSpPr/>
              <p:nvPr/>
            </p:nvSpPr>
            <p:spPr>
              <a:xfrm>
                <a:off x="163830" y="4542790"/>
                <a:ext cx="7654290" cy="35560"/>
              </a:xfrm>
              <a:custGeom>
                <a:avLst/>
                <a:gdLst/>
                <a:ahLst/>
                <a:cxnLst/>
                <a:rect l="l" t="t" r="r" b="b"/>
                <a:pathLst>
                  <a:path w="7654290" h="35560">
                    <a:moveTo>
                      <a:pt x="0" y="0"/>
                    </a:moveTo>
                    <a:cubicBezTo>
                      <a:pt x="0" y="20320"/>
                      <a:pt x="16510" y="35560"/>
                      <a:pt x="35560" y="35560"/>
                    </a:cubicBezTo>
                    <a:lnTo>
                      <a:pt x="7618730" y="35560"/>
                    </a:lnTo>
                    <a:cubicBezTo>
                      <a:pt x="7639050" y="35560"/>
                      <a:pt x="7654290" y="19050"/>
                      <a:pt x="765429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962660" y="276860"/>
                <a:ext cx="6055360" cy="3789680"/>
              </a:xfrm>
              <a:custGeom>
                <a:avLst/>
                <a:gdLst/>
                <a:ahLst/>
                <a:cxnLst/>
                <a:rect l="l" t="t" r="r" b="b"/>
                <a:pathLst>
                  <a:path w="6055360" h="3789680">
                    <a:moveTo>
                      <a:pt x="0" y="0"/>
                    </a:moveTo>
                    <a:lnTo>
                      <a:pt x="6055360" y="0"/>
                    </a:lnTo>
                    <a:lnTo>
                      <a:pt x="6055360" y="3789680"/>
                    </a:lnTo>
                    <a:lnTo>
                      <a:pt x="0" y="3789680"/>
                    </a:lnTo>
                    <a:close/>
                  </a:path>
                </a:pathLst>
              </a:custGeom>
              <a:blipFill>
                <a:blip r:embed="rId3"/>
                <a:stretch>
                  <a:fillRect l="-15704" r="-15704"/>
                </a:stretch>
              </a:blipFill>
            </p:spPr>
          </p:sp>
        </p:grpSp>
      </p:grpSp>
      <p:sp>
        <p:nvSpPr>
          <p:cNvPr id="16" name="TextBox 16"/>
          <p:cNvSpPr txBox="1"/>
          <p:nvPr/>
        </p:nvSpPr>
        <p:spPr>
          <a:xfrm>
            <a:off x="5136308" y="1656278"/>
            <a:ext cx="8015383" cy="1575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819"/>
              </a:lnSpc>
              <a:spcBef>
                <a:spcPct val="0"/>
              </a:spcBef>
            </a:pPr>
            <a:r>
              <a:rPr lang="en-US" sz="9156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SYNC-SPACE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919292" y="283111"/>
            <a:ext cx="11531198" cy="1073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3126" b="1" spc="156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Department of Computer Engineering </a:t>
            </a:r>
          </a:p>
          <a:p>
            <a:pPr algn="ctr">
              <a:lnSpc>
                <a:spcPts val="4376"/>
              </a:lnSpc>
            </a:pPr>
            <a:r>
              <a:rPr lang="en-US" sz="3126" b="1" spc="156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Vishwakarma Institute of Technology, Pune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9713591" y="5143500"/>
            <a:ext cx="8574409" cy="3306657"/>
            <a:chOff x="0" y="9525"/>
            <a:chExt cx="11432546" cy="3143981"/>
          </a:xfrm>
        </p:grpSpPr>
        <p:sp>
          <p:nvSpPr>
            <p:cNvPr id="19" name="TextBox 19"/>
            <p:cNvSpPr txBox="1"/>
            <p:nvPr/>
          </p:nvSpPr>
          <p:spPr>
            <a:xfrm>
              <a:off x="0" y="1237416"/>
              <a:ext cx="11432546" cy="1916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91"/>
                </a:lnSpc>
              </a:pPr>
              <a:r>
                <a:rPr lang="en-US" sz="3891" b="1" dirty="0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44 - </a:t>
              </a:r>
              <a:r>
                <a:rPr lang="en-US" sz="3891" b="1" dirty="0" err="1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Shrey</a:t>
              </a:r>
              <a:r>
                <a:rPr lang="en-US" sz="3891" b="1" dirty="0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</a:t>
              </a:r>
              <a:r>
                <a:rPr lang="en-US" sz="3891" b="1" dirty="0" err="1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Chougule</a:t>
              </a:r>
              <a:endParaRPr lang="en-US" sz="3891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endParaRPr>
            </a:p>
            <a:p>
              <a:pPr algn="l">
                <a:lnSpc>
                  <a:spcPts val="3891"/>
                </a:lnSpc>
              </a:pPr>
              <a:r>
                <a:rPr lang="en-US" sz="3891" b="1" dirty="0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46  -  Siddhartha Chakrabarty</a:t>
              </a:r>
            </a:p>
            <a:p>
              <a:pPr algn="l">
                <a:lnSpc>
                  <a:spcPts val="3891"/>
                </a:lnSpc>
              </a:pPr>
              <a:r>
                <a:rPr lang="en-US" sz="3891" b="1" dirty="0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50  -  Sneha Jain</a:t>
              </a:r>
            </a:p>
            <a:p>
              <a:pPr algn="l">
                <a:lnSpc>
                  <a:spcPts val="3891"/>
                </a:lnSpc>
              </a:pPr>
              <a:r>
                <a:rPr lang="en-US" sz="3891" b="1" dirty="0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54  - </a:t>
              </a:r>
              <a:r>
                <a:rPr lang="en-US" sz="3891" b="1" dirty="0" err="1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Somrath</a:t>
              </a:r>
              <a:r>
                <a:rPr lang="en-US" sz="3891" b="1" dirty="0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Bisen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9525"/>
              <a:ext cx="5683448" cy="22570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46"/>
                </a:lnSpc>
                <a:spcBef>
                  <a:spcPct val="0"/>
                </a:spcBef>
              </a:pPr>
              <a:r>
                <a:rPr lang="en-US" sz="3800" dirty="0">
                  <a:solidFill>
                    <a:srgbClr val="331C2C"/>
                  </a:solidFill>
                  <a:latin typeface="Cooper BT Light"/>
                  <a:ea typeface="Cooper BT Light"/>
                  <a:cs typeface="Cooper BT Light"/>
                  <a:sym typeface="Cooper BT Light"/>
                </a:rPr>
                <a:t>DIVISION: TY-CS-D</a:t>
              </a:r>
            </a:p>
            <a:p>
              <a:pPr algn="ctr">
                <a:lnSpc>
                  <a:spcPts val="4446"/>
                </a:lnSpc>
                <a:spcBef>
                  <a:spcPct val="0"/>
                </a:spcBef>
              </a:pPr>
              <a:endParaRPr lang="en-US" sz="3800" dirty="0">
                <a:solidFill>
                  <a:srgbClr val="331C2C"/>
                </a:solidFill>
                <a:latin typeface="Cooper BT Light"/>
                <a:ea typeface="Cooper BT Light"/>
                <a:cs typeface="Cooper BT Light"/>
                <a:sym typeface="Cooper BT Light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6849730" y="9525"/>
              <a:ext cx="3095823" cy="7590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46"/>
                </a:lnSpc>
                <a:spcBef>
                  <a:spcPct val="0"/>
                </a:spcBef>
              </a:pPr>
              <a:r>
                <a:rPr lang="en-US" sz="3800">
                  <a:solidFill>
                    <a:srgbClr val="331C2C"/>
                  </a:solidFill>
                  <a:latin typeface="Cooper BT Light"/>
                  <a:ea typeface="Cooper BT Light"/>
                  <a:cs typeface="Cooper BT Light"/>
                  <a:sym typeface="Cooper BT Light"/>
                </a:rPr>
                <a:t>GROUP-76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5D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123887" y="-2346523"/>
            <a:ext cx="4693046" cy="469304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573718" y="7940477"/>
            <a:ext cx="4693046" cy="4693046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7372946" y="876300"/>
            <a:ext cx="3542108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Result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2447924"/>
            <a:ext cx="16230600" cy="6810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5" lvl="1" indent="-323848" algn="l">
              <a:lnSpc>
                <a:spcPts val="4199"/>
              </a:lnSpc>
              <a:buFont typeface="Arial"/>
              <a:buChar char="•"/>
            </a:pPr>
            <a:r>
              <a:rPr lang="en-US" sz="2999" spc="-5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results of the SyncSpace project demonstrate its effectiveness as an all-in-one collaboration platform, achieving seamless integration of video calling, chat, and a shared whiteboard. </a:t>
            </a:r>
          </a:p>
          <a:p>
            <a:pPr algn="l">
              <a:lnSpc>
                <a:spcPts val="4199"/>
              </a:lnSpc>
            </a:pPr>
            <a:endParaRPr lang="en-US" sz="2999" spc="-59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47695" lvl="1" indent="-323848" algn="l">
              <a:lnSpc>
                <a:spcPts val="4199"/>
              </a:lnSpc>
              <a:buFont typeface="Arial"/>
              <a:buChar char="•"/>
            </a:pPr>
            <a:r>
              <a:rPr lang="en-US" sz="2999" spc="-5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Testing showed that video and audio quality remained stable with minimal latency, thanks to WebRTC, while the real-time chat and whiteboard features synced instantly across all users in a room via Socket.IO.</a:t>
            </a:r>
          </a:p>
          <a:p>
            <a:pPr algn="l">
              <a:lnSpc>
                <a:spcPts val="4199"/>
              </a:lnSpc>
            </a:pPr>
            <a:endParaRPr lang="en-US" sz="2999" spc="-59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47695" lvl="1" indent="-323848" algn="l">
              <a:lnSpc>
                <a:spcPts val="4199"/>
              </a:lnSpc>
              <a:buFont typeface="Arial"/>
              <a:buChar char="•"/>
            </a:pPr>
            <a:r>
              <a:rPr lang="en-US" sz="2999" spc="-5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platform also handled multiple participants smoothly, supporting collaborative sessions without disruptions. </a:t>
            </a:r>
          </a:p>
          <a:p>
            <a:pPr algn="l">
              <a:lnSpc>
                <a:spcPts val="4199"/>
              </a:lnSpc>
            </a:pPr>
            <a:endParaRPr lang="en-US" sz="2999" spc="-59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47695" lvl="1" indent="-323848" algn="l">
              <a:lnSpc>
                <a:spcPts val="4199"/>
              </a:lnSpc>
              <a:buFont typeface="Arial"/>
              <a:buChar char="•"/>
            </a:pPr>
            <a:r>
              <a:rPr lang="en-US" sz="2999" spc="-5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Overall, SyncSpace effectively meets the needs for a remote collaboration tool, providing a robust foundation for potential future enhancements.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47242" y="242294"/>
            <a:ext cx="17793515" cy="9802411"/>
            <a:chOff x="0" y="0"/>
            <a:chExt cx="4982580" cy="27448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82580" cy="2744893"/>
            </a:xfrm>
            <a:custGeom>
              <a:avLst/>
              <a:gdLst/>
              <a:ahLst/>
              <a:cxnLst/>
              <a:rect l="l" t="t" r="r" b="b"/>
              <a:pathLst>
                <a:path w="4982580" h="2744893">
                  <a:moveTo>
                    <a:pt x="0" y="0"/>
                  </a:moveTo>
                  <a:lnTo>
                    <a:pt x="4982580" y="0"/>
                  </a:lnTo>
                  <a:lnTo>
                    <a:pt x="4982580" y="2744893"/>
                  </a:lnTo>
                  <a:lnTo>
                    <a:pt x="0" y="27448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286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82580" cy="27829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246728" y="876300"/>
            <a:ext cx="5794544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Conclusion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399013"/>
            <a:ext cx="16230600" cy="6286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5" lvl="1" indent="-323848" algn="l">
              <a:lnSpc>
                <a:spcPts val="4199"/>
              </a:lnSpc>
              <a:buFont typeface="Arial"/>
              <a:buChar char="•"/>
            </a:pPr>
            <a:r>
              <a:rPr lang="en-US" sz="2999" spc="-59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Successfully developed a unified platform for video calling, chat, and whiteboard collaboration, enhancing remote teamwork.</a:t>
            </a:r>
          </a:p>
          <a:p>
            <a:pPr algn="l">
              <a:lnSpc>
                <a:spcPts val="4199"/>
              </a:lnSpc>
            </a:pPr>
            <a:endParaRPr lang="en-US" sz="2999" spc="-59">
              <a:solidFill>
                <a:srgbClr val="145DA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47695" lvl="1" indent="-323848" algn="l">
              <a:lnSpc>
                <a:spcPts val="4199"/>
              </a:lnSpc>
              <a:buFont typeface="Arial"/>
              <a:buChar char="•"/>
            </a:pPr>
            <a:r>
              <a:rPr lang="en-US" sz="2999" spc="-59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Achieved smooth, low-latency interactions using WebRTC and Socket.IO, ensuring real-time communication and responsiveness.</a:t>
            </a:r>
          </a:p>
          <a:p>
            <a:pPr algn="l">
              <a:lnSpc>
                <a:spcPts val="4199"/>
              </a:lnSpc>
            </a:pPr>
            <a:endParaRPr lang="en-US" sz="2999" spc="-59">
              <a:solidFill>
                <a:srgbClr val="145DA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47695" lvl="1" indent="-323848" algn="l">
              <a:lnSpc>
                <a:spcPts val="4199"/>
              </a:lnSpc>
              <a:buFont typeface="Arial"/>
              <a:buChar char="•"/>
            </a:pPr>
            <a:r>
              <a:rPr lang="en-US" sz="2999" spc="-59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User feedback highlights an intuitive interface and engaging chat features like emojis and GIFs.</a:t>
            </a:r>
          </a:p>
          <a:p>
            <a:pPr algn="l">
              <a:lnSpc>
                <a:spcPts val="4199"/>
              </a:lnSpc>
            </a:pPr>
            <a:endParaRPr lang="en-US" sz="2999" spc="-59">
              <a:solidFill>
                <a:srgbClr val="145DA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47695" lvl="1" indent="-323848" algn="l">
              <a:lnSpc>
                <a:spcPts val="4199"/>
              </a:lnSpc>
              <a:buFont typeface="Arial"/>
              <a:buChar char="•"/>
            </a:pPr>
            <a:r>
              <a:rPr lang="en-US" sz="2999" spc="-59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Future enhancements could include AI-powered tools, session persistence, and optimized media quality for improved user experience.</a:t>
            </a:r>
          </a:p>
          <a:p>
            <a:pPr algn="l">
              <a:lnSpc>
                <a:spcPts val="4199"/>
              </a:lnSpc>
            </a:pPr>
            <a:endParaRPr lang="en-US" sz="2999" spc="-59">
              <a:solidFill>
                <a:srgbClr val="145DA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3" name="Freeform 3"/>
          <p:cNvSpPr/>
          <p:nvPr/>
        </p:nvSpPr>
        <p:spPr>
          <a:xfrm rot="5400000">
            <a:off x="8990215" y="810330"/>
            <a:ext cx="8541900" cy="8666340"/>
          </a:xfrm>
          <a:custGeom>
            <a:avLst/>
            <a:gdLst/>
            <a:ahLst/>
            <a:cxnLst/>
            <a:rect l="l" t="t" r="r" b="b"/>
            <a:pathLst>
              <a:path w="8541900" h="8666340">
                <a:moveTo>
                  <a:pt x="0" y="0"/>
                </a:moveTo>
                <a:lnTo>
                  <a:pt x="8541901" y="0"/>
                </a:lnTo>
                <a:lnTo>
                  <a:pt x="8541901" y="8666340"/>
                </a:lnTo>
                <a:lnTo>
                  <a:pt x="0" y="86663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400000">
            <a:off x="2832861" y="810330"/>
            <a:ext cx="8541900" cy="8666340"/>
          </a:xfrm>
          <a:custGeom>
            <a:avLst/>
            <a:gdLst/>
            <a:ahLst/>
            <a:cxnLst/>
            <a:rect l="l" t="t" r="r" b="b"/>
            <a:pathLst>
              <a:path w="8541900" h="8666340">
                <a:moveTo>
                  <a:pt x="0" y="0"/>
                </a:moveTo>
                <a:lnTo>
                  <a:pt x="8541900" y="0"/>
                </a:lnTo>
                <a:lnTo>
                  <a:pt x="8541900" y="8666340"/>
                </a:lnTo>
                <a:lnTo>
                  <a:pt x="0" y="86663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3061529" y="2937389"/>
            <a:ext cx="12164941" cy="4412223"/>
            <a:chOff x="0" y="0"/>
            <a:chExt cx="3203935" cy="116206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203935" cy="1162067"/>
            </a:xfrm>
            <a:custGeom>
              <a:avLst/>
              <a:gdLst/>
              <a:ahLst/>
              <a:cxnLst/>
              <a:rect l="l" t="t" r="r" b="b"/>
              <a:pathLst>
                <a:path w="3203935" h="1162067">
                  <a:moveTo>
                    <a:pt x="0" y="0"/>
                  </a:moveTo>
                  <a:lnTo>
                    <a:pt x="3203935" y="0"/>
                  </a:lnTo>
                  <a:lnTo>
                    <a:pt x="3203935" y="1162067"/>
                  </a:lnTo>
                  <a:lnTo>
                    <a:pt x="0" y="1162067"/>
                  </a:lnTo>
                  <a:close/>
                </a:path>
              </a:pathLst>
            </a:custGeom>
            <a:solidFill>
              <a:srgbClr val="145DA0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203935" cy="12001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332775" y="3878361"/>
            <a:ext cx="11622449" cy="22731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8560"/>
              </a:lnSpc>
              <a:spcBef>
                <a:spcPct val="0"/>
              </a:spcBef>
            </a:pPr>
            <a:r>
              <a:rPr lang="en-US" sz="13257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517814" y="-315404"/>
            <a:ext cx="3964281" cy="10917809"/>
            <a:chOff x="0" y="0"/>
            <a:chExt cx="1044090" cy="2875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44090" cy="2875472"/>
            </a:xfrm>
            <a:custGeom>
              <a:avLst/>
              <a:gdLst/>
              <a:ahLst/>
              <a:cxnLst/>
              <a:rect l="l" t="t" r="r" b="b"/>
              <a:pathLst>
                <a:path w="1044090" h="2875472">
                  <a:moveTo>
                    <a:pt x="0" y="0"/>
                  </a:moveTo>
                  <a:lnTo>
                    <a:pt x="1044090" y="0"/>
                  </a:lnTo>
                  <a:lnTo>
                    <a:pt x="1044090" y="2875472"/>
                  </a:lnTo>
                  <a:lnTo>
                    <a:pt x="0" y="2875472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044090" cy="2913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082332" y="1793699"/>
            <a:ext cx="5150414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Overview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-1867766" y="-1614217"/>
            <a:ext cx="3735531" cy="3735531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rot="5400000">
            <a:off x="5084251" y="3539554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5834976" y="3464329"/>
            <a:ext cx="3773019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spc="-6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Introduction</a:t>
            </a:r>
          </a:p>
        </p:txBody>
      </p:sp>
      <p:sp>
        <p:nvSpPr>
          <p:cNvPr id="11" name="Freeform 11"/>
          <p:cNvSpPr/>
          <p:nvPr/>
        </p:nvSpPr>
        <p:spPr>
          <a:xfrm rot="5400000">
            <a:off x="5084251" y="4836553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5834976" y="4761327"/>
            <a:ext cx="4143021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spc="-6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Tech - Stack</a:t>
            </a:r>
          </a:p>
        </p:txBody>
      </p:sp>
      <p:sp>
        <p:nvSpPr>
          <p:cNvPr id="13" name="Freeform 13"/>
          <p:cNvSpPr/>
          <p:nvPr/>
        </p:nvSpPr>
        <p:spPr>
          <a:xfrm rot="5400000">
            <a:off x="5084251" y="5461790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5834976" y="5386564"/>
            <a:ext cx="4652520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spc="-6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Video Calling</a:t>
            </a:r>
          </a:p>
        </p:txBody>
      </p:sp>
      <p:sp>
        <p:nvSpPr>
          <p:cNvPr id="15" name="Freeform 15"/>
          <p:cNvSpPr/>
          <p:nvPr/>
        </p:nvSpPr>
        <p:spPr>
          <a:xfrm rot="5400000">
            <a:off x="5084251" y="6087296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5834976" y="6012071"/>
            <a:ext cx="4397771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spc="-6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White Board</a:t>
            </a:r>
          </a:p>
        </p:txBody>
      </p:sp>
      <p:sp>
        <p:nvSpPr>
          <p:cNvPr id="17" name="Freeform 17"/>
          <p:cNvSpPr/>
          <p:nvPr/>
        </p:nvSpPr>
        <p:spPr>
          <a:xfrm rot="5400000">
            <a:off x="5084251" y="6712533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5834976" y="6637308"/>
            <a:ext cx="4579735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spc="-6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Chats / Messages</a:t>
            </a:r>
          </a:p>
        </p:txBody>
      </p:sp>
      <p:sp>
        <p:nvSpPr>
          <p:cNvPr id="19" name="Freeform 19"/>
          <p:cNvSpPr/>
          <p:nvPr/>
        </p:nvSpPr>
        <p:spPr>
          <a:xfrm rot="5400000">
            <a:off x="5084251" y="7338040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5834976" y="7262815"/>
            <a:ext cx="4397771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spc="-6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Result</a:t>
            </a:r>
          </a:p>
        </p:txBody>
      </p:sp>
      <p:sp>
        <p:nvSpPr>
          <p:cNvPr id="21" name="Freeform 21"/>
          <p:cNvSpPr/>
          <p:nvPr/>
        </p:nvSpPr>
        <p:spPr>
          <a:xfrm rot="5400000">
            <a:off x="5084251" y="7963277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5834976" y="7888052"/>
            <a:ext cx="4579735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spc="-6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Conclusion</a:t>
            </a:r>
          </a:p>
        </p:txBody>
      </p:sp>
      <p:sp>
        <p:nvSpPr>
          <p:cNvPr id="23" name="Freeform 23"/>
          <p:cNvSpPr/>
          <p:nvPr/>
        </p:nvSpPr>
        <p:spPr>
          <a:xfrm rot="5400000">
            <a:off x="5084251" y="4188053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5834976" y="4112828"/>
            <a:ext cx="3773019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spc="-6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Methodology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88217" y="9258300"/>
            <a:ext cx="18476217" cy="1028700"/>
            <a:chOff x="0" y="0"/>
            <a:chExt cx="4866164" cy="2709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66164" cy="270933"/>
            </a:xfrm>
            <a:custGeom>
              <a:avLst/>
              <a:gdLst/>
              <a:ahLst/>
              <a:cxnLst/>
              <a:rect l="l" t="t" r="r" b="b"/>
              <a:pathLst>
                <a:path w="4866164" h="270933">
                  <a:moveTo>
                    <a:pt x="0" y="0"/>
                  </a:moveTo>
                  <a:lnTo>
                    <a:pt x="4866164" y="0"/>
                  </a:lnTo>
                  <a:lnTo>
                    <a:pt x="4866164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5B98BA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66164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1416898"/>
            <a:ext cx="16230600" cy="6557362"/>
            <a:chOff x="0" y="0"/>
            <a:chExt cx="4274726" cy="172704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27042"/>
            </a:xfrm>
            <a:custGeom>
              <a:avLst/>
              <a:gdLst/>
              <a:ahLst/>
              <a:cxnLst/>
              <a:rect l="l" t="t" r="r" b="b"/>
              <a:pathLst>
                <a:path w="4274726" h="1727042">
                  <a:moveTo>
                    <a:pt x="0" y="0"/>
                  </a:moveTo>
                  <a:lnTo>
                    <a:pt x="4274726" y="0"/>
                  </a:lnTo>
                  <a:lnTo>
                    <a:pt x="4274726" y="1727042"/>
                  </a:lnTo>
                  <a:lnTo>
                    <a:pt x="0" y="1727042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651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823066" y="1568958"/>
            <a:ext cx="6798897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Introduction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909284" y="3136160"/>
            <a:ext cx="14626462" cy="471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spc="-59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SyncSpace is an online collaboration platform designed to bring remote teams together with an all-in-one suite of tools. It offers real-time video calling, chat messaging with support for emojis and GIFs, and an interactive whiteboard for drawing and sharing ideas. Built using WebRTC and Socket.IO, SyncSpace enables smooth, low-latency communication, making it ideal for virtual meetings, brainstorming sessions, and online classrooms. This platform aims to simplify remote collaboration by merging essential features into one seamless experience.</a:t>
            </a:r>
          </a:p>
          <a:p>
            <a:pPr algn="ctr">
              <a:lnSpc>
                <a:spcPts val="4199"/>
              </a:lnSpc>
              <a:spcBef>
                <a:spcPct val="0"/>
              </a:spcBef>
            </a:pPr>
            <a:endParaRPr lang="en-US" sz="2999" spc="-59">
              <a:solidFill>
                <a:srgbClr val="FDFDF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123887" y="-2346523"/>
            <a:ext cx="4693046" cy="469304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228327" y="1592523"/>
            <a:ext cx="6019466" cy="8486336"/>
          </a:xfrm>
          <a:custGeom>
            <a:avLst/>
            <a:gdLst/>
            <a:ahLst/>
            <a:cxnLst/>
            <a:rect l="l" t="t" r="r" b="b"/>
            <a:pathLst>
              <a:path w="6019466" h="8486336">
                <a:moveTo>
                  <a:pt x="0" y="0"/>
                </a:moveTo>
                <a:lnTo>
                  <a:pt x="6019467" y="0"/>
                </a:lnTo>
                <a:lnTo>
                  <a:pt x="6019467" y="8486336"/>
                </a:lnTo>
                <a:lnTo>
                  <a:pt x="0" y="84863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112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877361" y="353943"/>
            <a:ext cx="5306553" cy="1009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  <a:spcBef>
                <a:spcPct val="0"/>
              </a:spcBef>
            </a:pPr>
            <a:r>
              <a:rPr lang="en-US" sz="5999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Methodology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656283" y="-2445901"/>
            <a:ext cx="14234565" cy="15178802"/>
            <a:chOff x="0" y="0"/>
            <a:chExt cx="762238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62238" cy="812800"/>
            </a:xfrm>
            <a:custGeom>
              <a:avLst/>
              <a:gdLst/>
              <a:ahLst/>
              <a:cxnLst/>
              <a:rect l="l" t="t" r="r" b="b"/>
              <a:pathLst>
                <a:path w="762238" h="812800">
                  <a:moveTo>
                    <a:pt x="381119" y="0"/>
                  </a:moveTo>
                  <a:cubicBezTo>
                    <a:pt x="170633" y="0"/>
                    <a:pt x="0" y="181951"/>
                    <a:pt x="0" y="406400"/>
                  </a:cubicBezTo>
                  <a:cubicBezTo>
                    <a:pt x="0" y="630849"/>
                    <a:pt x="170633" y="812800"/>
                    <a:pt x="381119" y="812800"/>
                  </a:cubicBezTo>
                  <a:cubicBezTo>
                    <a:pt x="591605" y="812800"/>
                    <a:pt x="762238" y="630849"/>
                    <a:pt x="762238" y="406400"/>
                  </a:cubicBezTo>
                  <a:cubicBezTo>
                    <a:pt x="762238" y="181951"/>
                    <a:pt x="591605" y="0"/>
                    <a:pt x="38111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1460" y="38100"/>
              <a:ext cx="619318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6007842" y="-1797460"/>
            <a:ext cx="12759995" cy="13881919"/>
            <a:chOff x="0" y="0"/>
            <a:chExt cx="74711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47110" cy="812800"/>
            </a:xfrm>
            <a:custGeom>
              <a:avLst/>
              <a:gdLst/>
              <a:ahLst/>
              <a:cxnLst/>
              <a:rect l="l" t="t" r="r" b="b"/>
              <a:pathLst>
                <a:path w="747110" h="812800">
                  <a:moveTo>
                    <a:pt x="373555" y="0"/>
                  </a:moveTo>
                  <a:cubicBezTo>
                    <a:pt x="167246" y="0"/>
                    <a:pt x="0" y="181951"/>
                    <a:pt x="0" y="406400"/>
                  </a:cubicBezTo>
                  <a:cubicBezTo>
                    <a:pt x="0" y="630849"/>
                    <a:pt x="167246" y="812800"/>
                    <a:pt x="373555" y="812800"/>
                  </a:cubicBezTo>
                  <a:cubicBezTo>
                    <a:pt x="579864" y="812800"/>
                    <a:pt x="747110" y="630849"/>
                    <a:pt x="747110" y="406400"/>
                  </a:cubicBezTo>
                  <a:cubicBezTo>
                    <a:pt x="747110" y="181951"/>
                    <a:pt x="579864" y="0"/>
                    <a:pt x="373555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0042" y="38100"/>
              <a:ext cx="607027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752153" y="1844812"/>
            <a:ext cx="373607" cy="373607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232100" y="3272677"/>
            <a:ext cx="373607" cy="37360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294723" y="6000251"/>
            <a:ext cx="373607" cy="373607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7391478" y="4636044"/>
            <a:ext cx="373607" cy="373607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508624" y="4251348"/>
            <a:ext cx="5801119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TECH STACK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752153" y="244229"/>
            <a:ext cx="9673357" cy="889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b="1" spc="-50">
                <a:solidFill>
                  <a:srgbClr val="145DA0"/>
                </a:solidFill>
                <a:latin typeface="Poppins Bold"/>
                <a:ea typeface="Poppins Bold"/>
                <a:cs typeface="Poppins Bold"/>
                <a:sym typeface="Poppins Bold"/>
              </a:rPr>
              <a:t>React</a:t>
            </a:r>
            <a:r>
              <a:rPr lang="en-US" sz="2500" spc="-50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:  A JavaScript library for building user interfaces with reusable components.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472002" y="2070794"/>
            <a:ext cx="8814206" cy="879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 spc="-49">
                <a:solidFill>
                  <a:srgbClr val="145DA0"/>
                </a:solidFill>
                <a:latin typeface="Poppins Bold"/>
                <a:ea typeface="Poppins Bold"/>
                <a:cs typeface="Poppins Bold"/>
                <a:sym typeface="Poppins Bold"/>
              </a:rPr>
              <a:t>Socket.io:</a:t>
            </a:r>
            <a:r>
              <a:rPr lang="en-US" sz="2499" spc="-49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 A library for real-time, bidirectional communication between web clients and servers.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900982" y="4220119"/>
            <a:ext cx="9710048" cy="879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 spc="-49">
                <a:solidFill>
                  <a:srgbClr val="145DA0"/>
                </a:solidFill>
                <a:latin typeface="Poppins Bold"/>
                <a:ea typeface="Poppins Bold"/>
                <a:cs typeface="Poppins Bold"/>
                <a:sym typeface="Poppins Bold"/>
              </a:rPr>
              <a:t> Axios:</a:t>
            </a:r>
            <a:r>
              <a:rPr lang="en-US" sz="2499" spc="-49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 A promise-based HTTP client for making requests to APIs from the browser or Node.js.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6062963" y="540026"/>
            <a:ext cx="373607" cy="373607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7017871" y="7431133"/>
            <a:ext cx="373607" cy="373607"/>
            <a:chOff x="0" y="0"/>
            <a:chExt cx="812800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6378546" y="8884693"/>
            <a:ext cx="373607" cy="373607"/>
            <a:chOff x="0" y="0"/>
            <a:chExt cx="812800" cy="8128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7824782" y="6272780"/>
            <a:ext cx="9045136" cy="879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 spc="-49">
                <a:solidFill>
                  <a:srgbClr val="145DA0"/>
                </a:solidFill>
                <a:latin typeface="Poppins Bold"/>
                <a:ea typeface="Poppins Bold"/>
                <a:cs typeface="Poppins Bold"/>
                <a:sym typeface="Poppins Bold"/>
              </a:rPr>
              <a:t>Node.js</a:t>
            </a:r>
            <a:r>
              <a:rPr lang="en-US" sz="2499" spc="-49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: A JavaScript runtime built on Chrome's V8 engine for building scalable server-side applications.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7275673" y="8397875"/>
            <a:ext cx="9045136" cy="879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 spc="-49">
                <a:solidFill>
                  <a:srgbClr val="145DA0"/>
                </a:solidFill>
                <a:latin typeface="Poppins Bold"/>
                <a:ea typeface="Poppins Bold"/>
                <a:cs typeface="Poppins Bold"/>
                <a:sym typeface="Poppins Bold"/>
              </a:rPr>
              <a:t>Express.js</a:t>
            </a:r>
            <a:r>
              <a:rPr lang="en-US" sz="2499" spc="-49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: A minimal and flexible Node.js web application framework for building APIs and web servers.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656283" y="-2445901"/>
            <a:ext cx="14234565" cy="15178802"/>
            <a:chOff x="0" y="0"/>
            <a:chExt cx="762238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62238" cy="812800"/>
            </a:xfrm>
            <a:custGeom>
              <a:avLst/>
              <a:gdLst/>
              <a:ahLst/>
              <a:cxnLst/>
              <a:rect l="l" t="t" r="r" b="b"/>
              <a:pathLst>
                <a:path w="762238" h="812800">
                  <a:moveTo>
                    <a:pt x="381119" y="0"/>
                  </a:moveTo>
                  <a:cubicBezTo>
                    <a:pt x="170633" y="0"/>
                    <a:pt x="0" y="181951"/>
                    <a:pt x="0" y="406400"/>
                  </a:cubicBezTo>
                  <a:cubicBezTo>
                    <a:pt x="0" y="630849"/>
                    <a:pt x="170633" y="812800"/>
                    <a:pt x="381119" y="812800"/>
                  </a:cubicBezTo>
                  <a:cubicBezTo>
                    <a:pt x="591605" y="812800"/>
                    <a:pt x="762238" y="630849"/>
                    <a:pt x="762238" y="406400"/>
                  </a:cubicBezTo>
                  <a:cubicBezTo>
                    <a:pt x="762238" y="181951"/>
                    <a:pt x="591605" y="0"/>
                    <a:pt x="38111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1460" y="38100"/>
              <a:ext cx="619318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6007842" y="-1797460"/>
            <a:ext cx="12759995" cy="13881919"/>
            <a:chOff x="0" y="0"/>
            <a:chExt cx="74711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47110" cy="812800"/>
            </a:xfrm>
            <a:custGeom>
              <a:avLst/>
              <a:gdLst/>
              <a:ahLst/>
              <a:cxnLst/>
              <a:rect l="l" t="t" r="r" b="b"/>
              <a:pathLst>
                <a:path w="747110" h="812800">
                  <a:moveTo>
                    <a:pt x="373555" y="0"/>
                  </a:moveTo>
                  <a:cubicBezTo>
                    <a:pt x="167246" y="0"/>
                    <a:pt x="0" y="181951"/>
                    <a:pt x="0" y="406400"/>
                  </a:cubicBezTo>
                  <a:cubicBezTo>
                    <a:pt x="0" y="630849"/>
                    <a:pt x="167246" y="812800"/>
                    <a:pt x="373555" y="812800"/>
                  </a:cubicBezTo>
                  <a:cubicBezTo>
                    <a:pt x="579864" y="812800"/>
                    <a:pt x="747110" y="630849"/>
                    <a:pt x="747110" y="406400"/>
                  </a:cubicBezTo>
                  <a:cubicBezTo>
                    <a:pt x="747110" y="181951"/>
                    <a:pt x="579864" y="0"/>
                    <a:pt x="373555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0042" y="38100"/>
              <a:ext cx="607027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752153" y="1844812"/>
            <a:ext cx="373607" cy="373607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232100" y="3272677"/>
            <a:ext cx="373607" cy="37360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274745" y="6219848"/>
            <a:ext cx="373607" cy="373607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7391478" y="4636044"/>
            <a:ext cx="373607" cy="373607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54874" y="4251348"/>
            <a:ext cx="5801119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Extra Libraries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752153" y="244229"/>
            <a:ext cx="9673357" cy="889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b="1" spc="-50">
                <a:solidFill>
                  <a:srgbClr val="145DA0"/>
                </a:solidFill>
                <a:latin typeface="Poppins Bold"/>
                <a:ea typeface="Poppins Bold"/>
                <a:cs typeface="Poppins Bold"/>
                <a:sym typeface="Poppins Bold"/>
              </a:rPr>
              <a:t>Simple-Peer</a:t>
            </a:r>
            <a:r>
              <a:rPr lang="en-US" sz="2500" spc="-50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: A lightweight library for building WebRTC peer-to-peer data and video connections in the browser.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418903" y="1554480"/>
            <a:ext cx="8814206" cy="879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 spc="-49">
                <a:solidFill>
                  <a:srgbClr val="145DA0"/>
                </a:solidFill>
                <a:latin typeface="Poppins Bold"/>
                <a:ea typeface="Poppins Bold"/>
                <a:cs typeface="Poppins Bold"/>
                <a:sym typeface="Poppins Bold"/>
              </a:rPr>
              <a:t>React-Icons:</a:t>
            </a:r>
            <a:r>
              <a:rPr lang="en-US" sz="2499" spc="-49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 A library that provides popular icons as React components.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876364" y="2986405"/>
            <a:ext cx="9710048" cy="879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 spc="-49">
                <a:solidFill>
                  <a:srgbClr val="145DA0"/>
                </a:solidFill>
                <a:latin typeface="Poppins Bold"/>
                <a:ea typeface="Poppins Bold"/>
                <a:cs typeface="Poppins Bold"/>
                <a:sym typeface="Poppins Bold"/>
              </a:rPr>
              <a:t>Framer Motion:</a:t>
            </a:r>
            <a:r>
              <a:rPr lang="en-US" sz="2499" spc="-49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 A library for creating smooth and customizable animations in React applications.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8015021" y="4349773"/>
            <a:ext cx="9789400" cy="879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 spc="-49">
                <a:solidFill>
                  <a:srgbClr val="145DA0"/>
                </a:solidFill>
                <a:latin typeface="Poppins Bold"/>
                <a:ea typeface="Poppins Bold"/>
                <a:cs typeface="Poppins Bold"/>
                <a:sym typeface="Poppins Bold"/>
              </a:rPr>
              <a:t>React-Color:</a:t>
            </a:r>
            <a:r>
              <a:rPr lang="en-US" sz="2499" spc="-49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 A collection of customizable color pickers as React components, ideal for color selection in web applications.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6062963" y="540026"/>
            <a:ext cx="373607" cy="373607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6858493" y="7792279"/>
            <a:ext cx="373607" cy="373607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6121926" y="9258300"/>
            <a:ext cx="373607" cy="373607"/>
            <a:chOff x="0" y="0"/>
            <a:chExt cx="812800" cy="8128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</p:sp>
        <p:sp>
          <p:nvSpPr>
            <p:cNvPr id="33" name="TextBox 3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7860778" y="5933576"/>
            <a:ext cx="10427222" cy="879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 spc="-49">
                <a:solidFill>
                  <a:srgbClr val="145DA0"/>
                </a:solidFill>
                <a:latin typeface="Poppins Bold"/>
                <a:ea typeface="Poppins Bold"/>
                <a:cs typeface="Poppins Bold"/>
                <a:sym typeface="Poppins Bold"/>
              </a:rPr>
              <a:t>Emoji-Picker-React:</a:t>
            </a:r>
            <a:r>
              <a:rPr lang="en-US" sz="2499" spc="-49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 A React component library that provides a user-friendly emoji picker for adding emojis to inputs and text areas.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78282" y="7506008"/>
            <a:ext cx="9803265" cy="879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 spc="-49">
                <a:solidFill>
                  <a:srgbClr val="145DA0"/>
                </a:solidFill>
                <a:latin typeface="Poppins Bold"/>
                <a:ea typeface="Poppins Bold"/>
                <a:cs typeface="Poppins Bold"/>
                <a:sym typeface="Poppins Bold"/>
              </a:rPr>
              <a:t>GIPHY API:</a:t>
            </a:r>
            <a:r>
              <a:rPr lang="en-US" sz="2499" spc="-49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 An API that provides access to GIPHY's vast library of GIFs for easy integration into apps.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6752153" y="8972029"/>
            <a:ext cx="10108311" cy="879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 spc="-49">
                <a:solidFill>
                  <a:srgbClr val="145DA0"/>
                </a:solidFill>
                <a:latin typeface="Poppins Bold"/>
                <a:ea typeface="Poppins Bold"/>
                <a:cs typeface="Poppins Bold"/>
                <a:sym typeface="Poppins Bold"/>
              </a:rPr>
              <a:t>CORS: </a:t>
            </a:r>
            <a:r>
              <a:rPr lang="en-US" sz="2499" spc="-49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A mechanism that allows controlled access to resources on a web page from a different domain..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595820" y="-1782102"/>
            <a:ext cx="3564204" cy="3564204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051D40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9695374" y="2990984"/>
            <a:ext cx="8592626" cy="4863831"/>
          </a:xfrm>
          <a:custGeom>
            <a:avLst/>
            <a:gdLst/>
            <a:ahLst/>
            <a:cxnLst/>
            <a:rect l="l" t="t" r="r" b="b"/>
            <a:pathLst>
              <a:path w="8592626" h="4863831">
                <a:moveTo>
                  <a:pt x="0" y="0"/>
                </a:moveTo>
                <a:lnTo>
                  <a:pt x="8592626" y="0"/>
                </a:lnTo>
                <a:lnTo>
                  <a:pt x="8592626" y="4863831"/>
                </a:lnTo>
                <a:lnTo>
                  <a:pt x="0" y="48638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929" r="-15593" b="-10367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346738" y="268288"/>
            <a:ext cx="7276470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Video Calling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86282" y="1924748"/>
            <a:ext cx="9509092" cy="7334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5" lvl="1" indent="-323848" algn="l">
              <a:lnSpc>
                <a:spcPts val="4199"/>
              </a:lnSpc>
              <a:buFont typeface="Arial"/>
              <a:buChar char="•"/>
            </a:pPr>
            <a:r>
              <a:rPr lang="en-US" sz="2999" spc="-59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Video calling in SyncSpace allows real-time, face-to-face communication for a seamless virtual meeting experience. </a:t>
            </a:r>
          </a:p>
          <a:p>
            <a:pPr algn="l">
              <a:lnSpc>
                <a:spcPts val="4199"/>
              </a:lnSpc>
            </a:pPr>
            <a:endParaRPr lang="en-US" sz="2999" spc="-59">
              <a:solidFill>
                <a:srgbClr val="051D4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47695" lvl="1" indent="-323848" algn="l">
              <a:lnSpc>
                <a:spcPts val="4199"/>
              </a:lnSpc>
              <a:buFont typeface="Arial"/>
              <a:buChar char="•"/>
            </a:pPr>
            <a:r>
              <a:rPr lang="en-US" sz="2999" spc="-59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Built with WebRTC, it enables peer-to-peer audio and video streaming, reducing latency and maintaining high quality. </a:t>
            </a:r>
          </a:p>
          <a:p>
            <a:pPr algn="l">
              <a:lnSpc>
                <a:spcPts val="4199"/>
              </a:lnSpc>
            </a:pPr>
            <a:endParaRPr lang="en-US" sz="2999" spc="-59">
              <a:solidFill>
                <a:srgbClr val="051D4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47695" lvl="1" indent="-323848" algn="l">
              <a:lnSpc>
                <a:spcPts val="4199"/>
              </a:lnSpc>
              <a:buFont typeface="Arial"/>
              <a:buChar char="•"/>
            </a:pPr>
            <a:r>
              <a:rPr lang="en-US" sz="2999" spc="-59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Socket.IO handles the WebRTC signaling, managing the exchange of connection data.</a:t>
            </a:r>
          </a:p>
          <a:p>
            <a:pPr algn="l">
              <a:lnSpc>
                <a:spcPts val="4199"/>
              </a:lnSpc>
            </a:pPr>
            <a:endParaRPr lang="en-US" sz="2999" spc="-59">
              <a:solidFill>
                <a:srgbClr val="051D4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47695" lvl="1" indent="-323848" algn="l">
              <a:lnSpc>
                <a:spcPts val="4199"/>
              </a:lnSpc>
              <a:buFont typeface="Arial"/>
              <a:buChar char="•"/>
            </a:pPr>
            <a:r>
              <a:rPr lang="en-US" sz="2999" spc="-59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Once connected, media flows directly between users, ensuring smooth performance and less server load.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82165" y="1431210"/>
            <a:ext cx="8957126" cy="8022172"/>
            <a:chOff x="0" y="0"/>
            <a:chExt cx="2508195" cy="22463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08195" cy="2246387"/>
            </a:xfrm>
            <a:custGeom>
              <a:avLst/>
              <a:gdLst/>
              <a:ahLst/>
              <a:cxnLst/>
              <a:rect l="l" t="t" r="r" b="b"/>
              <a:pathLst>
                <a:path w="2508195" h="2246387">
                  <a:moveTo>
                    <a:pt x="0" y="0"/>
                  </a:moveTo>
                  <a:lnTo>
                    <a:pt x="2508195" y="0"/>
                  </a:lnTo>
                  <a:lnTo>
                    <a:pt x="2508195" y="2246387"/>
                  </a:lnTo>
                  <a:lnTo>
                    <a:pt x="0" y="2246387"/>
                  </a:lnTo>
                  <a:close/>
                </a:path>
              </a:pathLst>
            </a:custGeom>
            <a:solidFill>
              <a:srgbClr val="145DA0">
                <a:alpha val="95686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508195" cy="22844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82165" y="9453382"/>
            <a:ext cx="8957126" cy="428991"/>
            <a:chOff x="0" y="0"/>
            <a:chExt cx="2508195" cy="12012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08195" cy="120127"/>
            </a:xfrm>
            <a:custGeom>
              <a:avLst/>
              <a:gdLst/>
              <a:ahLst/>
              <a:cxnLst/>
              <a:rect l="l" t="t" r="r" b="b"/>
              <a:pathLst>
                <a:path w="2508195" h="120127">
                  <a:moveTo>
                    <a:pt x="0" y="0"/>
                  </a:moveTo>
                  <a:lnTo>
                    <a:pt x="2508195" y="0"/>
                  </a:lnTo>
                  <a:lnTo>
                    <a:pt x="2508195" y="120127"/>
                  </a:lnTo>
                  <a:lnTo>
                    <a:pt x="0" y="120127"/>
                  </a:lnTo>
                  <a:close/>
                </a:path>
              </a:pathLst>
            </a:custGeom>
            <a:solidFill>
              <a:srgbClr val="145DA0">
                <a:alpha val="4862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508195" cy="1582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238003" y="8290589"/>
            <a:ext cx="7523780" cy="752378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>
                <a:alpha val="95686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3421662" y="-4493279"/>
            <a:ext cx="5924489" cy="5924489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>
                <a:alpha val="95686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9335183" y="2134196"/>
            <a:ext cx="8952817" cy="5353971"/>
          </a:xfrm>
          <a:custGeom>
            <a:avLst/>
            <a:gdLst/>
            <a:ahLst/>
            <a:cxnLst/>
            <a:rect l="l" t="t" r="r" b="b"/>
            <a:pathLst>
              <a:path w="8952817" h="5353971">
                <a:moveTo>
                  <a:pt x="0" y="0"/>
                </a:moveTo>
                <a:lnTo>
                  <a:pt x="8952817" y="0"/>
                </a:lnTo>
                <a:lnTo>
                  <a:pt x="8952817" y="5353972"/>
                </a:lnTo>
                <a:lnTo>
                  <a:pt x="0" y="53539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26231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15" name="TextBox 15"/>
          <p:cNvSpPr txBox="1"/>
          <p:nvPr/>
        </p:nvSpPr>
        <p:spPr>
          <a:xfrm>
            <a:off x="581394" y="1449916"/>
            <a:ext cx="7337711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White Board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82165" y="3024361"/>
            <a:ext cx="8557889" cy="6286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5" lvl="1" indent="-323848" algn="l">
              <a:lnSpc>
                <a:spcPts val="4199"/>
              </a:lnSpc>
              <a:buFont typeface="Arial"/>
              <a:buChar char="•"/>
            </a:pPr>
            <a:r>
              <a:rPr lang="en-US" sz="2999" spc="-59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The whiteboard in SyncSpace provides an interactive, real-time drawing experience.</a:t>
            </a:r>
          </a:p>
          <a:p>
            <a:pPr algn="l">
              <a:lnSpc>
                <a:spcPts val="4199"/>
              </a:lnSpc>
            </a:pPr>
            <a:endParaRPr lang="en-US" sz="2999" spc="-59">
              <a:solidFill>
                <a:srgbClr val="FDFDF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47695" lvl="1" indent="-323848" algn="l">
              <a:lnSpc>
                <a:spcPts val="4199"/>
              </a:lnSpc>
              <a:buFont typeface="Arial"/>
              <a:buChar char="•"/>
            </a:pPr>
            <a:r>
              <a:rPr lang="en-US" sz="2999" spc="-59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Users can draw freely, create shapes, and clear the board with ease.</a:t>
            </a:r>
          </a:p>
          <a:p>
            <a:pPr algn="l">
              <a:lnSpc>
                <a:spcPts val="4199"/>
              </a:lnSpc>
            </a:pPr>
            <a:endParaRPr lang="en-US" sz="2999" spc="-59">
              <a:solidFill>
                <a:srgbClr val="FDFDF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47695" lvl="1" indent="-323848" algn="l">
              <a:lnSpc>
                <a:spcPts val="4199"/>
              </a:lnSpc>
              <a:buFont typeface="Arial"/>
              <a:buChar char="•"/>
            </a:pPr>
            <a:r>
              <a:rPr lang="en-US" sz="2999" spc="-59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Built with Socket.IO, it instantly shares updates across all participants in the same room. </a:t>
            </a:r>
          </a:p>
          <a:p>
            <a:pPr algn="l">
              <a:lnSpc>
                <a:spcPts val="4199"/>
              </a:lnSpc>
            </a:pPr>
            <a:endParaRPr lang="en-US" sz="2999" spc="-59">
              <a:solidFill>
                <a:srgbClr val="FDFDF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47695" lvl="1" indent="-323848" algn="l">
              <a:lnSpc>
                <a:spcPts val="4199"/>
              </a:lnSpc>
              <a:buFont typeface="Arial"/>
              <a:buChar char="•"/>
            </a:pPr>
            <a:r>
              <a:rPr lang="en-US" sz="2999" spc="-59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This ensures everyone sees changes in real time, enhancing collaboration.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5D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573718" y="7940477"/>
            <a:ext cx="4693046" cy="469304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2186985" y="576984"/>
            <a:ext cx="5428304" cy="4147224"/>
          </a:xfrm>
          <a:custGeom>
            <a:avLst/>
            <a:gdLst/>
            <a:ahLst/>
            <a:cxnLst/>
            <a:rect l="l" t="t" r="r" b="b"/>
            <a:pathLst>
              <a:path w="5428304" h="4147224">
                <a:moveTo>
                  <a:pt x="0" y="0"/>
                </a:moveTo>
                <a:lnTo>
                  <a:pt x="5428304" y="0"/>
                </a:lnTo>
                <a:lnTo>
                  <a:pt x="5428304" y="4147224"/>
                </a:lnTo>
                <a:lnTo>
                  <a:pt x="0" y="41472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244533" y="5024001"/>
            <a:ext cx="3853959" cy="4234299"/>
          </a:xfrm>
          <a:custGeom>
            <a:avLst/>
            <a:gdLst/>
            <a:ahLst/>
            <a:cxnLst/>
            <a:rect l="l" t="t" r="r" b="b"/>
            <a:pathLst>
              <a:path w="3853959" h="4234299">
                <a:moveTo>
                  <a:pt x="0" y="0"/>
                </a:moveTo>
                <a:lnTo>
                  <a:pt x="3853958" y="0"/>
                </a:lnTo>
                <a:lnTo>
                  <a:pt x="3853958" y="4234299"/>
                </a:lnTo>
                <a:lnTo>
                  <a:pt x="0" y="42342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996" r="-16084" b="-3721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293066" y="5024001"/>
            <a:ext cx="3787838" cy="4808006"/>
          </a:xfrm>
          <a:custGeom>
            <a:avLst/>
            <a:gdLst/>
            <a:ahLst/>
            <a:cxnLst/>
            <a:rect l="l" t="t" r="r" b="b"/>
            <a:pathLst>
              <a:path w="3787838" h="4808006">
                <a:moveTo>
                  <a:pt x="0" y="0"/>
                </a:moveTo>
                <a:lnTo>
                  <a:pt x="3787838" y="0"/>
                </a:lnTo>
                <a:lnTo>
                  <a:pt x="3787838" y="4808006"/>
                </a:lnTo>
                <a:lnTo>
                  <a:pt x="0" y="48080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825" t="-4245" r="-7607" b="-2563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678544" y="637409"/>
            <a:ext cx="9264366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Chats / Messages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90312" y="2346634"/>
            <a:ext cx="9640829" cy="6286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5" lvl="1" indent="-323848" algn="l">
              <a:lnSpc>
                <a:spcPts val="4199"/>
              </a:lnSpc>
              <a:buFont typeface="Arial"/>
              <a:buChar char="•"/>
            </a:pPr>
            <a:r>
              <a:rPr lang="en-US" sz="2999" spc="-59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The Chats and Messages feature in SyncSpace enables real-time communication during meetings.</a:t>
            </a:r>
          </a:p>
          <a:p>
            <a:pPr algn="l">
              <a:lnSpc>
                <a:spcPts val="4199"/>
              </a:lnSpc>
            </a:pPr>
            <a:r>
              <a:rPr lang="en-US" sz="2999" spc="-59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  <a:p>
            <a:pPr marL="647695" lvl="1" indent="-323848" algn="l">
              <a:lnSpc>
                <a:spcPts val="4199"/>
              </a:lnSpc>
              <a:buFont typeface="Arial"/>
              <a:buChar char="•"/>
            </a:pPr>
            <a:r>
              <a:rPr lang="en-US" sz="2999" spc="-59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Powered by Socket.IO, messages are instantly shared with all room participants. </a:t>
            </a:r>
          </a:p>
          <a:p>
            <a:pPr algn="l">
              <a:lnSpc>
                <a:spcPts val="4199"/>
              </a:lnSpc>
            </a:pPr>
            <a:endParaRPr lang="en-US" sz="2999" spc="-59">
              <a:solidFill>
                <a:srgbClr val="FDFDF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47695" lvl="1" indent="-323848" algn="l">
              <a:lnSpc>
                <a:spcPts val="4199"/>
              </a:lnSpc>
              <a:buFont typeface="Arial"/>
              <a:buChar char="•"/>
            </a:pPr>
            <a:r>
              <a:rPr lang="en-US" sz="2999" spc="-59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To make chats more engaging, it supports emojis and GIFs. </a:t>
            </a:r>
          </a:p>
          <a:p>
            <a:pPr algn="l">
              <a:lnSpc>
                <a:spcPts val="4199"/>
              </a:lnSpc>
            </a:pPr>
            <a:endParaRPr lang="en-US" sz="2999" spc="-59">
              <a:solidFill>
                <a:srgbClr val="FDFDF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47695" lvl="1" indent="-323848" algn="l">
              <a:lnSpc>
                <a:spcPts val="4199"/>
              </a:lnSpc>
              <a:buFont typeface="Arial"/>
              <a:buChar char="•"/>
            </a:pPr>
            <a:r>
              <a:rPr lang="en-US" sz="2999" spc="-59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Third-party APIs allow users to choose emojis and search for GIFs, enhancing interaction.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718</Words>
  <Application>Microsoft Office PowerPoint</Application>
  <PresentationFormat>Custom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Cooper BT Bold</vt:lpstr>
      <vt:lpstr>Poppins Bold</vt:lpstr>
      <vt:lpstr>Arial</vt:lpstr>
      <vt:lpstr>Calibri</vt:lpstr>
      <vt:lpstr>Cooper BT Light</vt:lpstr>
      <vt:lpstr>Poppins</vt:lpstr>
      <vt:lpstr>Open Sans Extra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SYNC-SPACE</dc:title>
  <cp:lastModifiedBy>Sneha Jain</cp:lastModifiedBy>
  <cp:revision>4</cp:revision>
  <dcterms:created xsi:type="dcterms:W3CDTF">2006-08-16T00:00:00Z</dcterms:created>
  <dcterms:modified xsi:type="dcterms:W3CDTF">2024-11-04T13:38:53Z</dcterms:modified>
  <dc:identifier>DAGU4-ef4jI</dc:identifier>
</cp:coreProperties>
</file>