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8984-D2C1-4C4D-A5FE-96D6D6ABB81A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26F1-636D-4CEB-8BB4-5176718CAA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MQTT &amp; </a:t>
            </a:r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CoAP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26234"/>
            <a:ext cx="6591985" cy="37776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Reliability:</a:t>
            </a:r>
          </a:p>
          <a:p>
            <a:pPr lvl="1"/>
            <a:r>
              <a:rPr lang="en-US" dirty="0"/>
              <a:t>Non-Confirmable (NON) message: </a:t>
            </a:r>
            <a:endParaRPr lang="en-US" dirty="0" smtClean="0"/>
          </a:p>
          <a:p>
            <a:pPr lvl="2"/>
            <a:r>
              <a:rPr lang="en-US" dirty="0" smtClean="0"/>
              <a:t>Correspond to MQTT-S QoS 0</a:t>
            </a:r>
            <a:endParaRPr lang="en-US" dirty="0"/>
          </a:p>
          <a:p>
            <a:pPr lvl="2"/>
            <a:r>
              <a:rPr lang="en-US" dirty="0"/>
              <a:t>No ACK to </a:t>
            </a:r>
            <a:r>
              <a:rPr lang="en-US" dirty="0" smtClean="0"/>
              <a:t>messages </a:t>
            </a:r>
          </a:p>
          <a:p>
            <a:pPr lvl="1"/>
            <a:r>
              <a:rPr lang="en-US" dirty="0" smtClean="0"/>
              <a:t>Confirmable (CON) message:</a:t>
            </a:r>
          </a:p>
          <a:p>
            <a:pPr lvl="2"/>
            <a:r>
              <a:rPr lang="en-US" dirty="0" smtClean="0"/>
              <a:t>Correspond to MQTT-S QoS 1 </a:t>
            </a:r>
          </a:p>
          <a:p>
            <a:pPr lvl="2"/>
            <a:r>
              <a:rPr lang="en-US" dirty="0" smtClean="0"/>
              <a:t>ACK messages received</a:t>
            </a:r>
          </a:p>
          <a:p>
            <a:pPr lvl="2"/>
            <a:r>
              <a:rPr lang="en-US" dirty="0" smtClean="0"/>
              <a:t>Fixed RTO</a:t>
            </a:r>
          </a:p>
          <a:p>
            <a:pPr lvl="3"/>
            <a:r>
              <a:rPr lang="en-US" dirty="0" smtClean="0"/>
              <a:t>Random number between and ACK TIMEOUT constant and an ACK TIMEOUT multiplied by ACK-RANDOM-FACTOR</a:t>
            </a:r>
          </a:p>
          <a:p>
            <a:pPr lvl="3"/>
            <a:r>
              <a:rPr lang="en-US" dirty="0" err="1" smtClean="0"/>
              <a:t>UnACKed</a:t>
            </a:r>
            <a:r>
              <a:rPr lang="en-US" dirty="0" smtClean="0"/>
              <a:t> messages within RTO are retransmitted</a:t>
            </a:r>
          </a:p>
          <a:p>
            <a:pPr lvl="3"/>
            <a:r>
              <a:rPr lang="en-US" dirty="0" smtClean="0"/>
              <a:t>RTO is doubled (Exponential back-off mechanism)</a:t>
            </a:r>
          </a:p>
          <a:p>
            <a:pPr lvl="2"/>
            <a:r>
              <a:rPr lang="en-US" dirty="0" smtClean="0"/>
              <a:t>MAX_RETRANSMIT: Maximum retransmission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634E-6232-41A4-A294-E09EFFC77EB2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361" y="5124630"/>
            <a:ext cx="5219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95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CoAP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581508"/>
            <a:ext cx="8001000" cy="4923751"/>
          </a:xfrm>
        </p:spPr>
        <p:txBody>
          <a:bodyPr>
            <a:noAutofit/>
          </a:bodyPr>
          <a:lstStyle/>
          <a:p>
            <a:r>
              <a:rPr lang="en-US" sz="2800" dirty="0" smtClean="0"/>
              <a:t>Publication Discipline:</a:t>
            </a:r>
          </a:p>
          <a:p>
            <a:pPr lvl="1"/>
            <a:r>
              <a:rPr lang="en-US" sz="2400" dirty="0" smtClean="0"/>
              <a:t>“stop and wait” mechanism for the transmission of CON messages. Same with MQTT-S.</a:t>
            </a:r>
          </a:p>
          <a:p>
            <a:pPr lvl="1"/>
            <a:r>
              <a:rPr lang="en-US" sz="2400" dirty="0" smtClean="0"/>
              <a:t>Publication discipline is also needed to handle publication messages generated while the publication message flow is in progress (RTO is active)</a:t>
            </a:r>
          </a:p>
          <a:p>
            <a:r>
              <a:rPr lang="en-US" sz="2800" dirty="0" smtClean="0"/>
              <a:t>Activity:</a:t>
            </a:r>
          </a:p>
          <a:p>
            <a:pPr lvl="1"/>
            <a:r>
              <a:rPr lang="en-US" sz="2400" dirty="0" smtClean="0"/>
              <a:t>Stop the retransmission of </a:t>
            </a:r>
            <a:r>
              <a:rPr lang="en-US" sz="1600" dirty="0" smtClean="0">
                <a:solidFill>
                  <a:srgbClr val="C00000"/>
                </a:solidFill>
              </a:rPr>
              <a:t>old</a:t>
            </a:r>
            <a:r>
              <a:rPr lang="en-US" sz="2400" dirty="0" smtClean="0"/>
              <a:t> publication message</a:t>
            </a:r>
          </a:p>
          <a:p>
            <a:pPr lvl="1"/>
            <a:r>
              <a:rPr lang="en-US" sz="2400" dirty="0" smtClean="0"/>
              <a:t>Transmit the </a:t>
            </a:r>
            <a:r>
              <a:rPr lang="en-US" sz="1600" dirty="0" smtClean="0">
                <a:solidFill>
                  <a:srgbClr val="C00000"/>
                </a:solidFill>
              </a:rPr>
              <a:t>new</a:t>
            </a:r>
            <a:r>
              <a:rPr lang="en-US" sz="2400" dirty="0" smtClean="0"/>
              <a:t> publication message with the number of attempts remaining from the old publication message.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0F76-CAD2-4558-AD67-1BAAFA4A0EF1}" type="datetime1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9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MQTT-S and </a:t>
            </a:r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0" y="1581508"/>
            <a:ext cx="6966043" cy="5276492"/>
          </a:xfrm>
        </p:spPr>
        <p:txBody>
          <a:bodyPr>
            <a:normAutofit fontScale="92500"/>
          </a:bodyPr>
          <a:lstStyle/>
          <a:p>
            <a:r>
              <a:rPr lang="en-US" sz="2000" dirty="0" smtClean="0"/>
              <a:t>Fixed RTO:</a:t>
            </a:r>
          </a:p>
          <a:p>
            <a:pPr lvl="1"/>
            <a:r>
              <a:rPr lang="en-US" altLang="zh-CN" dirty="0"/>
              <a:t>Too short: g</a:t>
            </a:r>
            <a:r>
              <a:rPr lang="en-US" altLang="zh-CN" dirty="0" smtClean="0"/>
              <a:t>ive </a:t>
            </a:r>
            <a:r>
              <a:rPr lang="en-US" altLang="zh-CN" dirty="0"/>
              <a:t>rise to spurious retransmissions, waste bandwidth, energy and </a:t>
            </a:r>
            <a:r>
              <a:rPr lang="en-US" altLang="zh-CN" dirty="0" smtClean="0"/>
              <a:t>computation.</a:t>
            </a:r>
            <a:endParaRPr lang="en-US" altLang="zh-CN" dirty="0"/>
          </a:p>
          <a:p>
            <a:pPr lvl="1"/>
            <a:r>
              <a:rPr lang="en-US" altLang="zh-CN" dirty="0"/>
              <a:t>Too </a:t>
            </a:r>
            <a:r>
              <a:rPr lang="en-US" altLang="zh-CN" dirty="0" smtClean="0"/>
              <a:t>long: lead </a:t>
            </a:r>
            <a:r>
              <a:rPr lang="en-US" altLang="zh-CN" dirty="0"/>
              <a:t>to slow or late reaction to the loss of packets, increase </a:t>
            </a:r>
            <a:r>
              <a:rPr lang="en-US" altLang="zh-CN" dirty="0" smtClean="0"/>
              <a:t>delay </a:t>
            </a:r>
            <a:r>
              <a:rPr lang="en-US" altLang="zh-CN" dirty="0"/>
              <a:t>,</a:t>
            </a:r>
            <a:r>
              <a:rPr lang="en-US" altLang="zh-CN" dirty="0" smtClean="0"/>
              <a:t>decrease PDR.</a:t>
            </a:r>
            <a:endParaRPr lang="en-US" sz="1800" dirty="0" smtClean="0"/>
          </a:p>
          <a:p>
            <a:pPr lvl="1"/>
            <a:r>
              <a:rPr lang="en-US" sz="1800" dirty="0" smtClean="0"/>
              <a:t>Suitable for deployments when RTT is close to the defined RTO value. </a:t>
            </a:r>
          </a:p>
          <a:p>
            <a:pPr lvl="1"/>
            <a:r>
              <a:rPr lang="en-US" sz="1800" dirty="0" smtClean="0"/>
              <a:t>Not suitable for scalability and flexibility features by the publish/subscribe model on WSN.</a:t>
            </a:r>
          </a:p>
          <a:p>
            <a:r>
              <a:rPr lang="en-US" sz="2000" dirty="0" smtClean="0"/>
              <a:t>Adaptive RTO:</a:t>
            </a:r>
          </a:p>
          <a:p>
            <a:pPr lvl="1"/>
            <a:r>
              <a:rPr lang="en-US" sz="1800" dirty="0" smtClean="0"/>
              <a:t>Compute smoothed RTT (SRTT)</a:t>
            </a:r>
          </a:p>
          <a:p>
            <a:pPr lvl="2"/>
            <a:r>
              <a:rPr lang="en-US" sz="1600" dirty="0" smtClean="0"/>
              <a:t>SRTT = (1 - a) x SRTT + a x RTT</a:t>
            </a:r>
          </a:p>
          <a:p>
            <a:pPr lvl="1"/>
            <a:r>
              <a:rPr lang="en-US" sz="1800" dirty="0" smtClean="0"/>
              <a:t>Compute RTO</a:t>
            </a:r>
          </a:p>
          <a:p>
            <a:pPr lvl="2"/>
            <a:r>
              <a:rPr lang="en-US" sz="1600" dirty="0" smtClean="0"/>
              <a:t>RTO = SRTT x </a:t>
            </a:r>
            <a:r>
              <a:rPr lang="en-US" sz="1600" b="1" dirty="0" smtClean="0"/>
              <a:t>K</a:t>
            </a:r>
            <a:endParaRPr lang="en-US" sz="1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EF73-5ACF-4511-A983-EBB06779F723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94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306" y="1801091"/>
            <a:ext cx="7118458" cy="470416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Polling Model: </a:t>
            </a:r>
          </a:p>
          <a:p>
            <a:pPr lvl="1"/>
            <a:r>
              <a:rPr lang="en-US" sz="2400" dirty="0" smtClean="0"/>
              <a:t>Applications send </a:t>
            </a:r>
            <a:r>
              <a:rPr lang="en-US" sz="2400" dirty="0" smtClean="0">
                <a:solidFill>
                  <a:srgbClr val="C00000"/>
                </a:solidFill>
              </a:rPr>
              <a:t>queries</a:t>
            </a:r>
            <a:r>
              <a:rPr lang="en-US" sz="2400" dirty="0" smtClean="0"/>
              <a:t> to sensor nodes to retrieve information. </a:t>
            </a:r>
          </a:p>
          <a:p>
            <a:pPr lvl="1"/>
            <a:r>
              <a:rPr lang="en-US" sz="2400" dirty="0" smtClean="0"/>
              <a:t>Problem? </a:t>
            </a:r>
          </a:p>
          <a:p>
            <a:pPr lvl="1"/>
            <a:r>
              <a:rPr lang="en-US" sz="2400" dirty="0" smtClean="0"/>
              <a:t>When an event of interest occurs, in order to react in real-time, the sensor nodes have to be </a:t>
            </a:r>
            <a:r>
              <a:rPr lang="en-US" sz="2400" dirty="0" smtClean="0">
                <a:solidFill>
                  <a:srgbClr val="C00000"/>
                </a:solidFill>
              </a:rPr>
              <a:t>queried continuously</a:t>
            </a:r>
            <a:r>
              <a:rPr lang="en-US" sz="2400" dirty="0" smtClean="0"/>
              <a:t>.  </a:t>
            </a:r>
          </a:p>
          <a:p>
            <a:pPr lvl="2"/>
            <a:r>
              <a:rPr lang="en-US" sz="2000" dirty="0" smtClean="0"/>
              <a:t>Waste of resources such as energy, processing and bandwidth.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192A-867B-4D57-9B06-638287F02F17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72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586" y="1584960"/>
            <a:ext cx="7068581" cy="5356167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Publish/Subscribe Model</a:t>
            </a:r>
            <a:endParaRPr lang="en-US" sz="2000" b="1" dirty="0" smtClean="0"/>
          </a:p>
          <a:p>
            <a:pPr lvl="1"/>
            <a:r>
              <a:rPr lang="en-US" sz="1800" dirty="0" smtClean="0"/>
              <a:t>Entities:</a:t>
            </a:r>
          </a:p>
          <a:p>
            <a:pPr lvl="2"/>
            <a:r>
              <a:rPr lang="en-US" sz="1600" dirty="0" smtClean="0"/>
              <a:t>Publisher: generate events	</a:t>
            </a:r>
          </a:p>
          <a:p>
            <a:pPr lvl="2"/>
            <a:r>
              <a:rPr lang="en-US" sz="1600" dirty="0" smtClean="0"/>
              <a:t>Subscriber: express interest in events</a:t>
            </a:r>
            <a:endParaRPr lang="en-US" sz="1600" dirty="0"/>
          </a:p>
          <a:p>
            <a:pPr lvl="1"/>
            <a:r>
              <a:rPr lang="en-US" sz="1800" dirty="0" smtClean="0"/>
              <a:t>Subscription:</a:t>
            </a:r>
          </a:p>
          <a:p>
            <a:pPr lvl="2"/>
            <a:r>
              <a:rPr lang="en-US" sz="1600" dirty="0" smtClean="0"/>
              <a:t>Register interest in the event</a:t>
            </a:r>
          </a:p>
          <a:p>
            <a:pPr lvl="1"/>
            <a:r>
              <a:rPr lang="en-US" sz="1800" dirty="0" smtClean="0"/>
              <a:t>Advantages:</a:t>
            </a:r>
          </a:p>
          <a:p>
            <a:pPr lvl="2"/>
            <a:r>
              <a:rPr lang="en-US" sz="1600" dirty="0" smtClean="0"/>
              <a:t>Decouple in time: publishers and </a:t>
            </a:r>
            <a:r>
              <a:rPr lang="en-US" sz="1600" dirty="0" err="1" smtClean="0"/>
              <a:t>scubscribers</a:t>
            </a:r>
            <a:r>
              <a:rPr lang="en-US" sz="1600" dirty="0" smtClean="0"/>
              <a:t> do not need to be actively participating in the interaction at the same time</a:t>
            </a:r>
          </a:p>
          <a:p>
            <a:pPr lvl="2"/>
            <a:r>
              <a:rPr lang="en-US" sz="1600" dirty="0" smtClean="0"/>
              <a:t>Decouple in space: publishers and subscribers do not need to know each other</a:t>
            </a:r>
            <a:endParaRPr lang="en-US" sz="1600" dirty="0"/>
          </a:p>
          <a:p>
            <a:pPr lvl="2"/>
            <a:r>
              <a:rPr lang="en-US" sz="1600" dirty="0" smtClean="0"/>
              <a:t>Publishers and subscribers can produce or consume events in an asynchronous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85F8-D430-4B6D-9B40-D47E688F8F9F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2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65830"/>
            <a:ext cx="7063562" cy="490843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Activation: when there is a pending confirmation of a publication message, and a new publication is generated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MQTT-S publication discipline: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Discard the new publication message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CoAP</a:t>
            </a:r>
            <a:r>
              <a:rPr lang="en-US" dirty="0" smtClean="0"/>
              <a:t> publication discipline: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Discard the old publication message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b="1" dirty="0" smtClean="0">
                <a:solidFill>
                  <a:srgbClr val="C00000"/>
                </a:solidFill>
              </a:rPr>
              <a:t>inappropriate</a:t>
            </a:r>
            <a:r>
              <a:rPr lang="en-US" dirty="0" smtClean="0"/>
              <a:t> fixed RTO will result in a higher probability of a new publication message being generated while the RTO is active. Therefore, the publication discipline will discard the publication message (Old or New).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71A-A42F-4688-B1A7-4EF1F462B949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9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MQTT-S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015" y="1640117"/>
            <a:ext cx="7479102" cy="117894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Extension of the Message Queuing Telemetry Transport (MQTT) Optimized for WSN.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45A4-4CBA-4C14-BEC8-C719B51DE6AB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80015" y="2418532"/>
            <a:ext cx="7319570" cy="4247898"/>
            <a:chOff x="1660528" y="2478789"/>
            <a:chExt cx="7319570" cy="377762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44860" y="2542552"/>
              <a:ext cx="3735238" cy="3524172"/>
            </a:xfrm>
            <a:prstGeom prst="rect">
              <a:avLst/>
            </a:prstGeom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660528" y="2478789"/>
              <a:ext cx="3696474" cy="377762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Components:</a:t>
              </a:r>
            </a:p>
            <a:p>
              <a:pPr lvl="1"/>
              <a:r>
                <a:rPr lang="en-US" dirty="0" smtClean="0"/>
                <a:t>Broker node: </a:t>
              </a:r>
            </a:p>
            <a:p>
              <a:pPr lvl="2"/>
              <a:r>
                <a:rPr lang="en-US" dirty="0" smtClean="0"/>
                <a:t>responsible for managing subscriptions as well as storing and sending publications to corresponding WSN subscriber nodes. </a:t>
              </a:r>
            </a:p>
            <a:p>
              <a:pPr lvl="1"/>
              <a:r>
                <a:rPr lang="en-US" dirty="0" smtClean="0"/>
                <a:t>Publisher nodes: </a:t>
              </a:r>
            </a:p>
            <a:p>
              <a:pPr lvl="2"/>
              <a:r>
                <a:rPr lang="en-US" dirty="0" smtClean="0"/>
                <a:t>generate event</a:t>
              </a:r>
            </a:p>
            <a:p>
              <a:pPr lvl="1"/>
              <a:r>
                <a:rPr lang="en-US" dirty="0" smtClean="0"/>
                <a:t>Subscriber nodes: </a:t>
              </a:r>
            </a:p>
            <a:p>
              <a:pPr lvl="2"/>
              <a:r>
                <a:rPr lang="en-US" dirty="0" smtClean="0"/>
                <a:t>express interest in events</a:t>
              </a:r>
            </a:p>
            <a:p>
              <a:pPr lvl="1"/>
              <a:r>
                <a:rPr lang="en-US" dirty="0" smtClean="0"/>
                <a:t>Relay nodes: </a:t>
              </a:r>
            </a:p>
            <a:p>
              <a:pPr lvl="2"/>
              <a:r>
                <a:rPr lang="en-US" dirty="0" smtClean="0"/>
                <a:t>for multi-hop scenario.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290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MQTT-S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10144"/>
            <a:ext cx="6591985" cy="51317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Reliability: </a:t>
            </a:r>
          </a:p>
          <a:p>
            <a:pPr lvl="1"/>
            <a:r>
              <a:rPr lang="en-US" dirty="0" smtClean="0"/>
              <a:t>QoS Level 0 (QoS0)</a:t>
            </a:r>
          </a:p>
          <a:p>
            <a:pPr lvl="2"/>
            <a:r>
              <a:rPr lang="en-US" dirty="0" smtClean="0"/>
              <a:t>Offers a best-effort delivery service, no retransmission or Acknowledgements. </a:t>
            </a:r>
          </a:p>
          <a:p>
            <a:pPr lvl="1"/>
            <a:r>
              <a:rPr lang="en-US" dirty="0" smtClean="0"/>
              <a:t>QoS Level 1 (QoS1)</a:t>
            </a:r>
          </a:p>
          <a:p>
            <a:pPr lvl="2"/>
            <a:r>
              <a:rPr lang="en-US" dirty="0" smtClean="0"/>
              <a:t>Allows the retransmission of messages until </a:t>
            </a:r>
            <a:r>
              <a:rPr lang="en-US" dirty="0" err="1" smtClean="0"/>
              <a:t>Acked</a:t>
            </a:r>
            <a:endParaRPr lang="en-US" dirty="0" smtClean="0"/>
          </a:p>
          <a:p>
            <a:pPr lvl="2"/>
            <a:r>
              <a:rPr lang="en-US" dirty="0" smtClean="0"/>
              <a:t>Does not prevent duplicate reception</a:t>
            </a:r>
          </a:p>
          <a:p>
            <a:pPr lvl="1"/>
            <a:r>
              <a:rPr lang="en-US" dirty="0" smtClean="0"/>
              <a:t>QoS Level 2 (QoS2)</a:t>
            </a:r>
          </a:p>
          <a:p>
            <a:pPr lvl="2"/>
            <a:r>
              <a:rPr lang="en-US" dirty="0" smtClean="0"/>
              <a:t>Ensures the reception of message </a:t>
            </a:r>
          </a:p>
          <a:p>
            <a:pPr lvl="2"/>
            <a:r>
              <a:rPr lang="en-US" dirty="0" smtClean="0"/>
              <a:t>Ensures to deliver only once to the destination by four message handshake.</a:t>
            </a:r>
          </a:p>
          <a:p>
            <a:pPr lvl="1"/>
            <a:r>
              <a:rPr lang="en-US" dirty="0" smtClean="0"/>
              <a:t>Parameters for QoS1 and QoS2:</a:t>
            </a:r>
          </a:p>
          <a:p>
            <a:pPr lvl="2"/>
            <a:r>
              <a:rPr lang="en-US" dirty="0" smtClean="0"/>
              <a:t>Fixed RTO: 10-15 seconds.</a:t>
            </a:r>
          </a:p>
          <a:p>
            <a:pPr lvl="2"/>
            <a:r>
              <a:rPr lang="en-US" dirty="0" smtClean="0"/>
              <a:t>Retransmission number: 3-5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47BCE-49A7-475E-9B8F-ED455D95260B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2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MQTT-S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21123"/>
            <a:ext cx="8266892" cy="5147095"/>
          </a:xfrm>
        </p:spPr>
        <p:txBody>
          <a:bodyPr>
            <a:noAutofit/>
          </a:bodyPr>
          <a:lstStyle/>
          <a:p>
            <a:r>
              <a:rPr lang="en-US" sz="2400" dirty="0" smtClean="0"/>
              <a:t>Publication Discipline:</a:t>
            </a:r>
          </a:p>
          <a:p>
            <a:pPr lvl="1"/>
            <a:r>
              <a:rPr lang="en-US" sz="2000" dirty="0" smtClean="0"/>
              <a:t>“stop and wait” mechanism for the transmissions of publication messages with QoS1 and QoS2.</a:t>
            </a:r>
          </a:p>
          <a:p>
            <a:pPr lvl="1"/>
            <a:r>
              <a:rPr lang="en-US" sz="2000" dirty="0" smtClean="0"/>
              <a:t>A publisher node has to wait for the termination of its publication message flow with the broker node before it can start a new one. </a:t>
            </a:r>
          </a:p>
          <a:p>
            <a:pPr lvl="1"/>
            <a:r>
              <a:rPr lang="en-US" sz="2000" dirty="0" smtClean="0"/>
              <a:t>If more than one publications are generated, publication discipline is needed. </a:t>
            </a:r>
          </a:p>
          <a:p>
            <a:pPr lvl="1"/>
            <a:r>
              <a:rPr lang="en-US" sz="2000" dirty="0" smtClean="0"/>
              <a:t>Activity 1: Queue the new publication messages</a:t>
            </a:r>
          </a:p>
          <a:p>
            <a:pPr lvl="2"/>
            <a:r>
              <a:rPr lang="en-US" sz="1800" dirty="0" smtClean="0"/>
              <a:t>Drawback: cost more source</a:t>
            </a:r>
          </a:p>
          <a:p>
            <a:pPr lvl="1"/>
            <a:r>
              <a:rPr lang="en-US" sz="2000" dirty="0" smtClean="0"/>
              <a:t>Activity 2: Drop the new publication messages</a:t>
            </a:r>
          </a:p>
          <a:p>
            <a:pPr lvl="2"/>
            <a:r>
              <a:rPr lang="en-US" sz="1800" dirty="0" smtClean="0"/>
              <a:t>Always attempts to retransmit the old publication message till receive the ACK. </a:t>
            </a:r>
          </a:p>
          <a:p>
            <a:pPr lvl="2"/>
            <a:r>
              <a:rPr lang="en-US" sz="1800" dirty="0" smtClean="0"/>
              <a:t>Called ‘Persistent mode’ discipline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DD75-E225-4B1A-8374-107B84C3574B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4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4" y="1452113"/>
            <a:ext cx="7029057" cy="53282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RESTful (Representational State Transfer)</a:t>
            </a:r>
          </a:p>
          <a:p>
            <a:pPr lvl="1"/>
            <a:r>
              <a:rPr lang="en-US" dirty="0" smtClean="0"/>
              <a:t>Resources are identified by Universal Resource Identifiers (URI)</a:t>
            </a:r>
          </a:p>
          <a:p>
            <a:pPr lvl="1"/>
            <a:r>
              <a:rPr lang="en-US" dirty="0" smtClean="0"/>
              <a:t>UDP based</a:t>
            </a:r>
          </a:p>
          <a:p>
            <a:r>
              <a:rPr lang="en-US" dirty="0" smtClean="0"/>
              <a:t>Model:</a:t>
            </a:r>
          </a:p>
          <a:p>
            <a:pPr lvl="1"/>
            <a:r>
              <a:rPr lang="en-US" dirty="0" smtClean="0"/>
              <a:t>Client/server interaction model</a:t>
            </a:r>
          </a:p>
          <a:p>
            <a:pPr lvl="2"/>
            <a:r>
              <a:rPr lang="en-US" dirty="0" smtClean="0"/>
              <a:t>Request messages initiate a transaction with a server, which may send a response to the client with a matching transaction ID</a:t>
            </a:r>
          </a:p>
          <a:p>
            <a:pPr lvl="2"/>
            <a:r>
              <a:rPr lang="en-US" dirty="0" smtClean="0"/>
              <a:t>Polling based: not suitable for requiring information in real-time in order to react when an event of interest occurs. </a:t>
            </a:r>
          </a:p>
          <a:p>
            <a:pPr lvl="1"/>
            <a:r>
              <a:rPr lang="en-US" dirty="0" smtClean="0"/>
              <a:t>Publish/subscribe interaction model</a:t>
            </a:r>
          </a:p>
          <a:p>
            <a:pPr lvl="2"/>
            <a:r>
              <a:rPr lang="en-US" dirty="0" err="1" smtClean="0"/>
              <a:t>A.k.a</a:t>
            </a:r>
            <a:r>
              <a:rPr lang="en-US" dirty="0" smtClean="0"/>
              <a:t>: Observer Model</a:t>
            </a:r>
          </a:p>
          <a:p>
            <a:pPr lvl="2"/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publisher</a:t>
            </a:r>
            <a:r>
              <a:rPr lang="en-US" dirty="0" smtClean="0"/>
              <a:t> node can send </a:t>
            </a:r>
            <a:r>
              <a:rPr lang="en-US" dirty="0" smtClean="0">
                <a:solidFill>
                  <a:srgbClr val="C00000"/>
                </a:solidFill>
              </a:rPr>
              <a:t>publications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C00000"/>
                </a:solidFill>
              </a:rPr>
              <a:t>subscriber</a:t>
            </a:r>
            <a:r>
              <a:rPr lang="en-US" dirty="0" smtClean="0"/>
              <a:t> node (observer) about a event that the subscriber is interested in receiving .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08D4-E0DB-46E5-A393-703F31156E1C}" type="datetime1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06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464609"/>
            <a:ext cx="8839200" cy="3098766"/>
          </a:xfrm>
        </p:spPr>
        <p:txBody>
          <a:bodyPr/>
          <a:lstStyle/>
          <a:p>
            <a:pPr marL="342900" lvl="1" indent="-342900"/>
            <a:r>
              <a:rPr lang="en-US" sz="1800" dirty="0"/>
              <a:t>Publish/subscribe interaction model</a:t>
            </a:r>
          </a:p>
          <a:p>
            <a:r>
              <a:rPr lang="en-US" sz="2400" dirty="0" smtClean="0"/>
              <a:t>A subscriber constantly to observe the events by registering its interest in the event (GET request to the publisher node).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D08A-53A3-402B-B262-6CF4B9B94B51}" type="datetime1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AFAA-F1A0-4B36-90D4-D95D1CB9AEF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63605" y="2683583"/>
            <a:ext cx="7580396" cy="3898372"/>
            <a:chOff x="1563605" y="2683583"/>
            <a:chExt cx="7580396" cy="38983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9161" y="2726732"/>
              <a:ext cx="3714840" cy="3615017"/>
            </a:xfrm>
            <a:prstGeom prst="rect">
              <a:avLst/>
            </a:prstGeom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605" y="2683583"/>
              <a:ext cx="3865556" cy="38983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Subscription Action: </a:t>
              </a:r>
            </a:p>
            <a:p>
              <a:pPr lvl="1"/>
              <a:r>
                <a:rPr lang="en-US" dirty="0" smtClean="0"/>
                <a:t>Publisher node establishes an observation relationship between the subscriber and the event.</a:t>
              </a:r>
            </a:p>
            <a:p>
              <a:pPr lvl="1"/>
              <a:r>
                <a:rPr lang="en-US" dirty="0" smtClean="0"/>
                <a:t>The publisher notifies each subscriber node that has an observation relationship with the event. </a:t>
              </a:r>
            </a:p>
            <a:p>
              <a:r>
                <a:rPr lang="en-US" dirty="0" smtClean="0"/>
                <a:t>Observer Model:</a:t>
              </a:r>
            </a:p>
            <a:p>
              <a:pPr lvl="1"/>
              <a:r>
                <a:rPr lang="en-US" dirty="0" smtClean="0"/>
                <a:t>High scalability </a:t>
              </a:r>
            </a:p>
            <a:p>
              <a:pPr lvl="1"/>
              <a:r>
                <a:rPr lang="en-US" dirty="0" smtClean="0"/>
                <a:t>Use caches and proxy nodes that multiplex the interest of multiple subscribers in the same event into a single association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103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813</Words>
  <Application>Microsoft Office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MQTT &amp; CoAP</vt:lpstr>
      <vt:lpstr>Background</vt:lpstr>
      <vt:lpstr>Background</vt:lpstr>
      <vt:lpstr>Publication Discipline</vt:lpstr>
      <vt:lpstr>MQTT-S</vt:lpstr>
      <vt:lpstr>MQTT-S</vt:lpstr>
      <vt:lpstr>MQTT-S</vt:lpstr>
      <vt:lpstr>CoAP</vt:lpstr>
      <vt:lpstr>CoAP</vt:lpstr>
      <vt:lpstr>CoAP </vt:lpstr>
      <vt:lpstr>CoAP </vt:lpstr>
      <vt:lpstr>MQTT-S and CoAP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&amp; CoAP</dc:title>
  <dc:creator>SS</dc:creator>
  <cp:lastModifiedBy>SS</cp:lastModifiedBy>
  <cp:revision>16</cp:revision>
  <dcterms:created xsi:type="dcterms:W3CDTF">2022-01-07T04:08:20Z</dcterms:created>
  <dcterms:modified xsi:type="dcterms:W3CDTF">2022-01-07T06:51:09Z</dcterms:modified>
</cp:coreProperties>
</file>