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9" r:id="rId4"/>
    <p:sldId id="260" r:id="rId5"/>
    <p:sldId id="258" r:id="rId6"/>
    <p:sldId id="259" r:id="rId7"/>
    <p:sldId id="261" r:id="rId8"/>
    <p:sldId id="263" r:id="rId9"/>
    <p:sldId id="262" r:id="rId10"/>
    <p:sldId id="310" r:id="rId11"/>
    <p:sldId id="267" r:id="rId12"/>
    <p:sldId id="264" r:id="rId13"/>
    <p:sldId id="266" r:id="rId14"/>
    <p:sldId id="265" r:id="rId15"/>
    <p:sldId id="269" r:id="rId16"/>
    <p:sldId id="271" r:id="rId17"/>
    <p:sldId id="272" r:id="rId18"/>
    <p:sldId id="305" r:id="rId19"/>
    <p:sldId id="273" r:id="rId20"/>
    <p:sldId id="308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06" r:id="rId33"/>
    <p:sldId id="285" r:id="rId34"/>
    <p:sldId id="312" r:id="rId35"/>
    <p:sldId id="298" r:id="rId36"/>
    <p:sldId id="299" r:id="rId37"/>
    <p:sldId id="300" r:id="rId38"/>
    <p:sldId id="301" r:id="rId39"/>
    <p:sldId id="302" r:id="rId40"/>
    <p:sldId id="296" r:id="rId41"/>
    <p:sldId id="303" r:id="rId42"/>
    <p:sldId id="304" r:id="rId43"/>
    <p:sldId id="297" r:id="rId44"/>
    <p:sldId id="307" r:id="rId45"/>
    <p:sldId id="27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616" y="389745"/>
            <a:ext cx="11607383" cy="1672792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ADS MIDTERM ASSIGNMENT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14" y="3432748"/>
            <a:ext cx="3950121" cy="30729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600" b="1" dirty="0" smtClean="0"/>
              <a:t>Team 8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err="1" smtClean="0"/>
              <a:t>Dhaval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Sanghavi</a:t>
            </a:r>
            <a:endParaRPr lang="en-US" sz="3600" b="1" dirty="0" smtClean="0"/>
          </a:p>
          <a:p>
            <a:r>
              <a:rPr lang="en-US" sz="3600" b="1" dirty="0" err="1" smtClean="0"/>
              <a:t>Sheetal</a:t>
            </a:r>
            <a:r>
              <a:rPr lang="en-US" sz="3600" b="1" dirty="0" smtClean="0"/>
              <a:t> Singh</a:t>
            </a:r>
          </a:p>
          <a:p>
            <a:r>
              <a:rPr lang="en-US" sz="3600" b="1" dirty="0" smtClean="0"/>
              <a:t>Tanisha Jain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551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8601"/>
            <a:ext cx="10018713" cy="8001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after cleaning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028701"/>
            <a:ext cx="10778490" cy="5577839"/>
          </a:xfrm>
        </p:spPr>
      </p:pic>
    </p:spTree>
    <p:extLst>
      <p:ext uri="{BB962C8B-B14F-4D97-AF65-F5344CB8AC3E}">
        <p14:creationId xmlns:p14="http://schemas.microsoft.com/office/powerpoint/2010/main" val="74774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61" y="2788920"/>
            <a:ext cx="10018713" cy="141484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Step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Contruct the Classification Tree Model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01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0130" y="-140970"/>
            <a:ext cx="10018713" cy="1752599"/>
          </a:xfrm>
        </p:spPr>
        <p:txBody>
          <a:bodyPr/>
          <a:lstStyle/>
          <a:p>
            <a:r>
              <a:rPr lang="en-US" dirty="0" smtClean="0"/>
              <a:t>Predict </a:t>
            </a:r>
            <a:r>
              <a:rPr lang="en-US" dirty="0"/>
              <a:t>and create the error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1143000"/>
            <a:ext cx="10767060" cy="4446269"/>
          </a:xfrm>
        </p:spPr>
      </p:pic>
      <p:sp>
        <p:nvSpPr>
          <p:cNvPr id="2" name="TextBox 1"/>
          <p:cNvSpPr txBox="1"/>
          <p:nvPr/>
        </p:nvSpPr>
        <p:spPr>
          <a:xfrm>
            <a:off x="4400550" y="5897880"/>
            <a:ext cx="55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 Percentage: 19.65%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6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814" y="247135"/>
            <a:ext cx="10018713" cy="1067315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Confusion </a:t>
            </a:r>
            <a:r>
              <a:rPr lang="en-US" dirty="0">
                <a:cs typeface="Times New Roman" panose="02020603050405020304" pitchFamily="18" charset="0"/>
              </a:rPr>
              <a:t>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1" y="1188720"/>
            <a:ext cx="6045059" cy="513206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07" y="1188721"/>
            <a:ext cx="4031320" cy="51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170541"/>
            <a:ext cx="10632167" cy="914400"/>
          </a:xfrm>
        </p:spPr>
        <p:txBody>
          <a:bodyPr/>
          <a:lstStyle/>
          <a:p>
            <a:r>
              <a:rPr lang="en-US" b="1" dirty="0"/>
              <a:t>Step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Contruct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Neural Network Model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342" y="1084941"/>
            <a:ext cx="10018713" cy="10638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 smtClean="0"/>
              <a:t>nnet</a:t>
            </a: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smtClean="0"/>
              <a:t>and </a:t>
            </a:r>
            <a:r>
              <a:rPr lang="en-US" dirty="0"/>
              <a:t>build the </a:t>
            </a:r>
            <a:r>
              <a:rPr lang="en-US" dirty="0" smtClean="0"/>
              <a:t>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1337310"/>
            <a:ext cx="1093851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Predict </a:t>
            </a:r>
            <a:r>
              <a:rPr lang="en-US" sz="4400" dirty="0"/>
              <a:t>and create the error table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820454"/>
            <a:ext cx="9349739" cy="3391625"/>
          </a:xfrm>
        </p:spPr>
      </p:pic>
    </p:spTree>
    <p:extLst>
      <p:ext uri="{BB962C8B-B14F-4D97-AF65-F5344CB8AC3E}">
        <p14:creationId xmlns:p14="http://schemas.microsoft.com/office/powerpoint/2010/main" val="2831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1" y="198563"/>
            <a:ext cx="10018713" cy="750570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Confusion </a:t>
            </a:r>
            <a:r>
              <a:rPr lang="en-US" dirty="0">
                <a:cs typeface="Times New Roman" panose="02020603050405020304" pitchFamily="18" charset="0"/>
              </a:rPr>
              <a:t>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949133"/>
            <a:ext cx="11271558" cy="5134966"/>
          </a:xfrm>
        </p:spPr>
      </p:pic>
      <p:sp>
        <p:nvSpPr>
          <p:cNvPr id="3" name="TextBox 2"/>
          <p:cNvSpPr txBox="1"/>
          <p:nvPr/>
        </p:nvSpPr>
        <p:spPr>
          <a:xfrm>
            <a:off x="4629150" y="6172200"/>
            <a:ext cx="440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Error Percentage: 21.01%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7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7171"/>
            <a:ext cx="10018713" cy="994410"/>
          </a:xfrm>
        </p:spPr>
        <p:txBody>
          <a:bodyPr/>
          <a:lstStyle/>
          <a:p>
            <a:r>
              <a:rPr lang="en-US" b="1" dirty="0" smtClean="0"/>
              <a:t>ROC </a:t>
            </a:r>
            <a:r>
              <a:rPr lang="en-US" b="1" dirty="0"/>
              <a:t>Curve and Lift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" y="1211581"/>
            <a:ext cx="4471670" cy="50406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90" y="1211581"/>
            <a:ext cx="5134150" cy="49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86000"/>
            <a:ext cx="10018713" cy="2442210"/>
          </a:xfrm>
        </p:spPr>
        <p:txBody>
          <a:bodyPr/>
          <a:lstStyle/>
          <a:p>
            <a:r>
              <a:rPr lang="en-US" dirty="0" smtClean="0"/>
              <a:t>Classification Model  is the best model for this problem.</a:t>
            </a:r>
          </a:p>
          <a:p>
            <a:r>
              <a:rPr lang="en-US" dirty="0" smtClean="0"/>
              <a:t>Because Accuracy is  high as compared to others.</a:t>
            </a:r>
          </a:p>
          <a:p>
            <a:r>
              <a:rPr lang="en-US" dirty="0" smtClean="0"/>
              <a:t>Also sensitivity is also high and low error as compared to others</a:t>
            </a:r>
          </a:p>
        </p:txBody>
      </p:sp>
    </p:spTree>
    <p:extLst>
      <p:ext uri="{BB962C8B-B14F-4D97-AF65-F5344CB8AC3E}">
        <p14:creationId xmlns:p14="http://schemas.microsoft.com/office/powerpoint/2010/main" val="11950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on Internet Pages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239" y="385997"/>
            <a:ext cx="8400060" cy="1083039"/>
          </a:xfrm>
        </p:spPr>
        <p:txBody>
          <a:bodyPr/>
          <a:lstStyle/>
          <a:p>
            <a:r>
              <a:rPr lang="en-US" dirty="0" smtClean="0"/>
              <a:t>Problem 1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912" y="2128602"/>
            <a:ext cx="10018713" cy="2548329"/>
          </a:xfrm>
        </p:spPr>
        <p:txBody>
          <a:bodyPr>
            <a:noAutofit/>
          </a:bodyPr>
          <a:lstStyle/>
          <a:p>
            <a:pPr mar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4400" dirty="0" smtClean="0"/>
              <a:t>Credit Card Default</a:t>
            </a:r>
          </a:p>
        </p:txBody>
      </p:sp>
    </p:spTree>
    <p:extLst>
      <p:ext uri="{BB962C8B-B14F-4D97-AF65-F5344CB8AC3E}">
        <p14:creationId xmlns:p14="http://schemas.microsoft.com/office/powerpoint/2010/main" val="1170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8859"/>
            <a:ext cx="10018713" cy="941522"/>
          </a:xfrm>
        </p:spPr>
        <p:txBody>
          <a:bodyPr/>
          <a:lstStyle/>
          <a:p>
            <a:r>
              <a:rPr lang="en-US" dirty="0" smtClean="0"/>
              <a:t>Visualization using Power BI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6" y="1270861"/>
            <a:ext cx="10367319" cy="5253925"/>
          </a:xfrm>
        </p:spPr>
      </p:pic>
    </p:spTree>
    <p:extLst>
      <p:ext uri="{BB962C8B-B14F-4D97-AF65-F5344CB8AC3E}">
        <p14:creationId xmlns:p14="http://schemas.microsoft.com/office/powerpoint/2010/main" val="15194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Clean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167" y="2086428"/>
            <a:ext cx="10018713" cy="3124201"/>
          </a:xfrm>
        </p:spPr>
        <p:txBody>
          <a:bodyPr/>
          <a:lstStyle/>
          <a:p>
            <a:r>
              <a:rPr lang="en-US" dirty="0"/>
              <a:t>Removing the first row </a:t>
            </a:r>
            <a:r>
              <a:rPr lang="en-US" dirty="0" smtClean="0"/>
              <a:t>ad/non-ad classes</a:t>
            </a:r>
            <a:endParaRPr lang="en-US" dirty="0" smtClean="0"/>
          </a:p>
          <a:p>
            <a:r>
              <a:rPr lang="en-US" dirty="0"/>
              <a:t>Removing the additional rows with no binary values (pipeline)</a:t>
            </a:r>
          </a:p>
          <a:p>
            <a:r>
              <a:rPr lang="en-US" dirty="0"/>
              <a:t>B</a:t>
            </a:r>
            <a:r>
              <a:rPr lang="en-US" dirty="0" smtClean="0"/>
              <a:t>inding </a:t>
            </a:r>
            <a:r>
              <a:rPr lang="en-US" dirty="0"/>
              <a:t>the three rows in the beginning - height, width, </a:t>
            </a:r>
            <a:r>
              <a:rPr lang="en-US" dirty="0" smtClean="0"/>
              <a:t>ratio</a:t>
            </a:r>
          </a:p>
          <a:p>
            <a:r>
              <a:rPr lang="en-US" dirty="0"/>
              <a:t>Changing the name of the column by removing substrings - colons and zeroes in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0031"/>
            <a:ext cx="10018713" cy="6515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1209"/>
            <a:ext cx="10018713" cy="312420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Transpose with column name as the first </a:t>
            </a:r>
            <a:r>
              <a:rPr lang="en-US" sz="9600" dirty="0" smtClean="0"/>
              <a:t>rows</a:t>
            </a:r>
          </a:p>
          <a:p>
            <a:r>
              <a:rPr lang="en-US" sz="9600" dirty="0"/>
              <a:t>Changing </a:t>
            </a:r>
            <a:r>
              <a:rPr lang="en-US" sz="9600" dirty="0" err="1"/>
              <a:t>transpose_names</a:t>
            </a:r>
            <a:r>
              <a:rPr lang="en-US" sz="9600" dirty="0"/>
              <a:t> matrix to </a:t>
            </a:r>
            <a:r>
              <a:rPr lang="en-US" sz="9600" dirty="0" err="1"/>
              <a:t>dataframe</a:t>
            </a:r>
            <a:endParaRPr lang="en-US" sz="9600" dirty="0"/>
          </a:p>
          <a:p>
            <a:r>
              <a:rPr lang="en-US" sz="9600" dirty="0"/>
              <a:t>Replacing "?" with the NA and changing the </a:t>
            </a:r>
            <a:r>
              <a:rPr lang="en-US" sz="9600" dirty="0" err="1"/>
              <a:t>table.data</a:t>
            </a:r>
            <a:r>
              <a:rPr lang="en-US" sz="9600" dirty="0"/>
              <a:t> to a data frame</a:t>
            </a:r>
          </a:p>
          <a:p>
            <a:r>
              <a:rPr lang="en-US" sz="9600" dirty="0"/>
              <a:t>Removing the last column ad from df2 </a:t>
            </a:r>
            <a:r>
              <a:rPr lang="en-US" sz="9600" dirty="0" smtClean="0"/>
              <a:t>dataset</a:t>
            </a:r>
          </a:p>
          <a:p>
            <a:r>
              <a:rPr lang="en-US" sz="9600" dirty="0"/>
              <a:t>Changing the 473rd, 534th and 956th column name because of </a:t>
            </a:r>
            <a:r>
              <a:rPr lang="en-US" sz="9600" dirty="0" err="1"/>
              <a:t>multibyte</a:t>
            </a:r>
            <a:r>
              <a:rPr lang="en-US" sz="9600" dirty="0"/>
              <a:t> error due to some absurd </a:t>
            </a:r>
            <a:r>
              <a:rPr lang="en-US" sz="9600" dirty="0" smtClean="0"/>
              <a:t>characters</a:t>
            </a:r>
          </a:p>
          <a:p>
            <a:r>
              <a:rPr lang="en-US" sz="9600" dirty="0"/>
              <a:t>Replacing the NA values in </a:t>
            </a:r>
            <a:r>
              <a:rPr lang="en-US" sz="9600" dirty="0" err="1" smtClean="0"/>
              <a:t>height,width</a:t>
            </a:r>
            <a:r>
              <a:rPr lang="en-US" sz="9600" dirty="0" smtClean="0"/>
              <a:t> </a:t>
            </a:r>
            <a:r>
              <a:rPr lang="en-US" sz="9600" dirty="0"/>
              <a:t>with mean of the </a:t>
            </a:r>
            <a:r>
              <a:rPr lang="en-US" sz="9600" dirty="0" smtClean="0"/>
              <a:t>height and width column</a:t>
            </a:r>
          </a:p>
          <a:p>
            <a:r>
              <a:rPr lang="en-US" sz="9600" dirty="0"/>
              <a:t>Finding out the third column's NA values by dividing height by width  </a:t>
            </a:r>
            <a:endParaRPr lang="en-US" sz="9600" dirty="0" smtClean="0"/>
          </a:p>
          <a:p>
            <a:r>
              <a:rPr lang="en-US" sz="9600" dirty="0"/>
              <a:t>Adding the status column that would tell id the advertisement is ad or </a:t>
            </a:r>
            <a:r>
              <a:rPr lang="en-US" sz="9600" dirty="0" err="1"/>
              <a:t>nonad</a:t>
            </a:r>
            <a:endParaRPr lang="en-US" sz="9600" dirty="0"/>
          </a:p>
          <a:p>
            <a:r>
              <a:rPr lang="en-US" sz="9600" dirty="0"/>
              <a:t>Remove the rows with NA values in "local" column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3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1" y="685800"/>
            <a:ext cx="10965814" cy="1752599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Step 2: Construct the  Logistic Regression Model and Predict the error Percentage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2" y="2743200"/>
            <a:ext cx="10490426" cy="2421924"/>
          </a:xfrm>
        </p:spPr>
      </p:pic>
    </p:spTree>
    <p:extLst>
      <p:ext uri="{BB962C8B-B14F-4D97-AF65-F5344CB8AC3E}">
        <p14:creationId xmlns:p14="http://schemas.microsoft.com/office/powerpoint/2010/main" val="18815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8600"/>
            <a:ext cx="10018713" cy="1508761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Confusion Matrix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1596104"/>
            <a:ext cx="10142853" cy="4210336"/>
          </a:xfrm>
        </p:spPr>
      </p:pic>
      <p:sp>
        <p:nvSpPr>
          <p:cNvPr id="3" name="TextBox 2"/>
          <p:cNvSpPr txBox="1"/>
          <p:nvPr/>
        </p:nvSpPr>
        <p:spPr>
          <a:xfrm>
            <a:off x="5490843" y="5977890"/>
            <a:ext cx="601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 Percentage: 7.23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8660"/>
          </a:xfrm>
        </p:spPr>
        <p:txBody>
          <a:bodyPr/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ROC Curve and Lift Chart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66" y="1734064"/>
            <a:ext cx="4892158" cy="42274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6" y="1734064"/>
            <a:ext cx="4669354" cy="42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06" y="185352"/>
            <a:ext cx="10018713" cy="1042085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>
                <a:cs typeface="Times New Roman" panose="02020603050405020304" pitchFamily="18" charset="0"/>
              </a:rPr>
              <a:t>2 : Construct Classification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713" y="1373658"/>
            <a:ext cx="10018713" cy="825845"/>
          </a:xfrm>
        </p:spPr>
        <p:txBody>
          <a:bodyPr/>
          <a:lstStyle/>
          <a:p>
            <a:r>
              <a:rPr lang="en-US" dirty="0" smtClean="0"/>
              <a:t>Use the tree function and  build the model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" y="2100649"/>
            <a:ext cx="11392660" cy="41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954" y="389238"/>
            <a:ext cx="10018713" cy="1340708"/>
          </a:xfrm>
        </p:spPr>
        <p:txBody>
          <a:bodyPr/>
          <a:lstStyle/>
          <a:p>
            <a:r>
              <a:rPr lang="en-US" dirty="0" smtClean="0"/>
              <a:t>Predict </a:t>
            </a:r>
            <a:r>
              <a:rPr lang="en-US" dirty="0"/>
              <a:t>and create the error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27" y="2248324"/>
            <a:ext cx="5670020" cy="3139222"/>
          </a:xfrm>
        </p:spPr>
      </p:pic>
    </p:spTree>
    <p:extLst>
      <p:ext uri="{BB962C8B-B14F-4D97-AF65-F5344CB8AC3E}">
        <p14:creationId xmlns:p14="http://schemas.microsoft.com/office/powerpoint/2010/main" val="31761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951" y="429206"/>
            <a:ext cx="10018713" cy="10345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0" y="1617441"/>
            <a:ext cx="7579163" cy="406326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10" y="1617441"/>
            <a:ext cx="3806190" cy="4063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598815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 Percentage:1.76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>
                <a:cs typeface="Times New Roman" panose="02020603050405020304" pitchFamily="18" charset="0"/>
              </a:rPr>
              <a:t>3</a:t>
            </a:r>
            <a:r>
              <a:rPr lang="en-US" dirty="0" smtClean="0">
                <a:cs typeface="Times New Roman" panose="02020603050405020304" pitchFamily="18" charset="0"/>
              </a:rPr>
              <a:t> : Construct the neural network model and determine the error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3" y="2844473"/>
            <a:ext cx="9136277" cy="2498179"/>
          </a:xfrm>
        </p:spPr>
      </p:pic>
    </p:spTree>
    <p:extLst>
      <p:ext uri="{BB962C8B-B14F-4D97-AF65-F5344CB8AC3E}">
        <p14:creationId xmlns:p14="http://schemas.microsoft.com/office/powerpoint/2010/main" val="33669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0" y="1092528"/>
            <a:ext cx="11732821" cy="5593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3205" y="570016"/>
            <a:ext cx="577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VISUALISATION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CLEANING THE 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27" y="318490"/>
            <a:ext cx="10018713" cy="910525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Confusion Matrix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20" y="1503335"/>
            <a:ext cx="8274126" cy="4348825"/>
          </a:xfrm>
        </p:spPr>
      </p:pic>
      <p:sp>
        <p:nvSpPr>
          <p:cNvPr id="3" name="TextBox 2"/>
          <p:cNvSpPr txBox="1"/>
          <p:nvPr/>
        </p:nvSpPr>
        <p:spPr>
          <a:xfrm>
            <a:off x="3635126" y="612648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 Percentage : 0.67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9368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ROC Curve and Lift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55" y="1708426"/>
            <a:ext cx="4598211" cy="44602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0" y="1708426"/>
            <a:ext cx="5056579" cy="44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3140"/>
            <a:ext cx="10018713" cy="2213610"/>
          </a:xfrm>
        </p:spPr>
        <p:txBody>
          <a:bodyPr/>
          <a:lstStyle/>
          <a:p>
            <a:r>
              <a:rPr lang="en-US" dirty="0" smtClean="0"/>
              <a:t>Neural Network is the Best Model</a:t>
            </a:r>
          </a:p>
          <a:p>
            <a:r>
              <a:rPr lang="en-US" dirty="0" smtClean="0"/>
              <a:t>Because accuracy is high (99.9) as compared to other model.</a:t>
            </a:r>
          </a:p>
          <a:p>
            <a:r>
              <a:rPr lang="en-US" dirty="0" smtClean="0"/>
              <a:t>And  low error and better 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9437"/>
            <a:ext cx="10018713" cy="2891481"/>
          </a:xfrm>
        </p:spPr>
        <p:txBody>
          <a:bodyPr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Wind forecasting (48 hours prediction after interval of every 12 hours)</a:t>
            </a:r>
          </a:p>
          <a:p>
            <a:pPr mar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21" y="125731"/>
            <a:ext cx="10018713" cy="7658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VISUALISATION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765810"/>
            <a:ext cx="11864340" cy="5943600"/>
          </a:xfrm>
        </p:spPr>
      </p:pic>
    </p:spTree>
    <p:extLst>
      <p:ext uri="{BB962C8B-B14F-4D97-AF65-F5344CB8AC3E}">
        <p14:creationId xmlns:p14="http://schemas.microsoft.com/office/powerpoint/2010/main" val="1438329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01706"/>
            <a:ext cx="10018713" cy="1232647"/>
          </a:xfrm>
        </p:spPr>
        <p:txBody>
          <a:bodyPr/>
          <a:lstStyle/>
          <a:p>
            <a:r>
              <a:rPr lang="en-US" dirty="0" smtClean="0"/>
              <a:t>Performance Metrics for wf1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6" y="1434353"/>
            <a:ext cx="10176248" cy="5145741"/>
          </a:xfrm>
        </p:spPr>
      </p:pic>
    </p:spTree>
    <p:extLst>
      <p:ext uri="{BB962C8B-B14F-4D97-AF65-F5344CB8AC3E}">
        <p14:creationId xmlns:p14="http://schemas.microsoft.com/office/powerpoint/2010/main" val="3720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203" y="129988"/>
            <a:ext cx="10018713" cy="1160929"/>
          </a:xfrm>
        </p:spPr>
        <p:txBody>
          <a:bodyPr/>
          <a:lstStyle/>
          <a:p>
            <a:r>
              <a:rPr lang="en-US" dirty="0"/>
              <a:t>Performance Metrics for </a:t>
            </a:r>
            <a:r>
              <a:rPr lang="en-US" dirty="0" smtClean="0"/>
              <a:t>wf2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1290917"/>
            <a:ext cx="9896496" cy="5127812"/>
          </a:xfrm>
        </p:spPr>
      </p:pic>
    </p:spTree>
    <p:extLst>
      <p:ext uri="{BB962C8B-B14F-4D97-AF65-F5344CB8AC3E}">
        <p14:creationId xmlns:p14="http://schemas.microsoft.com/office/powerpoint/2010/main" val="13510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37565"/>
            <a:ext cx="10018713" cy="1358153"/>
          </a:xfrm>
        </p:spPr>
        <p:txBody>
          <a:bodyPr/>
          <a:lstStyle/>
          <a:p>
            <a:r>
              <a:rPr lang="en-US" dirty="0"/>
              <a:t>Performance Metrics for </a:t>
            </a:r>
            <a:r>
              <a:rPr lang="en-US" dirty="0" smtClean="0"/>
              <a:t>wf3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595717"/>
            <a:ext cx="10018713" cy="4948517"/>
          </a:xfrm>
        </p:spPr>
      </p:pic>
    </p:spTree>
    <p:extLst>
      <p:ext uri="{BB962C8B-B14F-4D97-AF65-F5344CB8AC3E}">
        <p14:creationId xmlns:p14="http://schemas.microsoft.com/office/powerpoint/2010/main" val="15912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7" y="165848"/>
            <a:ext cx="10018713" cy="1143000"/>
          </a:xfrm>
        </p:spPr>
        <p:txBody>
          <a:bodyPr/>
          <a:lstStyle/>
          <a:p>
            <a:r>
              <a:rPr lang="en-US" dirty="0"/>
              <a:t>Performance Metrics for </a:t>
            </a:r>
            <a:r>
              <a:rPr lang="en-US" dirty="0" smtClean="0"/>
              <a:t>wf4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6" y="1828800"/>
            <a:ext cx="10255624" cy="4876800"/>
          </a:xfrm>
        </p:spPr>
      </p:pic>
    </p:spTree>
    <p:extLst>
      <p:ext uri="{BB962C8B-B14F-4D97-AF65-F5344CB8AC3E}">
        <p14:creationId xmlns:p14="http://schemas.microsoft.com/office/powerpoint/2010/main" val="14936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01706"/>
            <a:ext cx="10018713" cy="1143000"/>
          </a:xfrm>
        </p:spPr>
        <p:txBody>
          <a:bodyPr/>
          <a:lstStyle/>
          <a:p>
            <a:r>
              <a:rPr lang="en-US" dirty="0"/>
              <a:t>Performance Metrics for </a:t>
            </a:r>
            <a:r>
              <a:rPr lang="en-US" dirty="0" smtClean="0"/>
              <a:t>wf5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1602929"/>
            <a:ext cx="10247966" cy="4654436"/>
          </a:xfrm>
        </p:spPr>
      </p:pic>
    </p:spTree>
    <p:extLst>
      <p:ext uri="{BB962C8B-B14F-4D97-AF65-F5344CB8AC3E}">
        <p14:creationId xmlns:p14="http://schemas.microsoft.com/office/powerpoint/2010/main" val="3206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619" y="251053"/>
            <a:ext cx="10018713" cy="1752599"/>
          </a:xfrm>
        </p:spPr>
        <p:txBody>
          <a:bodyPr/>
          <a:lstStyle/>
          <a:p>
            <a:r>
              <a:rPr lang="en-US" dirty="0" smtClean="0"/>
              <a:t>Step 1 : Clean the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2194" y="1773463"/>
            <a:ext cx="10966406" cy="2282373"/>
          </a:xfrm>
        </p:spPr>
        <p:txBody>
          <a:bodyPr/>
          <a:lstStyle/>
          <a:p>
            <a:r>
              <a:rPr lang="en-US" dirty="0" smtClean="0"/>
              <a:t>First add New columns  with the count of occurrence  of particular payment  status for every customer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9" name="Picture 48" descr="C:\Users\Sheetal\Downloads\ADSLR\ADSLR\qwerty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1" y="2914650"/>
            <a:ext cx="10847070" cy="3702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21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45141"/>
            <a:ext cx="10018713" cy="874059"/>
          </a:xfrm>
        </p:spPr>
        <p:txBody>
          <a:bodyPr/>
          <a:lstStyle/>
          <a:p>
            <a:r>
              <a:rPr lang="en-US" dirty="0"/>
              <a:t>Performance Metrics for </a:t>
            </a:r>
            <a:r>
              <a:rPr lang="en-US" dirty="0" smtClean="0"/>
              <a:t>wf5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35" y="1372115"/>
            <a:ext cx="8426824" cy="5154191"/>
          </a:xfrm>
        </p:spPr>
      </p:pic>
    </p:spTree>
    <p:extLst>
      <p:ext uri="{BB962C8B-B14F-4D97-AF65-F5344CB8AC3E}">
        <p14:creationId xmlns:p14="http://schemas.microsoft.com/office/powerpoint/2010/main" val="19157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667" y="273424"/>
            <a:ext cx="10018713" cy="1178859"/>
          </a:xfrm>
        </p:spPr>
        <p:txBody>
          <a:bodyPr/>
          <a:lstStyle/>
          <a:p>
            <a:r>
              <a:rPr lang="en-US" dirty="0"/>
              <a:t>Performance Metrics for </a:t>
            </a:r>
            <a:r>
              <a:rPr lang="en-US" dirty="0" smtClean="0"/>
              <a:t>wf6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8" y="1721224"/>
            <a:ext cx="10578352" cy="4787152"/>
          </a:xfrm>
        </p:spPr>
      </p:pic>
    </p:spTree>
    <p:extLst>
      <p:ext uri="{BB962C8B-B14F-4D97-AF65-F5344CB8AC3E}">
        <p14:creationId xmlns:p14="http://schemas.microsoft.com/office/powerpoint/2010/main" val="12002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9565"/>
          </a:xfrm>
        </p:spPr>
        <p:txBody>
          <a:bodyPr/>
          <a:lstStyle/>
          <a:p>
            <a:r>
              <a:rPr lang="en-US" dirty="0"/>
              <a:t>Performance Metrics for </a:t>
            </a:r>
            <a:r>
              <a:rPr lang="en-US" dirty="0" smtClean="0"/>
              <a:t>wf7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936377"/>
            <a:ext cx="10169807" cy="4482352"/>
          </a:xfrm>
        </p:spPr>
      </p:pic>
    </p:spTree>
    <p:extLst>
      <p:ext uri="{BB962C8B-B14F-4D97-AF65-F5344CB8AC3E}">
        <p14:creationId xmlns:p14="http://schemas.microsoft.com/office/powerpoint/2010/main" val="17502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656" y="111211"/>
            <a:ext cx="10018713" cy="770237"/>
          </a:xfrm>
        </p:spPr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Benchmark.csv</a:t>
            </a:r>
            <a:r>
              <a:rPr lang="en-US" dirty="0" smtClean="0"/>
              <a:t> (7488 rows)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76" y="881448"/>
            <a:ext cx="8390238" cy="5560541"/>
          </a:xfrm>
        </p:spPr>
      </p:pic>
    </p:spTree>
    <p:extLst>
      <p:ext uri="{BB962C8B-B14F-4D97-AF65-F5344CB8AC3E}">
        <p14:creationId xmlns:p14="http://schemas.microsoft.com/office/powerpoint/2010/main" val="5669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97430"/>
            <a:ext cx="10018713" cy="2122170"/>
          </a:xfrm>
        </p:spPr>
        <p:txBody>
          <a:bodyPr/>
          <a:lstStyle/>
          <a:p>
            <a:r>
              <a:rPr lang="en-US" dirty="0" smtClean="0"/>
              <a:t>Neural Network is the best model</a:t>
            </a:r>
          </a:p>
          <a:p>
            <a:r>
              <a:rPr lang="en-US" dirty="0" smtClean="0"/>
              <a:t>It has  the lowest MAPE error as compared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15519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715" y="2150076"/>
            <a:ext cx="4768210" cy="1725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60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51973"/>
            <a:ext cx="10018713" cy="1122498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681" y="1607457"/>
            <a:ext cx="10018713" cy="1135744"/>
          </a:xfrm>
        </p:spPr>
        <p:txBody>
          <a:bodyPr/>
          <a:lstStyle/>
          <a:p>
            <a:r>
              <a:rPr lang="en-US" dirty="0" smtClean="0"/>
              <a:t>Remove all the rows with zero values of bill and payment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:\Users\Sheetal\Downloads\ADSLR\ADSLR\Remove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53" y="1965961"/>
            <a:ext cx="10572707" cy="4551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8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9400"/>
            <a:ext cx="10785474" cy="1752599"/>
          </a:xfrm>
        </p:spPr>
        <p:txBody>
          <a:bodyPr/>
          <a:lstStyle/>
          <a:p>
            <a:r>
              <a:rPr lang="en-US" dirty="0" smtClean="0"/>
              <a:t>Step 2 :Construct the 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20" y="823685"/>
            <a:ext cx="10236289" cy="19423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the </a:t>
            </a:r>
            <a:r>
              <a:rPr lang="en-US" dirty="0" err="1" smtClean="0"/>
              <a:t>glm</a:t>
            </a:r>
            <a:r>
              <a:rPr lang="en-US" dirty="0" smtClean="0"/>
              <a:t> function to build the model</a:t>
            </a:r>
            <a:endParaRPr lang="en-US" dirty="0"/>
          </a:p>
        </p:txBody>
      </p:sp>
      <p:pic>
        <p:nvPicPr>
          <p:cNvPr id="4" name="Picture 3" descr="C:\Users\Sheetal\Downloads\ADSLR\ADSLR\Fit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2194560"/>
            <a:ext cx="10121989" cy="4117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4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021"/>
            <a:ext cx="10018713" cy="1017270"/>
          </a:xfrm>
        </p:spPr>
        <p:txBody>
          <a:bodyPr/>
          <a:lstStyle/>
          <a:p>
            <a:r>
              <a:rPr lang="en-US" dirty="0" smtClean="0"/>
              <a:t>Predict and create the error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1" y="1005841"/>
            <a:ext cx="11405286" cy="5133856"/>
          </a:xfrm>
        </p:spPr>
      </p:pic>
      <p:sp>
        <p:nvSpPr>
          <p:cNvPr id="3" name="TextBox 2"/>
          <p:cNvSpPr txBox="1"/>
          <p:nvPr/>
        </p:nvSpPr>
        <p:spPr>
          <a:xfrm>
            <a:off x="4286250" y="6139696"/>
            <a:ext cx="421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 Percentage: 21.04%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4311" y="240031"/>
            <a:ext cx="10018713" cy="1154430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Confusion Matrix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9" y="1102757"/>
            <a:ext cx="10183818" cy="5309473"/>
          </a:xfrm>
        </p:spPr>
      </p:pic>
    </p:spTree>
    <p:extLst>
      <p:ext uri="{BB962C8B-B14F-4D97-AF65-F5344CB8AC3E}">
        <p14:creationId xmlns:p14="http://schemas.microsoft.com/office/powerpoint/2010/main" val="11965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2602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ROC Curve and Lift Chart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130" y="1426029"/>
            <a:ext cx="4747894" cy="4810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1" y="1426029"/>
            <a:ext cx="5186104" cy="48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982</TotalTime>
  <Words>520</Words>
  <Application>Microsoft Macintosh PowerPoint</Application>
  <PresentationFormat>Widescreen</PresentationFormat>
  <Paragraphs>85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Corbel</vt:lpstr>
      <vt:lpstr>Times New Roman</vt:lpstr>
      <vt:lpstr>Arial</vt:lpstr>
      <vt:lpstr>Parallax</vt:lpstr>
      <vt:lpstr>ADS MIDTERM ASSIGNMENT</vt:lpstr>
      <vt:lpstr>Problem 1 :</vt:lpstr>
      <vt:lpstr>PowerPoint Presentation</vt:lpstr>
      <vt:lpstr>Step 1 : Clean the Data</vt:lpstr>
      <vt:lpstr>Continue…</vt:lpstr>
      <vt:lpstr>Step 2 :Construct the Logistic Regression Model</vt:lpstr>
      <vt:lpstr>Predict and create the error table</vt:lpstr>
      <vt:lpstr>Confusion Matrix</vt:lpstr>
      <vt:lpstr>ROC Curve and Lift Chart</vt:lpstr>
      <vt:lpstr>Analysis after cleaning the data</vt:lpstr>
      <vt:lpstr>Step 2:Contruct the Classification Tree Model</vt:lpstr>
      <vt:lpstr>Predict and create the error table</vt:lpstr>
      <vt:lpstr>Confusion Matrix</vt:lpstr>
      <vt:lpstr>Step 3:Contruct the Neural Network Model</vt:lpstr>
      <vt:lpstr>Predict and create the error table</vt:lpstr>
      <vt:lpstr>Confusion Matrix</vt:lpstr>
      <vt:lpstr>ROC Curve and Lift Chart</vt:lpstr>
      <vt:lpstr>Best Model</vt:lpstr>
      <vt:lpstr>Problem 2:</vt:lpstr>
      <vt:lpstr>Visualization using Power BI</vt:lpstr>
      <vt:lpstr>Step 1 : Clean the Data</vt:lpstr>
      <vt:lpstr>Continue…</vt:lpstr>
      <vt:lpstr>Step 2: Construct the  Logistic Regression Model and Predict the error Percentage</vt:lpstr>
      <vt:lpstr>Confusion Matrix</vt:lpstr>
      <vt:lpstr>ROC Curve and Lift Chart</vt:lpstr>
      <vt:lpstr>Step 2 : Construct Classification Tree Model</vt:lpstr>
      <vt:lpstr>Predict and create the error table</vt:lpstr>
      <vt:lpstr>Confusion Matrix</vt:lpstr>
      <vt:lpstr>Step 3 : Construct the neural network model and determine the error table</vt:lpstr>
      <vt:lpstr>Confusion Matrix</vt:lpstr>
      <vt:lpstr>ROC Curve and Lift Curve</vt:lpstr>
      <vt:lpstr>Best Model</vt:lpstr>
      <vt:lpstr>Problem 3</vt:lpstr>
      <vt:lpstr>VISUALISATION</vt:lpstr>
      <vt:lpstr>Performance Metrics for wf1</vt:lpstr>
      <vt:lpstr>Performance Metrics for wf2</vt:lpstr>
      <vt:lpstr>Performance Metrics for wf3</vt:lpstr>
      <vt:lpstr>Performance Metrics for wf4</vt:lpstr>
      <vt:lpstr>Performance Metrics for wf5</vt:lpstr>
      <vt:lpstr>Performance Metrics for wf5</vt:lpstr>
      <vt:lpstr>Performance Metrics for wf6</vt:lpstr>
      <vt:lpstr>Performance Metrics for wf7</vt:lpstr>
      <vt:lpstr>Final Benchmark.csv (7488 rows)</vt:lpstr>
      <vt:lpstr>Best Model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- DOCKER</dc:title>
  <dc:creator>Microsoft Office User</dc:creator>
  <cp:lastModifiedBy>Microsoft Office User</cp:lastModifiedBy>
  <cp:revision>49</cp:revision>
  <dcterms:created xsi:type="dcterms:W3CDTF">2016-06-18T05:04:51Z</dcterms:created>
  <dcterms:modified xsi:type="dcterms:W3CDTF">2016-07-09T16:52:55Z</dcterms:modified>
</cp:coreProperties>
</file>