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642" r:id="rId2"/>
    <p:sldId id="655" r:id="rId3"/>
    <p:sldId id="654" r:id="rId4"/>
    <p:sldId id="649" r:id="rId5"/>
    <p:sldId id="578" r:id="rId6"/>
    <p:sldId id="656" r:id="rId7"/>
    <p:sldId id="657" r:id="rId8"/>
    <p:sldId id="650" r:id="rId9"/>
    <p:sldId id="652" r:id="rId10"/>
    <p:sldId id="531" r:id="rId11"/>
    <p:sldId id="653" r:id="rId12"/>
    <p:sldId id="658" r:id="rId13"/>
    <p:sldId id="659" r:id="rId14"/>
    <p:sldId id="660" r:id="rId15"/>
    <p:sldId id="661" r:id="rId16"/>
    <p:sldId id="662" r:id="rId17"/>
    <p:sldId id="651" r:id="rId18"/>
    <p:sldId id="547" r:id="rId19"/>
  </p:sldIdLst>
  <p:sldSz cx="9144000" cy="6858000" type="screen4x3"/>
  <p:notesSz cx="7010400" cy="92964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2369" autoAdjust="0"/>
  </p:normalViewPr>
  <p:slideViewPr>
    <p:cSldViewPr>
      <p:cViewPr>
        <p:scale>
          <a:sx n="75" d="100"/>
          <a:sy n="75" d="100"/>
        </p:scale>
        <p:origin x="-1224" y="19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72867840"/>
        <c:axId val="72869376"/>
        <c:axId val="41230784"/>
      </c:bar3DChart>
      <c:catAx>
        <c:axId val="72867840"/>
        <c:scaling>
          <c:orientation val="minMax"/>
        </c:scaling>
        <c:delete val="0"/>
        <c:axPos val="b"/>
        <c:numFmt formatCode="General" sourceLinked="1"/>
        <c:majorTickMark val="out"/>
        <c:minorTickMark val="none"/>
        <c:tickLblPos val="nextTo"/>
        <c:crossAx val="72869376"/>
        <c:crosses val="autoZero"/>
        <c:auto val="1"/>
        <c:lblAlgn val="ctr"/>
        <c:lblOffset val="100"/>
        <c:noMultiLvlLbl val="0"/>
      </c:catAx>
      <c:valAx>
        <c:axId val="72869376"/>
        <c:scaling>
          <c:orientation val="minMax"/>
        </c:scaling>
        <c:delete val="0"/>
        <c:axPos val="l"/>
        <c:majorGridlines/>
        <c:numFmt formatCode="General" sourceLinked="1"/>
        <c:majorTickMark val="out"/>
        <c:minorTickMark val="none"/>
        <c:tickLblPos val="nextTo"/>
        <c:crossAx val="72867840"/>
        <c:crosses val="autoZero"/>
        <c:crossBetween val="between"/>
      </c:valAx>
      <c:serAx>
        <c:axId val="41230784"/>
        <c:scaling>
          <c:orientation val="minMax"/>
        </c:scaling>
        <c:delete val="0"/>
        <c:axPos val="b"/>
        <c:majorTickMark val="out"/>
        <c:minorTickMark val="none"/>
        <c:tickLblPos val="nextTo"/>
        <c:crossAx val="72869376"/>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73669B2A-444A-48EA-83D9-8668A6039E68}" type="datetimeFigureOut">
              <a:rPr lang="en-US" altLang="en-US"/>
              <a:pPr>
                <a:defRPr/>
              </a:pPr>
              <a:t>12/10/2015</a:t>
            </a:fld>
            <a:endParaRPr lang="en-US" alt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9CE630CE-8AB2-4C83-8613-217D0409DEE9}" type="slidenum">
              <a:rPr lang="en-US" altLang="en-US"/>
              <a:pPr>
                <a:defRPr/>
              </a:pPr>
              <a:t>‹#›</a:t>
            </a:fld>
            <a:endParaRPr lang="en-US" altLang="en-US" dirty="0"/>
          </a:p>
        </p:txBody>
      </p:sp>
    </p:spTree>
    <p:extLst>
      <p:ext uri="{BB962C8B-B14F-4D97-AF65-F5344CB8AC3E}">
        <p14:creationId xmlns:p14="http://schemas.microsoft.com/office/powerpoint/2010/main" val="428530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pPr>
              <a:defRPr/>
            </a:pPr>
            <a:fld id="{232E4018-5B8C-4117-B2AD-A0C5122CFAF3}" type="datetimeFigureOut">
              <a:rPr lang="en-US" altLang="en-US"/>
              <a:pPr>
                <a:defRPr/>
              </a:pPr>
              <a:t>12/10/2015</a:t>
            </a:fld>
            <a:endParaRPr lang="en-US" alt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pPr>
              <a:defRPr/>
            </a:pPr>
            <a:fld id="{291C0B46-B183-4068-B632-1D4F213EF26F}" type="slidenum">
              <a:rPr lang="en-US" altLang="en-US"/>
              <a:pPr>
                <a:defRPr/>
              </a:pPr>
              <a:t>‹#›</a:t>
            </a:fld>
            <a:endParaRPr lang="en-US" altLang="en-US" dirty="0"/>
          </a:p>
        </p:txBody>
      </p:sp>
    </p:spTree>
    <p:extLst>
      <p:ext uri="{BB962C8B-B14F-4D97-AF65-F5344CB8AC3E}">
        <p14:creationId xmlns:p14="http://schemas.microsoft.com/office/powerpoint/2010/main" val="4182863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1C0B46-B183-4068-B632-1D4F213EF26F}" type="slidenum">
              <a:rPr lang="en-US" altLang="en-US" smtClean="0"/>
              <a:pPr>
                <a:defRPr/>
              </a:pPr>
              <a:t>1</a:t>
            </a:fld>
            <a:endParaRPr lang="en-US" altLang="en-US" dirty="0"/>
          </a:p>
        </p:txBody>
      </p:sp>
    </p:spTree>
    <p:extLst>
      <p:ext uri="{BB962C8B-B14F-4D97-AF65-F5344CB8AC3E}">
        <p14:creationId xmlns:p14="http://schemas.microsoft.com/office/powerpoint/2010/main" val="145126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43A3D0-374D-4FE3-8D5A-52D61D5E10A4}" type="slidenum">
              <a:rPr lang="en-US" altLang="en-US"/>
              <a:pPr>
                <a:defRPr/>
              </a:pPr>
              <a:t>‹#›</a:t>
            </a:fld>
            <a:endParaRPr lang="en-US" altLang="en-US" dirty="0"/>
          </a:p>
        </p:txBody>
      </p:sp>
    </p:spTree>
    <p:extLst>
      <p:ext uri="{BB962C8B-B14F-4D97-AF65-F5344CB8AC3E}">
        <p14:creationId xmlns:p14="http://schemas.microsoft.com/office/powerpoint/2010/main" val="425759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A43B3A5-2775-42D7-A1B8-72D54EDEBD33}" type="slidenum">
              <a:rPr lang="en-US" altLang="en-US"/>
              <a:pPr>
                <a:defRPr/>
              </a:pPr>
              <a:t>‹#›</a:t>
            </a:fld>
            <a:endParaRPr lang="en-US" altLang="en-US" dirty="0"/>
          </a:p>
        </p:txBody>
      </p:sp>
    </p:spTree>
    <p:extLst>
      <p:ext uri="{BB962C8B-B14F-4D97-AF65-F5344CB8AC3E}">
        <p14:creationId xmlns:p14="http://schemas.microsoft.com/office/powerpoint/2010/main" val="86231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9C6931-57A7-46CA-84D9-F9C252520209}" type="slidenum">
              <a:rPr lang="en-US" altLang="en-US"/>
              <a:pPr>
                <a:defRPr/>
              </a:pPr>
              <a:t>‹#›</a:t>
            </a:fld>
            <a:endParaRPr lang="en-US" altLang="en-US" dirty="0"/>
          </a:p>
        </p:txBody>
      </p:sp>
    </p:spTree>
    <p:extLst>
      <p:ext uri="{BB962C8B-B14F-4D97-AF65-F5344CB8AC3E}">
        <p14:creationId xmlns:p14="http://schemas.microsoft.com/office/powerpoint/2010/main" val="1356985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38200"/>
            <a:ext cx="2057400" cy="5287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838200"/>
            <a:ext cx="6019800" cy="52879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7B33A6-EB66-45D3-9C78-BFB0847657D0}" type="slidenum">
              <a:rPr lang="en-US" altLang="en-US"/>
              <a:pPr>
                <a:defRPr/>
              </a:pPr>
              <a:t>‹#›</a:t>
            </a:fld>
            <a:endParaRPr lang="en-US" altLang="en-US" dirty="0"/>
          </a:p>
        </p:txBody>
      </p:sp>
    </p:spTree>
    <p:extLst>
      <p:ext uri="{BB962C8B-B14F-4D97-AF65-F5344CB8AC3E}">
        <p14:creationId xmlns:p14="http://schemas.microsoft.com/office/powerpoint/2010/main" val="3856900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6" descr="titl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602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CDE597-D702-441D-8E1D-327BF30A2EA6}" type="slidenum">
              <a:rPr lang="en-US" altLang="en-US"/>
              <a:pPr>
                <a:defRPr/>
              </a:pPr>
              <a:t>‹#›</a:t>
            </a:fld>
            <a:endParaRPr lang="en-US" altLang="en-US" dirty="0"/>
          </a:p>
        </p:txBody>
      </p:sp>
    </p:spTree>
    <p:extLst>
      <p:ext uri="{BB962C8B-B14F-4D97-AF65-F5344CB8AC3E}">
        <p14:creationId xmlns:p14="http://schemas.microsoft.com/office/powerpoint/2010/main" val="259872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DF026096-1056-4B0F-8C4C-5BF66C0E8E13}" type="slidenum">
              <a:rPr lang="en-US" altLang="en-US" smtClean="0"/>
              <a:pPr>
                <a:defRPr/>
              </a:pPr>
              <a:t>‹#›</a:t>
            </a:fld>
            <a:endParaRPr lang="en-US" altLang="en-US" dirty="0"/>
          </a:p>
        </p:txBody>
      </p:sp>
      <p:graphicFrame>
        <p:nvGraphicFramePr>
          <p:cNvPr id="6" name="TPChart" hidden="1"/>
          <p:cNvGraphicFramePr/>
          <p:nvPr userDrawn="1">
            <p:extLst>
              <p:ext uri="{D42A27DB-BD31-4B8C-83A1-F6EECF244321}">
                <p14:modId xmlns:p14="http://schemas.microsoft.com/office/powerpoint/2010/main" val="10572970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173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63562"/>
          </a:xfrm>
        </p:spPr>
        <p:txBody>
          <a:bodyPr>
            <a:normAutofit/>
          </a:bodyPr>
          <a:lstStyle>
            <a:lvl1pPr>
              <a:defRPr sz="2000" b="1"/>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457200" y="1905000"/>
            <a:ext cx="2590800" cy="4724400"/>
          </a:xfrm>
          <a:ln>
            <a:solidFill>
              <a:schemeClr val="tx1"/>
            </a:solidFill>
          </a:ln>
        </p:spPr>
        <p:txBody>
          <a:bodyPr>
            <a:normAutofit/>
          </a:bodyPr>
          <a:lstStyle>
            <a:lvl1pPr marL="120650" indent="-109538">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1"/>
          </p:nvPr>
        </p:nvSpPr>
        <p:spPr>
          <a:xfrm>
            <a:off x="457200" y="1371600"/>
            <a:ext cx="2590800" cy="381000"/>
          </a:xfrm>
          <a:ln>
            <a:solidFill>
              <a:schemeClr val="tx1"/>
            </a:solidFill>
          </a:ln>
        </p:spPr>
        <p:txBody>
          <a:bodyPr>
            <a:normAutofit/>
          </a:bodyPr>
          <a:lstStyle>
            <a:lvl1pPr algn="ctr">
              <a:buNone/>
              <a:defRPr sz="1800" b="1"/>
            </a:lvl1pPr>
          </a:lstStyle>
          <a:p>
            <a:pPr lvl="0"/>
            <a:r>
              <a:rPr lang="en-US" dirty="0" smtClean="0"/>
              <a:t>Click to edit</a:t>
            </a:r>
            <a:endParaRPr lang="en-US" dirty="0"/>
          </a:p>
        </p:txBody>
      </p:sp>
      <p:sp>
        <p:nvSpPr>
          <p:cNvPr id="10" name="Text Placeholder 8"/>
          <p:cNvSpPr>
            <a:spLocks noGrp="1"/>
          </p:cNvSpPr>
          <p:nvPr>
            <p:ph type="body" sz="quarter" idx="12"/>
          </p:nvPr>
        </p:nvSpPr>
        <p:spPr>
          <a:xfrm>
            <a:off x="3276600" y="1371600"/>
            <a:ext cx="2590800" cy="381000"/>
          </a:xfrm>
          <a:ln>
            <a:solidFill>
              <a:schemeClr val="tx1"/>
            </a:solidFill>
          </a:ln>
        </p:spPr>
        <p:txBody>
          <a:bodyPr>
            <a:normAutofit/>
          </a:bodyPr>
          <a:lstStyle>
            <a:lvl1pPr algn="ctr">
              <a:buNone/>
              <a:defRPr sz="1800" b="1"/>
            </a:lvl1pPr>
          </a:lstStyle>
          <a:p>
            <a:pPr lvl="0"/>
            <a:r>
              <a:rPr lang="en-US" dirty="0" smtClean="0"/>
              <a:t>Click to edit</a:t>
            </a:r>
            <a:endParaRPr lang="en-US" dirty="0"/>
          </a:p>
        </p:txBody>
      </p:sp>
      <p:sp>
        <p:nvSpPr>
          <p:cNvPr id="11" name="Text Placeholder 8"/>
          <p:cNvSpPr>
            <a:spLocks noGrp="1"/>
          </p:cNvSpPr>
          <p:nvPr>
            <p:ph type="body" sz="quarter" idx="13"/>
          </p:nvPr>
        </p:nvSpPr>
        <p:spPr>
          <a:xfrm>
            <a:off x="6096000" y="1371600"/>
            <a:ext cx="2590800" cy="381000"/>
          </a:xfrm>
          <a:ln>
            <a:solidFill>
              <a:schemeClr val="tx1"/>
            </a:solidFill>
          </a:ln>
        </p:spPr>
        <p:txBody>
          <a:bodyPr>
            <a:normAutofit/>
          </a:bodyPr>
          <a:lstStyle>
            <a:lvl1pPr algn="ctr">
              <a:buNone/>
              <a:defRPr sz="1800" b="1"/>
            </a:lvl1pPr>
          </a:lstStyle>
          <a:p>
            <a:pPr lvl="0"/>
            <a:r>
              <a:rPr lang="en-US" dirty="0" smtClean="0"/>
              <a:t>Click to edit</a:t>
            </a:r>
            <a:endParaRPr lang="en-US" dirty="0"/>
          </a:p>
        </p:txBody>
      </p:sp>
      <p:sp>
        <p:nvSpPr>
          <p:cNvPr id="12" name="Text Placeholder 6"/>
          <p:cNvSpPr>
            <a:spLocks noGrp="1"/>
          </p:cNvSpPr>
          <p:nvPr>
            <p:ph type="body" sz="quarter" idx="14"/>
          </p:nvPr>
        </p:nvSpPr>
        <p:spPr>
          <a:xfrm>
            <a:off x="3276600" y="1905000"/>
            <a:ext cx="2590800" cy="4724400"/>
          </a:xfrm>
          <a:ln>
            <a:solidFill>
              <a:schemeClr val="tx1"/>
            </a:solidFill>
          </a:ln>
        </p:spPr>
        <p:txBody>
          <a:bodyPr>
            <a:normAutofit/>
          </a:bodyPr>
          <a:lstStyle>
            <a:lvl1pPr marL="117475" indent="-117475">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6"/>
          <p:cNvSpPr>
            <a:spLocks noGrp="1"/>
          </p:cNvSpPr>
          <p:nvPr>
            <p:ph type="body" sz="quarter" idx="15"/>
          </p:nvPr>
        </p:nvSpPr>
        <p:spPr>
          <a:xfrm>
            <a:off x="6096000" y="1905000"/>
            <a:ext cx="2590800" cy="4724400"/>
          </a:xfrm>
          <a:ln>
            <a:solidFill>
              <a:schemeClr val="tx1"/>
            </a:solidFill>
          </a:ln>
        </p:spPr>
        <p:txBody>
          <a:bodyPr>
            <a:normAutofit/>
          </a:bodyPr>
          <a:lstStyle>
            <a:lvl1pPr marL="117475" indent="-106363">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59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A045053-70BA-40FA-8271-DD06A435D774}" type="slidenum">
              <a:rPr lang="en-US" altLang="en-US"/>
              <a:pPr>
                <a:defRPr/>
              </a:pPr>
              <a:t>‹#›</a:t>
            </a:fld>
            <a:endParaRPr lang="en-US" altLang="en-US" dirty="0"/>
          </a:p>
        </p:txBody>
      </p:sp>
    </p:spTree>
    <p:extLst>
      <p:ext uri="{BB962C8B-B14F-4D97-AF65-F5344CB8AC3E}">
        <p14:creationId xmlns:p14="http://schemas.microsoft.com/office/powerpoint/2010/main" val="132964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7A39BC8-9EF5-470F-85C5-63E3434C83F3}" type="slidenum">
              <a:rPr lang="en-US" altLang="en-US"/>
              <a:pPr>
                <a:defRPr/>
              </a:pPr>
              <a:t>‹#›</a:t>
            </a:fld>
            <a:endParaRPr lang="en-US" altLang="en-US" dirty="0"/>
          </a:p>
        </p:txBody>
      </p:sp>
    </p:spTree>
    <p:extLst>
      <p:ext uri="{BB962C8B-B14F-4D97-AF65-F5344CB8AC3E}">
        <p14:creationId xmlns:p14="http://schemas.microsoft.com/office/powerpoint/2010/main" val="210169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16DA398-97FC-44DB-880F-1746508AAFB5}" type="slidenum">
              <a:rPr lang="en-US" altLang="en-US"/>
              <a:pPr>
                <a:defRPr/>
              </a:pPr>
              <a:t>‹#›</a:t>
            </a:fld>
            <a:endParaRPr lang="en-US" altLang="en-US" dirty="0"/>
          </a:p>
        </p:txBody>
      </p:sp>
    </p:spTree>
    <p:extLst>
      <p:ext uri="{BB962C8B-B14F-4D97-AF65-F5344CB8AC3E}">
        <p14:creationId xmlns:p14="http://schemas.microsoft.com/office/powerpoint/2010/main" val="22630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AFF7298-B6A0-4E0B-A2A7-C64B3A92E3FE}" type="slidenum">
              <a:rPr lang="en-US" altLang="en-US"/>
              <a:pPr>
                <a:defRPr/>
              </a:pPr>
              <a:t>‹#›</a:t>
            </a:fld>
            <a:endParaRPr lang="en-US" altLang="en-US" dirty="0"/>
          </a:p>
        </p:txBody>
      </p:sp>
    </p:spTree>
    <p:extLst>
      <p:ext uri="{BB962C8B-B14F-4D97-AF65-F5344CB8AC3E}">
        <p14:creationId xmlns:p14="http://schemas.microsoft.com/office/powerpoint/2010/main" val="135457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31D2ABF-985D-4D0D-9513-8E77C1E1BACC}" type="slidenum">
              <a:rPr lang="en-US" altLang="en-US"/>
              <a:pPr>
                <a:defRPr/>
              </a:pPr>
              <a:t>‹#›</a:t>
            </a:fld>
            <a:endParaRPr lang="en-US" altLang="en-US" dirty="0"/>
          </a:p>
        </p:txBody>
      </p:sp>
    </p:spTree>
    <p:extLst>
      <p:ext uri="{BB962C8B-B14F-4D97-AF65-F5344CB8AC3E}">
        <p14:creationId xmlns:p14="http://schemas.microsoft.com/office/powerpoint/2010/main" val="96419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CE25B6D-3169-4AE2-9336-1C21308F62C3}" type="slidenum">
              <a:rPr lang="en-US" altLang="en-US"/>
              <a:pPr>
                <a:defRPr/>
              </a:pPr>
              <a:t>‹#›</a:t>
            </a:fld>
            <a:endParaRPr lang="en-US" altLang="en-US" dirty="0"/>
          </a:p>
        </p:txBody>
      </p:sp>
    </p:spTree>
    <p:extLst>
      <p:ext uri="{BB962C8B-B14F-4D97-AF65-F5344CB8AC3E}">
        <p14:creationId xmlns:p14="http://schemas.microsoft.com/office/powerpoint/2010/main" val="240252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5207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63ACB-C1F1-4A6D-A04C-F1697C436964}" type="slidenum">
              <a:rPr lang="en-US" altLang="en-US"/>
              <a:pPr>
                <a:defRPr/>
              </a:pPr>
              <a:t>‹#›</a:t>
            </a:fld>
            <a:endParaRPr lang="en-US" altLang="en-US" dirty="0"/>
          </a:p>
        </p:txBody>
      </p:sp>
    </p:spTree>
    <p:extLst>
      <p:ext uri="{BB962C8B-B14F-4D97-AF65-F5344CB8AC3E}">
        <p14:creationId xmlns:p14="http://schemas.microsoft.com/office/powerpoint/2010/main" val="75182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DF026096-1056-4B0F-8C4C-5BF66C0E8E13}" type="slidenum">
              <a:rPr lang="en-US" altLang="en-US"/>
              <a:pPr>
                <a:defRPr/>
              </a:pPr>
              <a:t>‹#›</a:t>
            </a:fld>
            <a:endParaRPr lang="en-US" altLang="en-US" dirty="0"/>
          </a:p>
        </p:txBody>
      </p:sp>
      <p:sp>
        <p:nvSpPr>
          <p:cNvPr id="1031" name="Rectangle 8"/>
          <p:cNvSpPr>
            <a:spLocks noChangeArrowheads="1"/>
          </p:cNvSpPr>
          <p:nvPr userDrawn="1"/>
        </p:nvSpPr>
        <p:spPr bwMode="auto">
          <a:xfrm>
            <a:off x="0" y="0"/>
            <a:ext cx="9144000" cy="569913"/>
          </a:xfrm>
          <a:prstGeom prst="rect">
            <a:avLst/>
          </a:prstGeom>
          <a:solidFill>
            <a:srgbClr val="CD00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en-US" altLang="en-US" sz="2000" dirty="0" smtClean="0">
              <a:solidFill>
                <a:srgbClr val="000000"/>
              </a:solidFill>
              <a:cs typeface="Arial" pitchFamily="34" charset="0"/>
            </a:endParaRPr>
          </a:p>
        </p:txBody>
      </p:sp>
      <p:pic>
        <p:nvPicPr>
          <p:cNvPr id="1032" name="Picture 1" descr="white_neu_logo.pn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 y="169863"/>
            <a:ext cx="30480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1" r:id="rId1"/>
    <p:sldLayoutId id="2147483803"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4" r:id="rId13"/>
    <p:sldLayoutId id="2147483802" r:id="rId14"/>
    <p:sldLayoutId id="2147483805" r:id="rId15"/>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9144000" cy="3886200"/>
          </a:xfrm>
        </p:spPr>
        <p:txBody>
          <a:bodyPr/>
          <a:lstStyle/>
          <a:p>
            <a:r>
              <a:rPr lang="en-US" sz="4800" b="1" i="1" u="sng" dirty="0" smtClean="0">
                <a:solidFill>
                  <a:srgbClr val="FF0000"/>
                </a:solidFill>
                <a:latin typeface="+mn-lt"/>
                <a:cs typeface="Arial" panose="020B0604020202020204" pitchFamily="34" charset="0"/>
              </a:rPr>
              <a:t>E-Prescription And E-Lab</a:t>
            </a:r>
            <a:r>
              <a:rPr lang="en-US" sz="3200" b="1" dirty="0" smtClean="0">
                <a:solidFill>
                  <a:srgbClr val="FF0000"/>
                </a:solidFill>
                <a:latin typeface="+mn-lt"/>
                <a:cs typeface="Arial" panose="020B0604020202020204" pitchFamily="34" charset="0"/>
              </a:rPr>
              <a:t/>
            </a:r>
            <a:br>
              <a:rPr lang="en-US" sz="3200" b="1" dirty="0" smtClean="0">
                <a:solidFill>
                  <a:srgbClr val="FF0000"/>
                </a:solidFill>
                <a:latin typeface="+mn-lt"/>
                <a:cs typeface="Arial" panose="020B0604020202020204" pitchFamily="34" charset="0"/>
              </a:rPr>
            </a:br>
            <a:r>
              <a:rPr lang="en-US" sz="3200" b="1" dirty="0">
                <a:solidFill>
                  <a:srgbClr val="FF0000"/>
                </a:solidFill>
                <a:latin typeface="+mn-lt"/>
                <a:cs typeface="Arial" panose="020B0604020202020204" pitchFamily="34" charset="0"/>
              </a:rPr>
              <a:t/>
            </a:r>
            <a:br>
              <a:rPr lang="en-US" sz="3200" b="1" dirty="0">
                <a:solidFill>
                  <a:srgbClr val="FF0000"/>
                </a:solidFill>
                <a:latin typeface="+mn-lt"/>
                <a:cs typeface="Arial" panose="020B0604020202020204" pitchFamily="34" charset="0"/>
              </a:rPr>
            </a:br>
            <a:r>
              <a:rPr lang="en-US" sz="3200" b="1" dirty="0" smtClean="0">
                <a:solidFill>
                  <a:srgbClr val="FF0000"/>
                </a:solidFill>
                <a:latin typeface="+mn-lt"/>
                <a:cs typeface="Arial" panose="020B0604020202020204" pitchFamily="34" charset="0"/>
              </a:rPr>
              <a:t>Tanisha Jain</a:t>
            </a:r>
            <a:br>
              <a:rPr lang="en-US" sz="3200" b="1" dirty="0" smtClean="0">
                <a:solidFill>
                  <a:srgbClr val="FF0000"/>
                </a:solidFill>
                <a:latin typeface="+mn-lt"/>
                <a:cs typeface="Arial" panose="020B0604020202020204" pitchFamily="34" charset="0"/>
              </a:rPr>
            </a:br>
            <a:r>
              <a:rPr lang="en-US" sz="3200" b="1" dirty="0" smtClean="0">
                <a:solidFill>
                  <a:srgbClr val="FF0000"/>
                </a:solidFill>
                <a:latin typeface="+mn-lt"/>
                <a:cs typeface="Arial" panose="020B0604020202020204" pitchFamily="34" charset="0"/>
              </a:rPr>
              <a:t>001617268</a:t>
            </a:r>
            <a:endParaRPr lang="en-US" sz="3200" b="1" dirty="0">
              <a:solidFill>
                <a:srgbClr val="FF0000"/>
              </a:solidFill>
              <a:latin typeface="+mn-lt"/>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1</a:t>
            </a:fld>
            <a:endParaRPr lang="en-US" altLang="en-US" dirty="0"/>
          </a:p>
        </p:txBody>
      </p:sp>
    </p:spTree>
    <p:extLst>
      <p:ext uri="{BB962C8B-B14F-4D97-AF65-F5344CB8AC3E}">
        <p14:creationId xmlns:p14="http://schemas.microsoft.com/office/powerpoint/2010/main" val="786315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PQuestion"/>
          <p:cNvSpPr>
            <a:spLocks noGrp="1"/>
          </p:cNvSpPr>
          <p:nvPr>
            <p:ph type="title"/>
          </p:nvPr>
        </p:nvSpPr>
        <p:spPr/>
        <p:txBody>
          <a:bodyPr/>
          <a:lstStyle/>
          <a:p>
            <a:r>
              <a:rPr lang="en-US" altLang="en-US" sz="3200" dirty="0" smtClean="0">
                <a:solidFill>
                  <a:srgbClr val="C00000"/>
                </a:solidFill>
                <a:latin typeface="Arial" pitchFamily="34" charset="0"/>
                <a:ea typeface="ＭＳ Ｐゴシック" pitchFamily="34" charset="-128"/>
                <a:cs typeface="Arial" pitchFamily="34" charset="0"/>
              </a:rPr>
              <a:t>Screenshots</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CFE88521-4C8B-4B31-B666-47CD17C65FE9}" type="slidenum">
              <a:rPr lang="en-US" altLang="en-US" sz="1200" smtClean="0">
                <a:solidFill>
                  <a:srgbClr val="898989"/>
                </a:solidFill>
              </a:rPr>
              <a:pPr eaLnBrk="1" hangingPunct="1">
                <a:spcBef>
                  <a:spcPct val="0"/>
                </a:spcBef>
                <a:buFontTx/>
                <a:buNone/>
              </a:pPr>
              <a:t>10</a:t>
            </a:fld>
            <a:endParaRPr lang="en-US" altLang="en-US" sz="1200" dirty="0" smtClean="0">
              <a:solidFill>
                <a:srgbClr val="898989"/>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95400"/>
            <a:ext cx="8128418" cy="508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ea typeface="ＭＳ Ｐゴシック" pitchFamily="34" charset="-128"/>
                <a:cs typeface="Arial" pitchFamily="34" charset="0"/>
              </a:rPr>
              <a:t>Screenshot</a:t>
            </a:r>
            <a:endParaRPr lang="en-US" sz="3200" dirty="0">
              <a:latin typeface="+mn-lt"/>
            </a:endParaRPr>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11</a:t>
            </a:fld>
            <a:endParaRPr lang="en-US"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0"/>
            <a:ext cx="8128418" cy="508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180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Arial" pitchFamily="34" charset="0"/>
              </a:rPr>
              <a:t>Screenshot</a:t>
            </a:r>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12</a:t>
            </a:fld>
            <a:endParaRPr lang="en-US" altLang="en-US" dirty="0"/>
          </a:p>
        </p:txBody>
      </p:sp>
      <p:pic>
        <p:nvPicPr>
          <p:cNvPr id="4098"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4582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30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Arial" pitchFamily="34" charset="0"/>
              </a:rPr>
              <a:t>Screenshot</a:t>
            </a:r>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13</a:t>
            </a:fld>
            <a:endParaRPr lang="en-US" altLang="en-US" dirty="0"/>
          </a:p>
        </p:txBody>
      </p:sp>
      <p:pic>
        <p:nvPicPr>
          <p:cNvPr id="5123"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3820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689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Arial" pitchFamily="34" charset="0"/>
              </a:rPr>
              <a:t>Screenshot</a:t>
            </a:r>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14</a:t>
            </a:fld>
            <a:endParaRPr lang="en-US" altLang="en-US" dirty="0"/>
          </a:p>
        </p:txBody>
      </p:sp>
      <p:pic>
        <p:nvPicPr>
          <p:cNvPr id="6146"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2296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139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Arial" pitchFamily="34" charset="0"/>
              </a:rPr>
              <a:t>Screenshot</a:t>
            </a:r>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15</a:t>
            </a:fld>
            <a:endParaRPr lang="en-US" altLang="en-US" dirty="0"/>
          </a:p>
        </p:txBody>
      </p:sp>
      <p:pic>
        <p:nvPicPr>
          <p:cNvPr id="7170"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3058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247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a typeface="ＭＳ Ｐゴシック" pitchFamily="34" charset="-128"/>
                <a:cs typeface="Arial" pitchFamily="34" charset="0"/>
              </a:rPr>
              <a:t>Screenshot</a:t>
            </a:r>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C16DA398-97FC-44DB-880F-1746508AAFB5}" type="slidenum">
              <a:rPr lang="en-US" altLang="en-US" smtClean="0"/>
              <a:pPr>
                <a:defRPr/>
              </a:pPr>
              <a:t>16</a:t>
            </a:fld>
            <a:endParaRPr lang="en-US" altLang="en-US" dirty="0"/>
          </a:p>
        </p:txBody>
      </p:sp>
      <p:pic>
        <p:nvPicPr>
          <p:cNvPr id="8194"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3058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92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990600"/>
          </a:xfrm>
        </p:spPr>
        <p:txBody>
          <a:bodyPr/>
          <a:lstStyle/>
          <a:p>
            <a:pPr algn="ctr">
              <a:buNone/>
            </a:pPr>
            <a:endParaRPr lang="en-US" sz="3600" dirty="0" smtClean="0">
              <a:latin typeface="Arial" pitchFamily="34" charset="0"/>
              <a:cs typeface="Arial" pitchFamily="34" charset="0"/>
            </a:endParaRPr>
          </a:p>
          <a:p>
            <a:pPr algn="ctr">
              <a:buNone/>
            </a:pPr>
            <a:endParaRPr lang="en-US" sz="3600" dirty="0">
              <a:latin typeface="Arial" pitchFamily="34" charset="0"/>
              <a:cs typeface="Arial" pitchFamily="34" charset="0"/>
            </a:endParaRPr>
          </a:p>
          <a:p>
            <a:pPr algn="ctr">
              <a:buNone/>
            </a:pPr>
            <a:r>
              <a:rPr lang="en-US" sz="3600" dirty="0" smtClean="0">
                <a:latin typeface="Arial" pitchFamily="34" charset="0"/>
                <a:cs typeface="Arial" pitchFamily="34" charset="0"/>
              </a:rPr>
              <a:t>Thank You</a:t>
            </a:r>
            <a:endParaRPr lang="en-US" sz="36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D7CDE597-D702-441D-8E1D-327BF30A2EA6}" type="slidenum">
              <a:rPr lang="en-US" altLang="en-US" smtClean="0"/>
              <a:pPr>
                <a:defRPr/>
              </a:pPr>
              <a:t>17</a:t>
            </a:fld>
            <a:endParaRPr lang="en-US" altLang="en-US" dirty="0"/>
          </a:p>
        </p:txBody>
      </p:sp>
      <p:sp>
        <p:nvSpPr>
          <p:cNvPr id="30722" name="AutoShape 2"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8" name="AutoShape 8"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600200"/>
            <a:ext cx="5486400" cy="566738"/>
          </a:xfrm>
        </p:spPr>
        <p:txBody>
          <a:bodyPr/>
          <a:lstStyle/>
          <a:p>
            <a:pPr algn="ctr"/>
            <a:r>
              <a:rPr lang="en-US" sz="3200" dirty="0" smtClean="0">
                <a:solidFill>
                  <a:srgbClr val="C00000"/>
                </a:solidFill>
                <a:latin typeface="Arial" pitchFamily="34" charset="0"/>
                <a:cs typeface="Arial" pitchFamily="34" charset="0"/>
              </a:rPr>
              <a:t>Questions</a:t>
            </a:r>
            <a:endParaRPr lang="en-US" sz="3200" dirty="0">
              <a:solidFill>
                <a:srgbClr val="C00000"/>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AA43B3A5-2775-42D7-A1B8-72D54EDEBD33}" type="slidenum">
              <a:rPr lang="en-US" altLang="en-US" smtClean="0"/>
              <a:pPr>
                <a:defRPr/>
              </a:pPr>
              <a:t>18</a:t>
            </a:fld>
            <a:endParaRPr lang="en-US" altLang="en-US" dirty="0"/>
          </a:p>
        </p:txBody>
      </p:sp>
      <p:pic>
        <p:nvPicPr>
          <p:cNvPr id="2050" name="Picture 2" descr="Image result for question mark"/>
          <p:cNvPicPr>
            <a:picLocks noChangeAspect="1" noChangeArrowheads="1"/>
          </p:cNvPicPr>
          <p:nvPr/>
        </p:nvPicPr>
        <p:blipFill>
          <a:blip r:embed="rId2"/>
          <a:srcRect/>
          <a:stretch>
            <a:fillRect/>
          </a:stretch>
        </p:blipFill>
        <p:spPr bwMode="auto">
          <a:xfrm>
            <a:off x="3124200" y="2362200"/>
            <a:ext cx="2309868" cy="3028757"/>
          </a:xfrm>
          <a:prstGeom prst="rect">
            <a:avLst/>
          </a:prstGeom>
          <a:noFill/>
        </p:spPr>
      </p:pic>
    </p:spTree>
    <p:extLst>
      <p:ext uri="{BB962C8B-B14F-4D97-AF65-F5344CB8AC3E}">
        <p14:creationId xmlns:p14="http://schemas.microsoft.com/office/powerpoint/2010/main" val="237692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latin typeface="Arial" pitchFamily="34" charset="0"/>
                <a:ea typeface="ＭＳ Ｐゴシック" pitchFamily="34" charset="-128"/>
                <a:cs typeface="Arial" pitchFamily="34" charset="0"/>
              </a:rPr>
              <a:t>Traditional Way</a:t>
            </a:r>
            <a:endParaRPr lang="en-US" sz="3200" dirty="0">
              <a:solidFill>
                <a:srgbClr val="C00000"/>
              </a:solidFill>
              <a:latin typeface="Arial" pitchFamily="34" charset="0"/>
              <a:ea typeface="ＭＳ Ｐゴシック" pitchFamily="34" charset="-128"/>
              <a:cs typeface="Arial" pitchFamily="34" charset="0"/>
            </a:endParaRPr>
          </a:p>
        </p:txBody>
      </p:sp>
      <p:sp>
        <p:nvSpPr>
          <p:cNvPr id="3" name="Content Placeholder 2"/>
          <p:cNvSpPr>
            <a:spLocks noGrp="1"/>
          </p:cNvSpPr>
          <p:nvPr>
            <p:ph idx="1"/>
          </p:nvPr>
        </p:nvSpPr>
        <p:spPr/>
        <p:txBody>
          <a:bodyPr/>
          <a:lstStyle/>
          <a:p>
            <a:r>
              <a:rPr lang="en-US" sz="2400" dirty="0"/>
              <a:t>Traditionally, people have to see doctor and take the hand written prescription and show it to chemists, who would after some time, provide patients with drugs. </a:t>
            </a:r>
            <a:endParaRPr lang="en-US" sz="2400" dirty="0" smtClean="0"/>
          </a:p>
          <a:p>
            <a:r>
              <a:rPr lang="en-US" sz="2400" dirty="0" smtClean="0"/>
              <a:t>These </a:t>
            </a:r>
            <a:r>
              <a:rPr lang="en-US" sz="2400" dirty="0"/>
              <a:t>drugs can be erroneous if the chemist misread drug’s name. </a:t>
            </a:r>
            <a:endParaRPr lang="en-US" sz="2400" dirty="0" smtClean="0"/>
          </a:p>
          <a:p>
            <a:r>
              <a:rPr lang="en-US" sz="2400" dirty="0" smtClean="0"/>
              <a:t>Also</a:t>
            </a:r>
            <a:r>
              <a:rPr lang="en-US" sz="2400" dirty="0"/>
              <a:t>, when doctor would suggest tests, people will have to make all new appointment by filling details for the tests. </a:t>
            </a: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2</a:t>
            </a:fld>
            <a:endParaRPr lang="en-US" altLang="en-US" dirty="0"/>
          </a:p>
        </p:txBody>
      </p:sp>
    </p:spTree>
    <p:extLst>
      <p:ext uri="{BB962C8B-B14F-4D97-AF65-F5344CB8AC3E}">
        <p14:creationId xmlns:p14="http://schemas.microsoft.com/office/powerpoint/2010/main" val="468568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latin typeface="Arial" pitchFamily="34" charset="0"/>
                <a:ea typeface="ＭＳ Ｐゴシック" pitchFamily="34" charset="-128"/>
                <a:cs typeface="Arial" pitchFamily="34" charset="0"/>
              </a:rPr>
              <a:t>Problem Statement</a:t>
            </a:r>
            <a:endParaRPr lang="en-US" sz="3200" dirty="0">
              <a:solidFill>
                <a:srgbClr val="C00000"/>
              </a:solidFill>
              <a:latin typeface="Arial" pitchFamily="34" charset="0"/>
              <a:ea typeface="ＭＳ Ｐゴシック" pitchFamily="34" charset="-128"/>
              <a:cs typeface="Arial" pitchFamily="34" charset="0"/>
            </a:endParaRPr>
          </a:p>
        </p:txBody>
      </p:sp>
      <p:sp>
        <p:nvSpPr>
          <p:cNvPr id="3" name="Content Placeholder 2"/>
          <p:cNvSpPr>
            <a:spLocks noGrp="1"/>
          </p:cNvSpPr>
          <p:nvPr>
            <p:ph idx="1"/>
          </p:nvPr>
        </p:nvSpPr>
        <p:spPr/>
        <p:txBody>
          <a:bodyPr/>
          <a:lstStyle/>
          <a:p>
            <a:r>
              <a:rPr lang="en-US" sz="2400" dirty="0"/>
              <a:t>When it comes to healthcare, technology has to be implemented in a way that it lessens the patient’s time, energy . </a:t>
            </a:r>
            <a:endParaRPr lang="en-US" sz="2400" dirty="0" smtClean="0"/>
          </a:p>
          <a:p>
            <a:r>
              <a:rPr lang="en-US" sz="2400" dirty="0" smtClean="0"/>
              <a:t>Old-aged </a:t>
            </a:r>
            <a:r>
              <a:rPr lang="en-US" sz="2400" dirty="0"/>
              <a:t>people, children or independent beings, all can gather information related to their diseases online. </a:t>
            </a:r>
            <a:endParaRPr lang="en-US" sz="2400" dirty="0" smtClean="0"/>
          </a:p>
          <a:p>
            <a:r>
              <a:rPr lang="en-US" sz="2400" dirty="0" smtClean="0"/>
              <a:t>Once</a:t>
            </a:r>
            <a:r>
              <a:rPr lang="en-US" sz="2400" dirty="0"/>
              <a:t>, they see a doctor, all the drug and lab tests information will be in their hand so that there won’t be any hassle in their selection</a:t>
            </a:r>
            <a:r>
              <a:rPr lang="en-US" sz="2400" dirty="0" smtClean="0"/>
              <a:t>.</a:t>
            </a:r>
            <a:endParaRPr lang="en-US" sz="2400" dirty="0"/>
          </a:p>
          <a:p>
            <a:pPr marL="0" indent="0">
              <a:buNone/>
            </a:pPr>
            <a:r>
              <a:rPr lang="en-US" sz="2000" dirty="0"/>
              <a:t/>
            </a: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3</a:t>
            </a:fld>
            <a:endParaRPr lang="en-US" altLang="en-US" dirty="0"/>
          </a:p>
        </p:txBody>
      </p:sp>
    </p:spTree>
    <p:extLst>
      <p:ext uri="{BB962C8B-B14F-4D97-AF65-F5344CB8AC3E}">
        <p14:creationId xmlns:p14="http://schemas.microsoft.com/office/powerpoint/2010/main" val="4191394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08038"/>
          </a:xfrm>
        </p:spPr>
        <p:txBody>
          <a:bodyPr/>
          <a:lstStyle/>
          <a:p>
            <a:r>
              <a:rPr lang="en-US" sz="3200" dirty="0">
                <a:solidFill>
                  <a:srgbClr val="C00000"/>
                </a:solidFill>
                <a:latin typeface="Arial" pitchFamily="34" charset="0"/>
                <a:ea typeface="ＭＳ Ｐゴシック" pitchFamily="34" charset="-128"/>
                <a:cs typeface="Arial" pitchFamily="34" charset="0"/>
              </a:rPr>
              <a:t>The Project</a:t>
            </a:r>
          </a:p>
        </p:txBody>
      </p:sp>
      <p:sp>
        <p:nvSpPr>
          <p:cNvPr id="3" name="Content Placeholder 2"/>
          <p:cNvSpPr>
            <a:spLocks noGrp="1"/>
          </p:cNvSpPr>
          <p:nvPr>
            <p:ph idx="1"/>
          </p:nvPr>
        </p:nvSpPr>
        <p:spPr>
          <a:xfrm>
            <a:off x="457200" y="1676400"/>
            <a:ext cx="8229600" cy="4525963"/>
          </a:xfrm>
        </p:spPr>
        <p:txBody>
          <a:bodyPr/>
          <a:lstStyle/>
          <a:p>
            <a:r>
              <a:rPr lang="en-US" sz="2000" dirty="0"/>
              <a:t>E-prescription is beneficial to healthcare providers and pharmacies serving all care settings – ambulatory, acute, chronic and specialty. </a:t>
            </a:r>
            <a:endParaRPr lang="en-US" sz="2000" dirty="0" smtClean="0"/>
          </a:p>
          <a:p>
            <a:r>
              <a:rPr lang="en-US" sz="2000" dirty="0" smtClean="0"/>
              <a:t>Electronic </a:t>
            </a:r>
            <a:r>
              <a:rPr lang="en-US" sz="2000" dirty="0"/>
              <a:t>exchange of prescription information between prescribers(Doctors) and pharmacists(Chemists) improves prescription accuracy and saves time which will ultimately improve patient safety. </a:t>
            </a:r>
            <a:endParaRPr lang="en-US" sz="2000" dirty="0" smtClean="0"/>
          </a:p>
          <a:p>
            <a:r>
              <a:rPr lang="en-US" sz="2000" dirty="0" smtClean="0"/>
              <a:t>Pharmacists </a:t>
            </a:r>
            <a:r>
              <a:rPr lang="en-US" sz="2000" dirty="0"/>
              <a:t>will </a:t>
            </a:r>
            <a:r>
              <a:rPr lang="en-US" sz="2000" dirty="0" smtClean="0"/>
              <a:t>realize </a:t>
            </a:r>
            <a:r>
              <a:rPr lang="en-US" sz="2000" dirty="0"/>
              <a:t>a reduction in </a:t>
            </a:r>
            <a:r>
              <a:rPr lang="en-US" sz="2000" dirty="0" smtClean="0"/>
              <a:t>phone </a:t>
            </a:r>
            <a:r>
              <a:rPr lang="en-US" sz="2000" dirty="0"/>
              <a:t>calls and faxes related to prescription renewal </a:t>
            </a:r>
            <a:r>
              <a:rPr lang="en-US" sz="2000" dirty="0" smtClean="0"/>
              <a:t>authorizations, </a:t>
            </a:r>
            <a:r>
              <a:rPr lang="en-US" sz="2000" dirty="0"/>
              <a:t>as well as a reduced need for pharmacy staff to enter prescription data manually. </a:t>
            </a:r>
          </a:p>
          <a:p>
            <a:r>
              <a:rPr lang="en-US" sz="2000" dirty="0"/>
              <a:t>E-labs can attach results to doctor’s profile of the patient he treated and also to patient’s chart so that patient can view his report analysis through login. This will reduce time and conveyance costs for patients as reports will be received online through E-labs. </a:t>
            </a:r>
            <a:endParaRPr lang="en-US" sz="2000" dirty="0" smtClean="0"/>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4</a:t>
            </a:fld>
            <a:endParaRPr lang="en-US" altLang="en-US" dirty="0"/>
          </a:p>
        </p:txBody>
      </p:sp>
    </p:spTree>
    <p:extLst>
      <p:ext uri="{BB962C8B-B14F-4D97-AF65-F5344CB8AC3E}">
        <p14:creationId xmlns:p14="http://schemas.microsoft.com/office/powerpoint/2010/main" val="1404344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200" dirty="0" smtClean="0">
                <a:solidFill>
                  <a:srgbClr val="C00000"/>
                </a:solidFill>
                <a:latin typeface="Arial" pitchFamily="34" charset="0"/>
                <a:ea typeface="ＭＳ Ｐゴシック" pitchFamily="34" charset="-128"/>
                <a:cs typeface="Arial" pitchFamily="34" charset="0"/>
              </a:rPr>
              <a:t>Object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8336" y="1600200"/>
            <a:ext cx="5367327" cy="4525963"/>
          </a:xfrm>
        </p:spPr>
      </p:pic>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F31405CE-DCAC-43C3-8C45-889D6BEC0067}" type="slidenum">
              <a:rPr lang="en-US" altLang="en-US" sz="1200" smtClean="0">
                <a:solidFill>
                  <a:srgbClr val="898989"/>
                </a:solidFill>
              </a:rPr>
              <a:pPr eaLnBrk="1" hangingPunct="1">
                <a:spcBef>
                  <a:spcPct val="0"/>
                </a:spcBef>
                <a:buFontTx/>
                <a:buNone/>
              </a:pPr>
              <a:t>5</a:t>
            </a:fld>
            <a:endParaRPr lang="en-US" altLang="en-US" sz="1200" dirty="0" smtClean="0">
              <a:solidFill>
                <a:srgbClr val="898989"/>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C00000"/>
                </a:solidFill>
                <a:latin typeface="Arial" pitchFamily="34" charset="0"/>
                <a:cs typeface="Arial" pitchFamily="34" charset="0"/>
              </a:rPr>
              <a:t>FLOW </a:t>
            </a:r>
            <a:endParaRPr lang="en-US" sz="32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000" dirty="0"/>
              <a:t>There will be separate logins for receptionists, doctors, chemists, pathology lab assistants and patients</a:t>
            </a:r>
            <a:r>
              <a:rPr lang="en-US" sz="2000" dirty="0" smtClean="0"/>
              <a:t>.</a:t>
            </a:r>
            <a:r>
              <a:rPr lang="en-US" sz="2000" dirty="0"/>
              <a:t/>
            </a:r>
            <a:br>
              <a:rPr lang="en-US" sz="2000" dirty="0"/>
            </a:br>
            <a:endParaRPr lang="en-US" sz="2000" dirty="0"/>
          </a:p>
          <a:p>
            <a:r>
              <a:rPr lang="en-US" sz="2000" dirty="0"/>
              <a:t>Account will be created for patients at the time of registration. Patients will log-in to book appointments with the doctor of particular </a:t>
            </a:r>
            <a:r>
              <a:rPr lang="en-US" sz="2000" dirty="0" smtClean="0"/>
              <a:t>specialization.</a:t>
            </a:r>
            <a:r>
              <a:rPr lang="en-US" sz="2000" dirty="0"/>
              <a:t/>
            </a:r>
            <a:br>
              <a:rPr lang="en-US" sz="2000" dirty="0"/>
            </a:br>
            <a:r>
              <a:rPr lang="en-US" sz="2000" dirty="0"/>
              <a:t> </a:t>
            </a:r>
          </a:p>
          <a:p>
            <a:r>
              <a:rPr lang="en-US" sz="2000" dirty="0"/>
              <a:t>As per the schedule, patient goes to see the doctor and doctor prescribes drugs and tests that is required by the diagnosis he made on patient’s illness. Doctor will send the e-prescription to the pharmacy (of patient’s choice) and also will send one to the pathology lab (of patient’s choice) for referencing patient.</a:t>
            </a: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6</a:t>
            </a:fld>
            <a:endParaRPr lang="en-US" altLang="en-US" dirty="0"/>
          </a:p>
        </p:txBody>
      </p:sp>
    </p:spTree>
    <p:extLst>
      <p:ext uri="{BB962C8B-B14F-4D97-AF65-F5344CB8AC3E}">
        <p14:creationId xmlns:p14="http://schemas.microsoft.com/office/powerpoint/2010/main" val="38175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C00000"/>
                </a:solidFill>
                <a:latin typeface="Arial" pitchFamily="34" charset="0"/>
                <a:cs typeface="Arial" pitchFamily="34" charset="0"/>
              </a:rPr>
              <a:t>FLOW (CONT..)</a:t>
            </a:r>
            <a:endParaRPr lang="en-US" sz="32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1800" dirty="0"/>
              <a:t>The drugs will be collected by patient once they are ready to pick up from the store. For the tests, patient will log into his account and see the lab schedule for different tests. He will select a time and go to lab.</a:t>
            </a:r>
            <a:br>
              <a:rPr lang="en-US" sz="1800" dirty="0"/>
            </a:br>
            <a:endParaRPr lang="en-US" sz="1800" dirty="0"/>
          </a:p>
          <a:p>
            <a:r>
              <a:rPr lang="en-US" sz="1800" dirty="0"/>
              <a:t>The test result from lab, updated by the lab assistant, will be electronically sent to the doctor and an alert will be sent to the patient that doctor has received his reports. He may call doctor and doctor will let him know if patient needs to visit him for follow up and test results. </a:t>
            </a:r>
            <a:br>
              <a:rPr lang="en-US" sz="1800" dirty="0"/>
            </a:br>
            <a:endParaRPr lang="en-US" sz="1800" dirty="0"/>
          </a:p>
          <a:p>
            <a:r>
              <a:rPr lang="en-US" sz="1800" dirty="0"/>
              <a:t>Again, patient will schedule appointment with doctor for follow up through their log-in. Any further changes in the profile of patient can be made like updating what tests has been done and what was the result.</a:t>
            </a:r>
            <a:r>
              <a:rPr lang="en-US" sz="1400" dirty="0"/>
              <a:t> </a:t>
            </a: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7</a:t>
            </a:fld>
            <a:endParaRPr lang="en-US" altLang="en-US" dirty="0"/>
          </a:p>
        </p:txBody>
      </p:sp>
    </p:spTree>
    <p:extLst>
      <p:ext uri="{BB962C8B-B14F-4D97-AF65-F5344CB8AC3E}">
        <p14:creationId xmlns:p14="http://schemas.microsoft.com/office/powerpoint/2010/main" val="3899930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C00000"/>
                </a:solidFill>
                <a:latin typeface="Arial" pitchFamily="34" charset="0"/>
                <a:cs typeface="Arial" pitchFamily="34" charset="0"/>
              </a:rPr>
              <a:t>Key </a:t>
            </a:r>
            <a:r>
              <a:rPr lang="en-US" sz="3200" dirty="0" err="1" smtClean="0">
                <a:solidFill>
                  <a:srgbClr val="C00000"/>
                </a:solidFill>
                <a:latin typeface="Arial" pitchFamily="34" charset="0"/>
                <a:cs typeface="Arial" pitchFamily="34" charset="0"/>
              </a:rPr>
              <a:t>Entites</a:t>
            </a:r>
            <a:r>
              <a:rPr lang="en-US" sz="3200" dirty="0" smtClean="0">
                <a:solidFill>
                  <a:srgbClr val="C00000"/>
                </a:solidFill>
                <a:latin typeface="Arial" pitchFamily="34" charset="0"/>
                <a:cs typeface="Arial" pitchFamily="34" charset="0"/>
              </a:rPr>
              <a:t>/Roles</a:t>
            </a:r>
            <a:endParaRPr lang="en-US" sz="3200" dirty="0">
              <a:solidFill>
                <a:srgbClr val="C00000"/>
              </a:solidFill>
              <a:latin typeface="Arial" pitchFamily="34" charset="0"/>
              <a:cs typeface="Arial" pitchFamily="34" charset="0"/>
            </a:endParaRPr>
          </a:p>
        </p:txBody>
      </p:sp>
      <p:sp>
        <p:nvSpPr>
          <p:cNvPr id="5" name="Content Placeholder 4"/>
          <p:cNvSpPr>
            <a:spLocks noGrp="1"/>
          </p:cNvSpPr>
          <p:nvPr>
            <p:ph idx="1"/>
          </p:nvPr>
        </p:nvSpPr>
        <p:spPr/>
        <p:txBody>
          <a:bodyPr/>
          <a:lstStyle/>
          <a:p>
            <a:r>
              <a:rPr lang="en-US" sz="2800" dirty="0"/>
              <a:t>Patients</a:t>
            </a:r>
          </a:p>
          <a:p>
            <a:r>
              <a:rPr lang="en-US" sz="2800" dirty="0"/>
              <a:t>Hospital Receptionist (Hospital)</a:t>
            </a:r>
          </a:p>
          <a:p>
            <a:r>
              <a:rPr lang="en-US" sz="2800" dirty="0"/>
              <a:t>Doctors (Hospital</a:t>
            </a:r>
            <a:r>
              <a:rPr lang="en-US" sz="2800" dirty="0" smtClean="0"/>
              <a:t>)</a:t>
            </a:r>
          </a:p>
          <a:p>
            <a:r>
              <a:rPr lang="en-US" sz="2800" dirty="0" smtClean="0"/>
              <a:t>Chemists/Pharmacists </a:t>
            </a:r>
            <a:r>
              <a:rPr lang="en-US" sz="2800" dirty="0"/>
              <a:t>(</a:t>
            </a:r>
            <a:r>
              <a:rPr lang="en-US" sz="2800" dirty="0" smtClean="0"/>
              <a:t>Pharmacy)</a:t>
            </a:r>
          </a:p>
          <a:p>
            <a:r>
              <a:rPr lang="en-US" sz="2800" dirty="0" smtClean="0"/>
              <a:t>Pathology </a:t>
            </a:r>
            <a:r>
              <a:rPr lang="en-US" sz="2800" dirty="0"/>
              <a:t>Receptionist (</a:t>
            </a:r>
            <a:r>
              <a:rPr lang="en-US" sz="2800" dirty="0" smtClean="0"/>
              <a:t>Pathology)</a:t>
            </a:r>
          </a:p>
          <a:p>
            <a:r>
              <a:rPr lang="en-US" sz="2800" dirty="0" smtClean="0"/>
              <a:t>Pathology </a:t>
            </a:r>
            <a:r>
              <a:rPr lang="en-US" sz="2800" dirty="0"/>
              <a:t>lab Assistants (Pathology</a:t>
            </a:r>
            <a:r>
              <a:rPr lang="en-US" sz="2800" dirty="0" smtClean="0"/>
              <a:t>)</a:t>
            </a:r>
            <a:r>
              <a:rPr lang="en-US" sz="2000" dirty="0"/>
              <a:t/>
            </a: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8</a:t>
            </a:fld>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C00000"/>
                </a:solidFill>
                <a:latin typeface="Arial" pitchFamily="34" charset="0"/>
                <a:ea typeface="ＭＳ Ｐゴシック" pitchFamily="34" charset="-128"/>
                <a:cs typeface="Arial" pitchFamily="34" charset="0"/>
              </a:rPr>
              <a:t>Screenshot</a:t>
            </a:r>
            <a:endParaRPr lang="en-US" sz="3200" dirty="0"/>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pPr>
                <a:defRPr/>
              </a:pPr>
              <a:t>9</a:t>
            </a:fld>
            <a:endParaRPr lang="en-US"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453554" cy="528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518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65cb8c0-8efa-4476-a4c2-4e56b7dca338"/>
  <p:tag name="WASPOLLED" val="7BF6C6D39E604737932C4EC33876F1AA"/>
  <p:tag name="TPVERSION" val="6"/>
  <p:tag name="TPFULLVERSION" val="6.2.1.5"/>
  <p:tag name="PPTVERSION" val="15"/>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0DB20348AF3E48E28B9BA99D5F526E75&lt;/guid&gt;&#10;        &lt;description /&gt;&#10;        &lt;date&gt;1/5/2014 9:52:0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E17BCE0432947E69E40257217728A1F&lt;/guid&gt;&#10;            &lt;repollguid&gt;9BDA53BA655548C8A85F53056561AC7C&lt;/repollguid&gt;&#10;            &lt;sourceid&gt;1F1C9370AEC040FD80F8B07BA5BFF118&lt;/sourceid&gt;&#10;            &lt;questiontext&gt;Where are you fro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4AAD8BC42C994397981B2E7E2D7504AE&lt;/guid&gt;&#10;                    &lt;answertext&gt;USA/North America&lt;/answertext&gt;&#10;                    &lt;valuetype&gt;0&lt;/valuetype&gt;&#10;                &lt;/answer&gt;&#10;                &lt;answer&gt;&#10;                    &lt;guid&gt;7CCFA73C6CB5487AB7717D9189FA4347&lt;/guid&gt;&#10;                    &lt;answertext&gt;China&lt;/answertext&gt;&#10;                    &lt;valuetype&gt;0&lt;/valuetype&gt;&#10;                &lt;/answer&gt;&#10;                &lt;answer&gt;&#10;                    &lt;guid&gt;7AA491A442434680A6E1B396D7159A49&lt;/guid&gt;&#10;                    &lt;answertext&gt;India&lt;/answertext&gt;&#10;                    &lt;valuetype&gt;0&lt;/valuetype&gt;&#10;                &lt;/answer&gt;&#10;                &lt;answer&gt;&#10;                    &lt;guid&gt;895E0907A9324870BD5AC8FC032509F2&lt;/guid&gt;&#10;                    &lt;answertext&gt;Iran&lt;/answertext&gt;&#10;                    &lt;valuetype&gt;0&lt;/valuetype&gt;&#10;                &lt;/answer&gt;&#10;                &lt;answer&gt;&#10;                    &lt;guid&gt;741256E0144E4E4CAB0F38B2F8755C4F&lt;/guid&gt;&#10;                    &lt;answertext&gt;Turkey&lt;/answertext&gt;&#10;                    &lt;valuetype&gt;0&lt;/valuetype&gt;&#10;                &lt;/answer&gt;&#10;                &lt;answer&gt;&#10;                    &lt;guid&gt;DD3405829AA848CBA388E003CE95C0F1&lt;/guid&gt;&#10;                    &lt;answertext&gt;Saudi Arabia&lt;/answertext&gt;&#10;                    &lt;valuetype&gt;0&lt;/valuetype&gt;&#10;                &lt;/answer&gt;&#10;                &lt;answer&gt;&#10;                    &lt;guid&gt;3FD6C97803C1486B8BDCFAA79726D33D&lt;/guid&gt;&#10;                    &lt;answertext&gt;Europe&lt;/answertext&gt;&#10;                    &lt;valuetype&gt;0&lt;/valuetype&gt;&#10;                &lt;/answer&gt;&#10;                &lt;answer&gt;&#10;                    &lt;guid&gt;EB43B95E576A429A808708DEF73C3AA8&lt;/guid&gt;&#10;                    &lt;answertext&gt;Other Asia/Pacific&lt;/answertext&gt;&#10;                    &lt;valuetype&gt;0&lt;/valuetype&gt;&#10;                &lt;/answer&gt;&#10;                &lt;answer&gt;&#10;                    &lt;guid&gt;3C3FAF48A9EE45C480452C6DE0F59424&lt;/guid&gt;&#10;                    &lt;answertext&gt;Africa&lt;/answertext&gt;&#10;                    &lt;valuetype&gt;0&lt;/valuetype&gt;&#10;                &lt;/answer&gt;&#10;                &lt;answer&gt;&#10;                    &lt;guid&gt;679F6D851B9B40808760A725616FAA80&lt;/guid&gt;&#10;                    &lt;answertext&gt;Central/South America&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True&lt;/value&gt;&#10;                &lt;/entry&gt;&#10;            &lt;/metadata&gt;&#10;        &lt;/multichoice&gt;&#10;    &lt;/questions&gt;&#10;&lt;/questionlist&gt;"/>
  <p:tag name="HASRESULTS" val="False"/>
  <p:tag name="LIVECHARTING" val="True"/>
  <p:tag name="AUTOOPENPOLL" val="True"/>
  <p:tag name="AUTOFORMATCHART"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25359</TotalTime>
  <Words>350</Words>
  <Application>Microsoft Office PowerPoint</Application>
  <PresentationFormat>On-screen Show (4:3)</PresentationFormat>
  <Paragraphs>62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E-Prescription And E-Lab  Tanisha Jain 001617268</vt:lpstr>
      <vt:lpstr>Traditional Way</vt:lpstr>
      <vt:lpstr>Problem Statement</vt:lpstr>
      <vt:lpstr>The Project</vt:lpstr>
      <vt:lpstr>Object Model</vt:lpstr>
      <vt:lpstr>FLOW </vt:lpstr>
      <vt:lpstr>FLOW (CONT..)</vt:lpstr>
      <vt:lpstr>Key Entites/Roles</vt:lpstr>
      <vt:lpstr>Screenshot</vt:lpstr>
      <vt:lpstr>Screenshots</vt:lpstr>
      <vt:lpstr>Screenshot</vt:lpstr>
      <vt:lpstr>Screenshot</vt:lpstr>
      <vt:lpstr>Screenshot</vt:lpstr>
      <vt:lpstr>Screenshot</vt:lpstr>
      <vt:lpstr>Screenshot</vt:lpstr>
      <vt:lpstr>Screenshot</vt:lpstr>
      <vt:lpstr>PowerPoint Presentation</vt:lpstr>
      <vt:lpstr>Questions</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do.fitzpatrick</dc:creator>
  <cp:lastModifiedBy>Kovit Nisar</cp:lastModifiedBy>
  <cp:revision>756</cp:revision>
  <cp:lastPrinted>2015-09-09T19:44:48Z</cp:lastPrinted>
  <dcterms:created xsi:type="dcterms:W3CDTF">2009-05-19T14:58:51Z</dcterms:created>
  <dcterms:modified xsi:type="dcterms:W3CDTF">2015-12-11T04:17:25Z</dcterms:modified>
</cp:coreProperties>
</file>