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5"/>
  </p:notesMasterIdLst>
  <p:handoutMasterIdLst>
    <p:handoutMasterId r:id="rId26"/>
  </p:handoutMasterIdLst>
  <p:sldIdLst>
    <p:sldId id="256" r:id="rId5"/>
    <p:sldId id="262" r:id="rId6"/>
    <p:sldId id="263" r:id="rId7"/>
    <p:sldId id="264" r:id="rId8"/>
    <p:sldId id="265" r:id="rId9"/>
    <p:sldId id="266" r:id="rId10"/>
    <p:sldId id="273" r:id="rId11"/>
    <p:sldId id="272" r:id="rId12"/>
    <p:sldId id="267" r:id="rId13"/>
    <p:sldId id="268" r:id="rId14"/>
    <p:sldId id="270" r:id="rId15"/>
    <p:sldId id="269" r:id="rId16"/>
    <p:sldId id="271" r:id="rId17"/>
    <p:sldId id="280" r:id="rId18"/>
    <p:sldId id="281" r:id="rId19"/>
    <p:sldId id="274" r:id="rId20"/>
    <p:sldId id="277" r:id="rId21"/>
    <p:sldId id="278" r:id="rId22"/>
    <p:sldId id="279"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3/23/2022</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3/23/2022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9E1EF87-70A4-4F87-ACD7-0C2445D809FD}" type="datetime1">
              <a:rPr lang="en-US" smtClean="0"/>
              <a:t>3/23/2022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B343A3-7A4C-452F-B9CA-4F8CBFD65680}"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AF1605B-D2C0-43E4-A837-A856A2E2C14E}" type="datetime1">
              <a:rPr lang="en-US" smtClean="0"/>
              <a:t>3/23/2022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C640F1-F2FB-4CE1-ABA7-BE7A4DB89DEB}"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0D990E9-2C1A-4E84-9FF8-1B20BB8C8536}" type="datetime1">
              <a:rPr lang="en-US" smtClean="0"/>
              <a:t>3/23/2022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3B4384-114E-4302-895B-13751211A8B7}"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89DC59-9F64-4FAA-ADDC-6EA23740CE1B}" type="datetime1">
              <a:rPr lang="en-US" smtClean="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C651D4F-D1C8-44A1-B886-06C641003A60}" type="datetime1">
              <a:rPr lang="en-US" smtClean="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49296-FC1B-46AF-83AC-88CA2F3A3D83}" type="datetime1">
              <a:rPr lang="en-US" smtClean="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3BB7129-3187-4C95-9213-17D9E9876630}" type="datetime1">
              <a:rPr lang="en-US" smtClean="0"/>
              <a:t>3/23/2022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4F976B-FFB0-4EAB-87EE-6851522B27DF}"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8A6CE14C-C036-472C-8EF3-0C71A0323507}" type="datetime1">
              <a:rPr lang="en-US" smtClean="0"/>
              <a:t>3/23/2022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4" y="4431624"/>
            <a:ext cx="10618032" cy="644434"/>
          </a:xfrm>
        </p:spPr>
        <p:txBody>
          <a:bodyPr>
            <a:noAutofit/>
          </a:bodyPr>
          <a:lstStyle/>
          <a:p>
            <a:pPr algn="ctr"/>
            <a:r>
              <a:rPr lang="en-US" sz="3200" b="1" dirty="0" err="1" smtClean="0">
                <a:solidFill>
                  <a:schemeClr val="bg1"/>
                </a:solidFill>
                <a:cs typeface="Calibri" panose="020F0502020204030204" pitchFamily="34" charset="0"/>
              </a:rPr>
              <a:t>Detección</a:t>
            </a:r>
            <a:r>
              <a:rPr lang="en-US" sz="3200" b="1" dirty="0" smtClean="0">
                <a:solidFill>
                  <a:schemeClr val="bg1"/>
                </a:solidFill>
                <a:cs typeface="Calibri" panose="020F0502020204030204" pitchFamily="34" charset="0"/>
              </a:rPr>
              <a:t> </a:t>
            </a:r>
            <a:r>
              <a:rPr lang="en-US" sz="3200" b="1" dirty="0">
                <a:solidFill>
                  <a:schemeClr val="bg1"/>
                </a:solidFill>
                <a:cs typeface="Calibri" panose="020F0502020204030204" pitchFamily="34" charset="0"/>
              </a:rPr>
              <a:t>de </a:t>
            </a:r>
            <a:r>
              <a:rPr lang="en-US" sz="3200" b="1" dirty="0" err="1">
                <a:solidFill>
                  <a:schemeClr val="bg1"/>
                </a:solidFill>
                <a:cs typeface="Calibri" panose="020F0502020204030204" pitchFamily="34" charset="0"/>
              </a:rPr>
              <a:t>máscara</a:t>
            </a:r>
            <a:endParaRPr lang="en-US" sz="3200" dirty="0">
              <a:solidFill>
                <a:schemeClr val="bg1"/>
              </a:solidFill>
              <a:cs typeface="Calibri" panose="020F0502020204030204" pitchFamily="34" charset="0"/>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076059"/>
            <a:ext cx="10993546" cy="1385702"/>
          </a:xfrm>
        </p:spPr>
        <p:txBody>
          <a:bodyPr>
            <a:normAutofit fontScale="77500" lnSpcReduction="20000"/>
          </a:bodyPr>
          <a:lstStyle/>
          <a:p>
            <a:r>
              <a:rPr lang="en-US" b="1" dirty="0">
                <a:solidFill>
                  <a:srgbClr val="FFC000"/>
                </a:solidFill>
                <a:cs typeface="Calibri" panose="020F0502020204030204" pitchFamily="34" charset="0"/>
              </a:rPr>
              <a:t>Guided By:		             </a:t>
            </a:r>
            <a:r>
              <a:rPr lang="en-US" b="1" dirty="0" smtClean="0">
                <a:solidFill>
                  <a:srgbClr val="FFC000"/>
                </a:solidFill>
                <a:cs typeface="Calibri" panose="020F0502020204030204" pitchFamily="34" charset="0"/>
              </a:rPr>
              <a:t>							Presented </a:t>
            </a:r>
            <a:r>
              <a:rPr lang="en-US" b="1" dirty="0">
                <a:solidFill>
                  <a:srgbClr val="FFC000"/>
                </a:solidFill>
                <a:cs typeface="Calibri" panose="020F0502020204030204" pitchFamily="34" charset="0"/>
              </a:rPr>
              <a:t>by</a:t>
            </a:r>
            <a:r>
              <a:rPr lang="en-US" b="1" dirty="0" smtClean="0">
                <a:solidFill>
                  <a:srgbClr val="FFC000"/>
                </a:solidFill>
                <a:cs typeface="Calibri" panose="020F0502020204030204" pitchFamily="34" charset="0"/>
              </a:rPr>
              <a:t>:   </a:t>
            </a:r>
            <a:endParaRPr lang="en-US" b="1" dirty="0">
              <a:solidFill>
                <a:srgbClr val="FFC000"/>
              </a:solidFill>
              <a:cs typeface="Calibri" panose="020F0502020204030204" pitchFamily="34" charset="0"/>
            </a:endParaRPr>
          </a:p>
          <a:p>
            <a:r>
              <a:rPr lang="en-US" b="1" dirty="0">
                <a:solidFill>
                  <a:srgbClr val="FFC000"/>
                </a:solidFill>
                <a:cs typeface="Calibri" panose="020F0502020204030204" pitchFamily="34" charset="0"/>
              </a:rPr>
              <a:t>	</a:t>
            </a:r>
            <a:r>
              <a:rPr lang="en-US" b="1" dirty="0" smtClean="0">
                <a:solidFill>
                  <a:srgbClr val="FFC000"/>
                </a:solidFill>
                <a:cs typeface="Calibri" panose="020F0502020204030204" pitchFamily="34" charset="0"/>
              </a:rPr>
              <a:t>          Prof</a:t>
            </a:r>
            <a:r>
              <a:rPr lang="en-US" b="1" dirty="0">
                <a:solidFill>
                  <a:srgbClr val="FFC000"/>
                </a:solidFill>
                <a:cs typeface="Calibri" panose="020F0502020204030204" pitchFamily="34" charset="0"/>
              </a:rPr>
              <a:t>. </a:t>
            </a:r>
            <a:r>
              <a:rPr lang="en-US" b="1" dirty="0" err="1">
                <a:solidFill>
                  <a:srgbClr val="FFC000"/>
                </a:solidFill>
                <a:cs typeface="Calibri" panose="020F0502020204030204" pitchFamily="34" charset="0"/>
              </a:rPr>
              <a:t>Himani</a:t>
            </a:r>
            <a:r>
              <a:rPr lang="en-US" b="1" dirty="0">
                <a:solidFill>
                  <a:srgbClr val="FFC000"/>
                </a:solidFill>
                <a:cs typeface="Calibri" panose="020F0502020204030204" pitchFamily="34" charset="0"/>
              </a:rPr>
              <a:t> Trivedi			 </a:t>
            </a:r>
            <a:r>
              <a:rPr lang="en-US" b="1" dirty="0" smtClean="0">
                <a:solidFill>
                  <a:srgbClr val="FFC000"/>
                </a:solidFill>
                <a:cs typeface="Calibri" panose="020F0502020204030204" pitchFamily="34" charset="0"/>
              </a:rPr>
              <a:t>				</a:t>
            </a:r>
            <a:r>
              <a:rPr lang="en-US" b="1" dirty="0">
                <a:solidFill>
                  <a:srgbClr val="FFC000"/>
                </a:solidFill>
                <a:cs typeface="Calibri" panose="020F0502020204030204" pitchFamily="34" charset="0"/>
              </a:rPr>
              <a:t>	 </a:t>
            </a:r>
            <a:r>
              <a:rPr lang="en-US" b="1" dirty="0" smtClean="0">
                <a:solidFill>
                  <a:srgbClr val="FFC000"/>
                </a:solidFill>
                <a:cs typeface="Calibri" panose="020F0502020204030204" pitchFamily="34" charset="0"/>
              </a:rPr>
              <a:t>      Patel </a:t>
            </a:r>
            <a:r>
              <a:rPr lang="en-US" b="1" dirty="0">
                <a:solidFill>
                  <a:srgbClr val="FFC000"/>
                </a:solidFill>
                <a:cs typeface="Calibri" panose="020F0502020204030204" pitchFamily="34" charset="0"/>
              </a:rPr>
              <a:t>Deep R.(19BEIT30010)	</a:t>
            </a:r>
          </a:p>
          <a:p>
            <a:r>
              <a:rPr lang="en-US" b="1" dirty="0" smtClean="0">
                <a:solidFill>
                  <a:srgbClr val="FFC000"/>
                </a:solidFill>
                <a:cs typeface="Calibri" panose="020F0502020204030204" pitchFamily="34" charset="0"/>
              </a:rPr>
              <a:t>	  												       </a:t>
            </a:r>
            <a:r>
              <a:rPr lang="en-US" b="1" dirty="0" err="1" smtClean="0">
                <a:solidFill>
                  <a:srgbClr val="FFC000"/>
                </a:solidFill>
                <a:cs typeface="Calibri" panose="020F0502020204030204" pitchFamily="34" charset="0"/>
              </a:rPr>
              <a:t>Prajapati</a:t>
            </a:r>
            <a:r>
              <a:rPr lang="en-US" b="1" dirty="0" smtClean="0">
                <a:solidFill>
                  <a:srgbClr val="FFC000"/>
                </a:solidFill>
                <a:cs typeface="Calibri" panose="020F0502020204030204" pitchFamily="34" charset="0"/>
              </a:rPr>
              <a:t> </a:t>
            </a:r>
            <a:r>
              <a:rPr lang="en-US" b="1" dirty="0" err="1">
                <a:solidFill>
                  <a:srgbClr val="FFC000"/>
                </a:solidFill>
                <a:cs typeface="Calibri" panose="020F0502020204030204" pitchFamily="34" charset="0"/>
              </a:rPr>
              <a:t>Dhvanil</a:t>
            </a:r>
            <a:r>
              <a:rPr lang="en-US" b="1" dirty="0">
                <a:solidFill>
                  <a:srgbClr val="FFC000"/>
                </a:solidFill>
                <a:cs typeface="Calibri" panose="020F0502020204030204" pitchFamily="34" charset="0"/>
              </a:rPr>
              <a:t> N.(19BEIT30016)</a:t>
            </a:r>
          </a:p>
          <a:p>
            <a:r>
              <a:rPr lang="en-US" b="1" dirty="0" smtClean="0">
                <a:solidFill>
                  <a:srgbClr val="FFC000"/>
                </a:solidFill>
                <a:cs typeface="Calibri" panose="020F0502020204030204" pitchFamily="34" charset="0"/>
              </a:rPr>
              <a:t> 											</a:t>
            </a:r>
            <a:r>
              <a:rPr lang="en-US" b="1" dirty="0">
                <a:solidFill>
                  <a:srgbClr val="FFC000"/>
                </a:solidFill>
                <a:cs typeface="Calibri" panose="020F0502020204030204" pitchFamily="34" charset="0"/>
              </a:rPr>
              <a:t>	</a:t>
            </a:r>
            <a:r>
              <a:rPr lang="en-US" b="1" dirty="0" smtClean="0">
                <a:solidFill>
                  <a:srgbClr val="FFC000"/>
                </a:solidFill>
                <a:cs typeface="Calibri" panose="020F0502020204030204" pitchFamily="34" charset="0"/>
              </a:rPr>
              <a:t>	       Kothari </a:t>
            </a:r>
            <a:r>
              <a:rPr lang="en-US" b="1" dirty="0" err="1">
                <a:solidFill>
                  <a:srgbClr val="FFC000"/>
                </a:solidFill>
                <a:cs typeface="Calibri" panose="020F0502020204030204" pitchFamily="34" charset="0"/>
              </a:rPr>
              <a:t>Jainam</a:t>
            </a:r>
            <a:r>
              <a:rPr lang="en-US" b="1" dirty="0">
                <a:solidFill>
                  <a:srgbClr val="FFC000"/>
                </a:solidFill>
                <a:cs typeface="Calibri" panose="020F0502020204030204" pitchFamily="34" charset="0"/>
              </a:rPr>
              <a:t> G.(19BEIT30027)	</a:t>
            </a:r>
          </a:p>
          <a:p>
            <a:r>
              <a:rPr lang="en-US" b="1" dirty="0" smtClean="0">
                <a:solidFill>
                  <a:srgbClr val="FFC000"/>
                </a:solidFill>
                <a:cs typeface="Calibri" panose="020F0502020204030204" pitchFamily="34" charset="0"/>
              </a:rPr>
              <a:t>											</a:t>
            </a:r>
            <a:r>
              <a:rPr lang="en-US" b="1" dirty="0">
                <a:solidFill>
                  <a:srgbClr val="FFC000"/>
                </a:solidFill>
                <a:cs typeface="Calibri" panose="020F0502020204030204" pitchFamily="34" charset="0"/>
              </a:rPr>
              <a:t>	</a:t>
            </a:r>
            <a:r>
              <a:rPr lang="en-US" b="1" dirty="0" smtClean="0">
                <a:solidFill>
                  <a:srgbClr val="FFC000"/>
                </a:solidFill>
                <a:cs typeface="Calibri" panose="020F0502020204030204" pitchFamily="34" charset="0"/>
              </a:rPr>
              <a:t>	       </a:t>
            </a:r>
            <a:r>
              <a:rPr lang="en-US" b="1" dirty="0" err="1" smtClean="0">
                <a:solidFill>
                  <a:srgbClr val="FFC000"/>
                </a:solidFill>
                <a:cs typeface="Calibri" panose="020F0502020204030204" pitchFamily="34" charset="0"/>
              </a:rPr>
              <a:t>Bunha</a:t>
            </a:r>
            <a:r>
              <a:rPr lang="en-US" b="1" dirty="0" smtClean="0">
                <a:solidFill>
                  <a:srgbClr val="FFC000"/>
                </a:solidFill>
                <a:cs typeface="Calibri" panose="020F0502020204030204" pitchFamily="34" charset="0"/>
              </a:rPr>
              <a:t> </a:t>
            </a:r>
            <a:r>
              <a:rPr lang="en-US" b="1" dirty="0" err="1">
                <a:solidFill>
                  <a:srgbClr val="FFC000"/>
                </a:solidFill>
                <a:cs typeface="Calibri" panose="020F0502020204030204" pitchFamily="34" charset="0"/>
              </a:rPr>
              <a:t>Kunj</a:t>
            </a:r>
            <a:r>
              <a:rPr lang="en-US" b="1" dirty="0">
                <a:solidFill>
                  <a:srgbClr val="FFC000"/>
                </a:solidFill>
                <a:cs typeface="Calibri" panose="020F0502020204030204" pitchFamily="34" charset="0"/>
              </a:rPr>
              <a:t> C.(19BEIT30038)</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MobileNetV2</a:t>
            </a:r>
            <a:endParaRPr lang="en-IN" dirty="0"/>
          </a:p>
        </p:txBody>
      </p:sp>
      <p:sp>
        <p:nvSpPr>
          <p:cNvPr id="3" name="Content Placeholder 2"/>
          <p:cNvSpPr>
            <a:spLocks noGrp="1"/>
          </p:cNvSpPr>
          <p:nvPr>
            <p:ph idx="1"/>
          </p:nvPr>
        </p:nvSpPr>
        <p:spPr/>
        <p:txBody>
          <a:bodyPr>
            <a:normAutofit/>
          </a:bodyPr>
          <a:lstStyle/>
          <a:p>
            <a:r>
              <a:rPr lang="en-IN" sz="2000" b="1" dirty="0">
                <a:solidFill>
                  <a:schemeClr val="tx1">
                    <a:lumMod val="85000"/>
                  </a:schemeClr>
                </a:solidFill>
              </a:rPr>
              <a:t>MobileNetV2</a:t>
            </a:r>
            <a:r>
              <a:rPr lang="en-IN" sz="2000" dirty="0">
                <a:solidFill>
                  <a:schemeClr val="tx1">
                    <a:lumMod val="85000"/>
                  </a:schemeClr>
                </a:solidFill>
              </a:rPr>
              <a:t> is a neural network architecture released by </a:t>
            </a:r>
            <a:r>
              <a:rPr lang="en-IN" sz="2000" dirty="0"/>
              <a:t>Google</a:t>
            </a:r>
            <a:r>
              <a:rPr lang="en-IN" sz="2000" dirty="0">
                <a:solidFill>
                  <a:schemeClr val="tx1">
                    <a:lumMod val="85000"/>
                  </a:schemeClr>
                </a:solidFill>
              </a:rPr>
              <a:t>.</a:t>
            </a:r>
          </a:p>
          <a:p>
            <a:r>
              <a:rPr lang="en-IN" sz="2000" dirty="0">
                <a:solidFill>
                  <a:schemeClr val="tx1">
                    <a:lumMod val="85000"/>
                  </a:schemeClr>
                </a:solidFill>
              </a:rPr>
              <a:t>It is a very efficient feature extractor for object detection and segmentation.</a:t>
            </a:r>
          </a:p>
          <a:p>
            <a:r>
              <a:rPr lang="en-IN" sz="2000" dirty="0">
                <a:solidFill>
                  <a:schemeClr val="tx1">
                    <a:lumMod val="85000"/>
                  </a:schemeClr>
                </a:solidFill>
              </a:rPr>
              <a:t>There are two types of blocks in MobileNetV2, they are:</a:t>
            </a:r>
          </a:p>
          <a:p>
            <a:pPr lvl="1"/>
            <a:r>
              <a:rPr lang="en-IN" sz="1800" dirty="0">
                <a:solidFill>
                  <a:schemeClr val="tx1">
                    <a:lumMod val="85000"/>
                  </a:schemeClr>
                </a:solidFill>
              </a:rPr>
              <a:t>Residual block with stride of 1.</a:t>
            </a:r>
          </a:p>
          <a:p>
            <a:pPr lvl="1"/>
            <a:r>
              <a:rPr lang="en-IN" sz="1800" dirty="0">
                <a:solidFill>
                  <a:schemeClr val="tx1">
                    <a:lumMod val="85000"/>
                  </a:schemeClr>
                </a:solidFill>
              </a:rPr>
              <a:t>Downsizing block with stride of 2.</a:t>
            </a:r>
          </a:p>
          <a:p>
            <a:r>
              <a:rPr lang="en-IN" sz="2000" dirty="0">
                <a:solidFill>
                  <a:schemeClr val="tx1">
                    <a:lumMod val="85000"/>
                  </a:schemeClr>
                </a:solidFill>
              </a:rPr>
              <a:t>There are </a:t>
            </a:r>
            <a:r>
              <a:rPr lang="en-IN" sz="2000" b="1" dirty="0">
                <a:solidFill>
                  <a:schemeClr val="tx1">
                    <a:lumMod val="85000"/>
                  </a:schemeClr>
                </a:solidFill>
              </a:rPr>
              <a:t>3</a:t>
            </a:r>
            <a:r>
              <a:rPr lang="en-IN" sz="2000" dirty="0">
                <a:solidFill>
                  <a:schemeClr val="tx1">
                    <a:lumMod val="85000"/>
                  </a:schemeClr>
                </a:solidFill>
              </a:rPr>
              <a:t> layers for both types of blocks.</a:t>
            </a:r>
          </a:p>
          <a:p>
            <a:r>
              <a:rPr lang="en-IN" sz="2000" dirty="0">
                <a:solidFill>
                  <a:schemeClr val="tx1">
                    <a:lumMod val="85000"/>
                  </a:schemeClr>
                </a:solidFill>
              </a:rPr>
              <a:t>It uses various non-linear functions such as </a:t>
            </a:r>
            <a:r>
              <a:rPr lang="en-IN" sz="2000" dirty="0" err="1">
                <a:solidFill>
                  <a:schemeClr val="tx1">
                    <a:lumMod val="85000"/>
                  </a:schemeClr>
                </a:solidFill>
              </a:rPr>
              <a:t>ReLU</a:t>
            </a:r>
            <a:r>
              <a:rPr lang="en-IN" sz="2000" dirty="0">
                <a:solidFill>
                  <a:schemeClr val="tx1">
                    <a:lumMod val="85000"/>
                  </a:schemeClr>
                </a:solidFill>
              </a:rPr>
              <a:t>, Sigmoid function, </a:t>
            </a:r>
            <a:r>
              <a:rPr lang="en-IN" sz="2000" dirty="0" err="1">
                <a:solidFill>
                  <a:schemeClr val="tx1">
                    <a:lumMod val="85000"/>
                  </a:schemeClr>
                </a:solidFill>
              </a:rPr>
              <a:t>etc</a:t>
            </a:r>
            <a:r>
              <a:rPr lang="en-IN" sz="2000" dirty="0">
                <a:solidFill>
                  <a:schemeClr val="tx1">
                    <a:lumMod val="85000"/>
                  </a:schemeClr>
                </a:solidFill>
              </a:rPr>
              <a:t> as an activation functions.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226677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001" y="980728"/>
            <a:ext cx="7416823" cy="4536504"/>
          </a:xfrm>
          <a:prstGeom prst="rect">
            <a:avLst/>
          </a:prstGeom>
        </p:spPr>
      </p:pic>
      <p:sp>
        <p:nvSpPr>
          <p:cNvPr id="3" name="TextBox 2"/>
          <p:cNvSpPr txBox="1"/>
          <p:nvPr/>
        </p:nvSpPr>
        <p:spPr>
          <a:xfrm flipH="1">
            <a:off x="3163388" y="6087291"/>
            <a:ext cx="5109755" cy="369332"/>
          </a:xfrm>
          <a:prstGeom prst="rect">
            <a:avLst/>
          </a:prstGeom>
          <a:noFill/>
        </p:spPr>
        <p:txBody>
          <a:bodyPr wrap="square" rtlCol="0">
            <a:spAutoFit/>
          </a:bodyPr>
          <a:lstStyle/>
          <a:p>
            <a:pPr algn="ctr"/>
            <a:r>
              <a:rPr lang="en-IN" b="1" dirty="0"/>
              <a:t>Fig </a:t>
            </a:r>
            <a:r>
              <a:rPr lang="en-IN" dirty="0"/>
              <a:t>: Architecture of MobileNetV2</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930504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Augmentation</a:t>
            </a:r>
            <a:endParaRPr lang="en-IN" dirty="0"/>
          </a:p>
        </p:txBody>
      </p:sp>
      <p:sp>
        <p:nvSpPr>
          <p:cNvPr id="3" name="Content Placeholder 2"/>
          <p:cNvSpPr>
            <a:spLocks noGrp="1"/>
          </p:cNvSpPr>
          <p:nvPr>
            <p:ph idx="1"/>
          </p:nvPr>
        </p:nvSpPr>
        <p:spPr>
          <a:xfrm>
            <a:off x="581193" y="2180496"/>
            <a:ext cx="5392888" cy="3950339"/>
          </a:xfrm>
        </p:spPr>
        <p:txBody>
          <a:bodyPr/>
          <a:lstStyle/>
          <a:p>
            <a:r>
              <a:rPr lang="en-US" dirty="0">
                <a:cs typeface="Times New Roman" panose="02020603050405020304" pitchFamily="18" charset="0"/>
              </a:rPr>
              <a:t>Data augmentation</a:t>
            </a:r>
            <a:r>
              <a:rPr lang="en-US" dirty="0">
                <a:solidFill>
                  <a:schemeClr val="tx1">
                    <a:lumMod val="85000"/>
                  </a:schemeClr>
                </a:solidFill>
                <a:cs typeface="Times New Roman" panose="02020603050405020304" pitchFamily="18" charset="0"/>
              </a:rPr>
              <a:t> is a strategy that enables practitioners to significantly increase the diversity of data available for training models, without actually collecting new data.</a:t>
            </a:r>
          </a:p>
          <a:p>
            <a:r>
              <a:rPr lang="en-US" dirty="0">
                <a:solidFill>
                  <a:schemeClr val="tx1">
                    <a:lumMod val="85000"/>
                  </a:schemeClr>
                </a:solidFill>
                <a:cs typeface="Times New Roman" panose="02020603050405020304" pitchFamily="18" charset="0"/>
              </a:rPr>
              <a:t>We use data augmentation technique such as </a:t>
            </a:r>
            <a:r>
              <a:rPr lang="en-US" dirty="0" err="1">
                <a:solidFill>
                  <a:schemeClr val="tx1">
                    <a:lumMod val="85000"/>
                  </a:schemeClr>
                </a:solidFill>
                <a:cs typeface="Times New Roman" panose="02020603050405020304" pitchFamily="18" charset="0"/>
              </a:rPr>
              <a:t>rotation_range</a:t>
            </a:r>
            <a:r>
              <a:rPr lang="en-US" dirty="0">
                <a:solidFill>
                  <a:schemeClr val="tx1">
                    <a:lumMod val="85000"/>
                  </a:schemeClr>
                </a:solidFill>
                <a:cs typeface="Times New Roman" panose="02020603050405020304" pitchFamily="18" charset="0"/>
              </a:rPr>
              <a:t>, </a:t>
            </a:r>
            <a:r>
              <a:rPr lang="en-US" dirty="0" err="1">
                <a:solidFill>
                  <a:schemeClr val="tx1">
                    <a:lumMod val="85000"/>
                  </a:schemeClr>
                </a:solidFill>
                <a:cs typeface="Times New Roman" panose="02020603050405020304" pitchFamily="18" charset="0"/>
              </a:rPr>
              <a:t>zoom_range</a:t>
            </a:r>
            <a:r>
              <a:rPr lang="en-US" dirty="0">
                <a:solidFill>
                  <a:schemeClr val="tx1">
                    <a:lumMod val="85000"/>
                  </a:schemeClr>
                </a:solidFill>
                <a:cs typeface="Times New Roman" panose="02020603050405020304" pitchFamily="18" charset="0"/>
              </a:rPr>
              <a:t> are used to train large neural networks</a:t>
            </a:r>
            <a:r>
              <a:rPr lang="en-IN" dirty="0">
                <a:solidFill>
                  <a:schemeClr val="tx1">
                    <a:lumMod val="85000"/>
                  </a:schemeClr>
                </a:solidFill>
                <a:cs typeface="Times New Roman" panose="02020603050405020304" pitchFamily="18" charset="0"/>
              </a:rPr>
              <a:t>.</a:t>
            </a:r>
          </a:p>
          <a:p>
            <a:r>
              <a:rPr lang="en-US" dirty="0">
                <a:solidFill>
                  <a:schemeClr val="tx1">
                    <a:lumMod val="85000"/>
                  </a:schemeClr>
                </a:solidFill>
                <a:cs typeface="Times New Roman" panose="02020603050405020304" pitchFamily="18" charset="0"/>
              </a:rPr>
              <a:t>We used </a:t>
            </a:r>
            <a:r>
              <a:rPr lang="en-US" b="1" dirty="0" err="1">
                <a:cs typeface="Times New Roman" panose="02020603050405020304" pitchFamily="18" charset="0"/>
              </a:rPr>
              <a:t>ImageDataGenerator</a:t>
            </a:r>
            <a:r>
              <a:rPr lang="en-US" b="1" dirty="0">
                <a:cs typeface="Times New Roman" panose="02020603050405020304" pitchFamily="18" charset="0"/>
              </a:rPr>
              <a:t>()</a:t>
            </a:r>
            <a:r>
              <a:rPr lang="en-US" dirty="0">
                <a:solidFill>
                  <a:schemeClr val="tx1">
                    <a:lumMod val="85000"/>
                  </a:schemeClr>
                </a:solidFill>
                <a:cs typeface="Times New Roman" panose="02020603050405020304" pitchFamily="18" charset="0"/>
              </a:rPr>
              <a:t> function to augment images in real time while training</a:t>
            </a:r>
            <a:r>
              <a:rPr lang="en-IN" dirty="0">
                <a:solidFill>
                  <a:schemeClr val="tx1">
                    <a:lumMod val="85000"/>
                  </a:schemeClr>
                </a:solidFill>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756" y="2180497"/>
            <a:ext cx="5290052" cy="3950338"/>
          </a:xfrm>
          <a:prstGeom prst="rect">
            <a:avLst/>
          </a:prstGeom>
        </p:spPr>
      </p:pic>
      <p:sp>
        <p:nvSpPr>
          <p:cNvPr id="5" name="TextBox 4"/>
          <p:cNvSpPr txBox="1"/>
          <p:nvPr/>
        </p:nvSpPr>
        <p:spPr>
          <a:xfrm flipH="1">
            <a:off x="6487886" y="6226044"/>
            <a:ext cx="4589417" cy="369332"/>
          </a:xfrm>
          <a:prstGeom prst="rect">
            <a:avLst/>
          </a:prstGeom>
          <a:noFill/>
        </p:spPr>
        <p:txBody>
          <a:bodyPr wrap="square" rtlCol="0">
            <a:spAutoFit/>
          </a:bodyPr>
          <a:lstStyle/>
          <a:p>
            <a:pPr algn="ctr"/>
            <a:r>
              <a:rPr lang="en-IN" b="1" dirty="0" smtClean="0"/>
              <a:t>Fig</a:t>
            </a:r>
            <a:r>
              <a:rPr lang="en-IN" dirty="0" smtClean="0"/>
              <a:t> : </a:t>
            </a:r>
            <a:r>
              <a:rPr lang="en-IN" dirty="0"/>
              <a:t>Data Augmentation Example</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704931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TEsTING</a:t>
            </a:r>
            <a:r>
              <a:rPr lang="en-IN" b="1" dirty="0" smtClean="0"/>
              <a:t> </a:t>
            </a:r>
            <a:r>
              <a:rPr lang="en-IN" b="1" dirty="0"/>
              <a:t>Results</a:t>
            </a:r>
          </a:p>
        </p:txBody>
      </p:sp>
      <p:sp>
        <p:nvSpPr>
          <p:cNvPr id="3" name="Content Placeholder 2"/>
          <p:cNvSpPr>
            <a:spLocks noGrp="1"/>
          </p:cNvSpPr>
          <p:nvPr>
            <p:ph idx="1"/>
          </p:nvPr>
        </p:nvSpPr>
        <p:spPr>
          <a:xfrm>
            <a:off x="581193" y="2180496"/>
            <a:ext cx="4940041" cy="3678303"/>
          </a:xfrm>
        </p:spPr>
        <p:txBody>
          <a:bodyPr>
            <a:normAutofit fontScale="92500" lnSpcReduction="10000"/>
          </a:bodyPr>
          <a:lstStyle/>
          <a:p>
            <a:r>
              <a:rPr lang="en-IN" sz="2200" dirty="0">
                <a:solidFill>
                  <a:schemeClr val="tx1">
                    <a:lumMod val="85000"/>
                  </a:schemeClr>
                </a:solidFill>
              </a:rPr>
              <a:t>The </a:t>
            </a:r>
            <a:r>
              <a:rPr lang="en-IN" sz="2200" dirty="0" smtClean="0">
                <a:solidFill>
                  <a:schemeClr val="tx1">
                    <a:lumMod val="85000"/>
                  </a:schemeClr>
                </a:solidFill>
              </a:rPr>
              <a:t>testing </a:t>
            </a:r>
            <a:r>
              <a:rPr lang="en-IN" sz="2200" dirty="0">
                <a:solidFill>
                  <a:schemeClr val="tx1">
                    <a:lumMod val="85000"/>
                  </a:schemeClr>
                </a:solidFill>
              </a:rPr>
              <a:t>results of our model for the 10 Epochs, learning rate 0.0001 and batch size 32.</a:t>
            </a:r>
          </a:p>
          <a:p>
            <a:r>
              <a:rPr lang="en-IN" sz="2200" dirty="0">
                <a:solidFill>
                  <a:schemeClr val="tx1">
                    <a:lumMod val="85000"/>
                  </a:schemeClr>
                </a:solidFill>
              </a:rPr>
              <a:t>We use </a:t>
            </a:r>
            <a:r>
              <a:rPr lang="en-IN" sz="2200" b="1" dirty="0" err="1">
                <a:solidFill>
                  <a:schemeClr val="tx1">
                    <a:lumMod val="85000"/>
                  </a:schemeClr>
                </a:solidFill>
              </a:rPr>
              <a:t>ReLU</a:t>
            </a:r>
            <a:r>
              <a:rPr lang="en-IN" sz="2200" dirty="0">
                <a:solidFill>
                  <a:schemeClr val="tx1">
                    <a:lumMod val="85000"/>
                  </a:schemeClr>
                </a:solidFill>
              </a:rPr>
              <a:t> as activation function in hidden layer and </a:t>
            </a:r>
            <a:r>
              <a:rPr lang="en-IN" sz="2200" b="1" dirty="0" err="1">
                <a:solidFill>
                  <a:schemeClr val="tx1">
                    <a:lumMod val="85000"/>
                  </a:schemeClr>
                </a:solidFill>
              </a:rPr>
              <a:t>softmax</a:t>
            </a:r>
            <a:r>
              <a:rPr lang="en-IN" sz="2200" dirty="0">
                <a:solidFill>
                  <a:schemeClr val="tx1">
                    <a:lumMod val="85000"/>
                  </a:schemeClr>
                </a:solidFill>
              </a:rPr>
              <a:t> as activation for output layer.</a:t>
            </a:r>
          </a:p>
          <a:p>
            <a:r>
              <a:rPr lang="en-IN" sz="2200" dirty="0">
                <a:solidFill>
                  <a:schemeClr val="tx1">
                    <a:lumMod val="85000"/>
                  </a:schemeClr>
                </a:solidFill>
              </a:rPr>
              <a:t>In the graph, </a:t>
            </a:r>
          </a:p>
          <a:p>
            <a:pPr marL="590496" lvl="1" indent="-285750"/>
            <a:r>
              <a:rPr lang="en-IN" sz="1700" dirty="0">
                <a:solidFill>
                  <a:schemeClr val="tx1">
                    <a:lumMod val="85000"/>
                  </a:schemeClr>
                </a:solidFill>
              </a:rPr>
              <a:t>Red line denotes training loss</a:t>
            </a:r>
          </a:p>
          <a:p>
            <a:pPr marL="590496" lvl="1" indent="-285750"/>
            <a:r>
              <a:rPr lang="en-IN" sz="1700" dirty="0">
                <a:solidFill>
                  <a:schemeClr val="tx1">
                    <a:lumMod val="85000"/>
                  </a:schemeClr>
                </a:solidFill>
              </a:rPr>
              <a:t>Blue line denotes testing loss</a:t>
            </a:r>
          </a:p>
          <a:p>
            <a:pPr marL="590496" lvl="1" indent="-285750"/>
            <a:r>
              <a:rPr lang="en-IN" sz="1700" dirty="0">
                <a:solidFill>
                  <a:schemeClr val="tx1">
                    <a:lumMod val="85000"/>
                  </a:schemeClr>
                </a:solidFill>
              </a:rPr>
              <a:t>Purple line denotes training accuracy</a:t>
            </a:r>
          </a:p>
          <a:p>
            <a:pPr marL="590496" lvl="1" indent="-285750"/>
            <a:r>
              <a:rPr lang="en-IN" sz="1700" dirty="0">
                <a:solidFill>
                  <a:schemeClr val="tx1">
                    <a:lumMod val="85000"/>
                  </a:schemeClr>
                </a:solidFill>
              </a:rPr>
              <a:t>Brown line denotes testing accuracy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91" y="2180496"/>
            <a:ext cx="5399117" cy="3678303"/>
          </a:xfrm>
          <a:prstGeom prst="rect">
            <a:avLst/>
          </a:prstGeom>
        </p:spPr>
      </p:pic>
      <p:sp>
        <p:nvSpPr>
          <p:cNvPr id="5" name="TextBox 4"/>
          <p:cNvSpPr txBox="1"/>
          <p:nvPr/>
        </p:nvSpPr>
        <p:spPr>
          <a:xfrm flipH="1">
            <a:off x="6688183" y="5858799"/>
            <a:ext cx="5190308" cy="369332"/>
          </a:xfrm>
          <a:prstGeom prst="rect">
            <a:avLst/>
          </a:prstGeom>
          <a:noFill/>
        </p:spPr>
        <p:txBody>
          <a:bodyPr wrap="square" rtlCol="0">
            <a:spAutoFit/>
          </a:bodyPr>
          <a:lstStyle/>
          <a:p>
            <a:pPr algn="ctr"/>
            <a:r>
              <a:rPr lang="en-IN" b="1" dirty="0"/>
              <a:t>Fig</a:t>
            </a:r>
            <a:r>
              <a:rPr lang="en-IN" dirty="0"/>
              <a:t> : Training Loss and Accuracy graph</a:t>
            </a:r>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903234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Face </a:t>
            </a:r>
            <a:r>
              <a:rPr lang="en-US" b="1" dirty="0" smtClean="0"/>
              <a:t>Recognition</a:t>
            </a:r>
            <a:endParaRPr lang="en-IN" b="1" dirty="0"/>
          </a:p>
        </p:txBody>
      </p:sp>
      <p:sp>
        <p:nvSpPr>
          <p:cNvPr id="3" name="Content Placeholder 2"/>
          <p:cNvSpPr>
            <a:spLocks noGrp="1"/>
          </p:cNvSpPr>
          <p:nvPr>
            <p:ph idx="1"/>
          </p:nvPr>
        </p:nvSpPr>
        <p:spPr/>
        <p:txBody>
          <a:bodyPr>
            <a:normAutofit/>
          </a:bodyPr>
          <a:lstStyle/>
          <a:p>
            <a:r>
              <a:rPr lang="en-IN" sz="2000" dirty="0" smtClean="0"/>
              <a:t>Once the faces are detected, the next stage is to recognize the person who is not wearing the face mask and make an entry of the same in the Log file.</a:t>
            </a:r>
          </a:p>
          <a:p>
            <a:r>
              <a:rPr lang="en-IN" sz="2000" dirty="0" smtClean="0"/>
              <a:t>This log file can be further used by the administrator to send the emails to the notify the users with the time, date and their image without wearing face mask.</a:t>
            </a:r>
          </a:p>
          <a:p>
            <a:r>
              <a:rPr lang="en-IN" sz="2000" dirty="0" smtClean="0"/>
              <a:t>Face recognition can be done with the help of </a:t>
            </a:r>
            <a:r>
              <a:rPr lang="en-IN" sz="2000" b="1" dirty="0" smtClean="0"/>
              <a:t>Histogram Oriented Gradients (HOG) </a:t>
            </a:r>
            <a:r>
              <a:rPr lang="en-IN" sz="2000" dirty="0" smtClean="0"/>
              <a:t>approach which is an object detection technique.</a:t>
            </a:r>
          </a:p>
          <a:p>
            <a:r>
              <a:rPr lang="en-IN" sz="2000" b="1" dirty="0" smtClean="0"/>
              <a:t>HOG </a:t>
            </a:r>
            <a:r>
              <a:rPr lang="en-IN" sz="2000" dirty="0" smtClean="0"/>
              <a:t>calculates the gradient by combining the magnitude and angle from the image.</a:t>
            </a:r>
            <a:endParaRPr lang="en-IN" sz="2000"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53682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69" y="925559"/>
            <a:ext cx="7148564" cy="256988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168" y="3586844"/>
            <a:ext cx="7148564" cy="2453640"/>
          </a:xfrm>
          <a:prstGeom prst="rect">
            <a:avLst/>
          </a:prstGeom>
        </p:spPr>
      </p:pic>
      <p:sp>
        <p:nvSpPr>
          <p:cNvPr id="5" name="TextBox 4"/>
          <p:cNvSpPr txBox="1"/>
          <p:nvPr/>
        </p:nvSpPr>
        <p:spPr>
          <a:xfrm>
            <a:off x="3371128" y="6138699"/>
            <a:ext cx="5238643" cy="369332"/>
          </a:xfrm>
          <a:prstGeom prst="rect">
            <a:avLst/>
          </a:prstGeom>
          <a:noFill/>
        </p:spPr>
        <p:txBody>
          <a:bodyPr wrap="square" rtlCol="0">
            <a:spAutoFit/>
          </a:bodyPr>
          <a:lstStyle/>
          <a:p>
            <a:pPr algn="ctr"/>
            <a:r>
              <a:rPr lang="en-IN" b="1" dirty="0"/>
              <a:t>Fig</a:t>
            </a:r>
            <a:r>
              <a:rPr lang="en-IN" dirty="0"/>
              <a:t> : </a:t>
            </a:r>
            <a:r>
              <a:rPr lang="en-IN" dirty="0" smtClean="0"/>
              <a:t>Histogram Oriented Gradient</a:t>
            </a:r>
            <a:endParaRPr lang="en-IN" dirty="0"/>
          </a:p>
        </p:txBody>
      </p:sp>
    </p:spTree>
    <p:extLst>
      <p:ext uri="{BB962C8B-B14F-4D97-AF65-F5344CB8AC3E}">
        <p14:creationId xmlns:p14="http://schemas.microsoft.com/office/powerpoint/2010/main" val="985396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Screenshots</a:t>
            </a:r>
            <a:endParaRPr lang="en-IN"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3" y="1889465"/>
            <a:ext cx="11157961" cy="3969998"/>
          </a:xfrm>
        </p:spPr>
      </p:pic>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937325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34" y="663412"/>
            <a:ext cx="10058400" cy="5657850"/>
          </a:xfrm>
          <a:prstGeom prst="rect">
            <a:avLst/>
          </a:prstGeom>
        </p:spPr>
      </p:pic>
    </p:spTree>
    <p:extLst>
      <p:ext uri="{BB962C8B-B14F-4D97-AF65-F5344CB8AC3E}">
        <p14:creationId xmlns:p14="http://schemas.microsoft.com/office/powerpoint/2010/main" val="3207552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406" y="809897"/>
            <a:ext cx="10058400" cy="5657850"/>
          </a:xfrm>
          <a:prstGeom prst="rect">
            <a:avLst/>
          </a:prstGeom>
        </p:spPr>
      </p:pic>
    </p:spTree>
    <p:extLst>
      <p:ext uri="{BB962C8B-B14F-4D97-AF65-F5344CB8AC3E}">
        <p14:creationId xmlns:p14="http://schemas.microsoft.com/office/powerpoint/2010/main" val="2621255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809897"/>
            <a:ext cx="10058400" cy="5657850"/>
          </a:xfrm>
          <a:prstGeom prst="rect">
            <a:avLst/>
          </a:prstGeom>
        </p:spPr>
      </p:pic>
    </p:spTree>
    <p:extLst>
      <p:ext uri="{BB962C8B-B14F-4D97-AF65-F5344CB8AC3E}">
        <p14:creationId xmlns:p14="http://schemas.microsoft.com/office/powerpoint/2010/main" val="1372118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Calibri" panose="020F0502020204030204" pitchFamily="34" charset="0"/>
              </a:rPr>
              <a:t>Table Of Content</a:t>
            </a:r>
            <a:endParaRPr lang="en-IN" dirty="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a:solidFill>
                  <a:schemeClr val="tx1">
                    <a:lumMod val="85000"/>
                  </a:schemeClr>
                </a:solidFill>
              </a:rPr>
              <a:t>Introduction</a:t>
            </a:r>
          </a:p>
          <a:p>
            <a:r>
              <a:rPr lang="en-US" dirty="0">
                <a:solidFill>
                  <a:schemeClr val="tx1">
                    <a:lumMod val="85000"/>
                  </a:schemeClr>
                </a:solidFill>
              </a:rPr>
              <a:t>Objectives</a:t>
            </a:r>
          </a:p>
          <a:p>
            <a:r>
              <a:rPr lang="en-US" dirty="0">
                <a:solidFill>
                  <a:schemeClr val="tx1">
                    <a:lumMod val="85000"/>
                  </a:schemeClr>
                </a:solidFill>
              </a:rPr>
              <a:t>Scope</a:t>
            </a:r>
          </a:p>
          <a:p>
            <a:r>
              <a:rPr lang="en-US" dirty="0">
                <a:solidFill>
                  <a:schemeClr val="tx1">
                    <a:lumMod val="85000"/>
                  </a:schemeClr>
                </a:solidFill>
              </a:rPr>
              <a:t>Data </a:t>
            </a:r>
            <a:r>
              <a:rPr lang="en-US" dirty="0" smtClean="0">
                <a:solidFill>
                  <a:schemeClr val="tx1">
                    <a:lumMod val="85000"/>
                  </a:schemeClr>
                </a:solidFill>
              </a:rPr>
              <a:t>Acquisition</a:t>
            </a:r>
          </a:p>
          <a:p>
            <a:r>
              <a:rPr lang="en-US" dirty="0">
                <a:solidFill>
                  <a:schemeClr val="tx1">
                    <a:lumMod val="85000"/>
                  </a:schemeClr>
                </a:solidFill>
              </a:rPr>
              <a:t>Flow of </a:t>
            </a:r>
            <a:r>
              <a:rPr lang="en-US" dirty="0" smtClean="0">
                <a:solidFill>
                  <a:schemeClr val="tx1">
                    <a:lumMod val="85000"/>
                  </a:schemeClr>
                </a:solidFill>
              </a:rPr>
              <a:t>System</a:t>
            </a:r>
          </a:p>
          <a:p>
            <a:r>
              <a:rPr lang="en-US" dirty="0">
                <a:solidFill>
                  <a:schemeClr val="tx1">
                    <a:lumMod val="85000"/>
                  </a:schemeClr>
                </a:solidFill>
              </a:rPr>
              <a:t>Face </a:t>
            </a:r>
            <a:r>
              <a:rPr lang="en-US" dirty="0" smtClean="0">
                <a:solidFill>
                  <a:schemeClr val="tx1">
                    <a:lumMod val="85000"/>
                  </a:schemeClr>
                </a:solidFill>
              </a:rPr>
              <a:t>Detection</a:t>
            </a:r>
          </a:p>
          <a:p>
            <a:r>
              <a:rPr lang="en-US" dirty="0" smtClean="0">
                <a:solidFill>
                  <a:schemeClr val="tx1">
                    <a:lumMod val="85000"/>
                  </a:schemeClr>
                </a:solidFill>
              </a:rPr>
              <a:t>Training</a:t>
            </a:r>
          </a:p>
          <a:p>
            <a:r>
              <a:rPr lang="en-US" dirty="0" smtClean="0">
                <a:solidFill>
                  <a:schemeClr val="tx1">
                    <a:lumMod val="85000"/>
                  </a:schemeClr>
                </a:solidFill>
              </a:rPr>
              <a:t>Face Recognition</a:t>
            </a:r>
            <a:endParaRPr lang="en-US" dirty="0">
              <a:solidFill>
                <a:schemeClr val="tx1">
                  <a:lumMod val="85000"/>
                </a:schemeClr>
              </a:solidFill>
            </a:endParaRPr>
          </a:p>
          <a:p>
            <a:r>
              <a:rPr lang="en-US" dirty="0" smtClean="0">
                <a:solidFill>
                  <a:schemeClr val="tx1">
                    <a:lumMod val="85000"/>
                  </a:schemeClr>
                </a:solidFill>
              </a:rPr>
              <a:t>Screenshots</a:t>
            </a:r>
            <a:endParaRPr lang="en-US" dirty="0">
              <a:solidFill>
                <a:schemeClr val="tx1">
                  <a:lumMod val="8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221212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581192" y="3043910"/>
            <a:ext cx="11029615" cy="600556"/>
          </a:xfrm>
        </p:spPr>
        <p:txBody>
          <a:bodyPr>
            <a:normAutofit/>
          </a:bodyPr>
          <a:lstStyle/>
          <a:p>
            <a:pPr algn="ctr"/>
            <a:r>
              <a:rPr lang="en-IN" sz="2400" b="1" dirty="0" smtClean="0"/>
              <a:t>Thank YOU</a:t>
            </a:r>
            <a:endParaRPr lang="en-IN" sz="2400"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803302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dirty="0"/>
          </a:p>
        </p:txBody>
      </p:sp>
      <p:sp>
        <p:nvSpPr>
          <p:cNvPr id="3" name="Content Placeholder 2"/>
          <p:cNvSpPr>
            <a:spLocks noGrp="1"/>
          </p:cNvSpPr>
          <p:nvPr>
            <p:ph idx="1"/>
          </p:nvPr>
        </p:nvSpPr>
        <p:spPr/>
        <p:txBody>
          <a:bodyPr>
            <a:normAutofit/>
          </a:bodyPr>
          <a:lstStyle/>
          <a:p>
            <a:r>
              <a:rPr lang="en-IN" dirty="0">
                <a:solidFill>
                  <a:schemeClr val="tx1">
                    <a:lumMod val="85000"/>
                  </a:schemeClr>
                </a:solidFill>
              </a:rPr>
              <a:t>Since the world is hit by COVID-19, wearing the face masks is essential.</a:t>
            </a:r>
          </a:p>
          <a:p>
            <a:r>
              <a:rPr lang="en-IN" dirty="0">
                <a:solidFill>
                  <a:schemeClr val="tx1">
                    <a:lumMod val="85000"/>
                  </a:schemeClr>
                </a:solidFill>
              </a:rPr>
              <a:t>The detection of people wearing the face masks in public places is the real need of hour.</a:t>
            </a:r>
          </a:p>
          <a:p>
            <a:r>
              <a:rPr lang="en-IN" dirty="0">
                <a:solidFill>
                  <a:schemeClr val="tx1">
                    <a:lumMod val="85000"/>
                  </a:schemeClr>
                </a:solidFill>
              </a:rPr>
              <a:t>‘</a:t>
            </a:r>
            <a:r>
              <a:rPr lang="en-US" b="1" dirty="0" err="1"/>
              <a:t>Detección</a:t>
            </a:r>
            <a:r>
              <a:rPr lang="en-US" b="1" dirty="0"/>
              <a:t> de </a:t>
            </a:r>
            <a:r>
              <a:rPr lang="en-US" b="1" dirty="0" err="1"/>
              <a:t>máscara</a:t>
            </a:r>
            <a:r>
              <a:rPr lang="en-IN" dirty="0">
                <a:solidFill>
                  <a:schemeClr val="tx1">
                    <a:lumMod val="85000"/>
                  </a:schemeClr>
                </a:solidFill>
              </a:rPr>
              <a:t>’ is the Spanish translation of “Detection of mask”, is a system that detects if the person is wearing the face masks properly or not.</a:t>
            </a:r>
          </a:p>
          <a:p>
            <a:r>
              <a:rPr lang="en-IN" dirty="0">
                <a:solidFill>
                  <a:schemeClr val="tx1">
                    <a:lumMod val="85000"/>
                  </a:schemeClr>
                </a:solidFill>
              </a:rPr>
              <a:t>It uses supervised learning approach.</a:t>
            </a:r>
          </a:p>
          <a:p>
            <a:r>
              <a:rPr lang="en-IN" dirty="0">
                <a:solidFill>
                  <a:schemeClr val="tx1">
                    <a:lumMod val="85000"/>
                  </a:schemeClr>
                </a:solidFill>
              </a:rPr>
              <a:t>It can also recognize the person who is not wearing the face masks and make log of it in the system.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068257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endParaRPr lang="en-IN" dirty="0"/>
          </a:p>
        </p:txBody>
      </p:sp>
      <p:sp>
        <p:nvSpPr>
          <p:cNvPr id="3" name="Content Placeholder 2"/>
          <p:cNvSpPr>
            <a:spLocks noGrp="1"/>
          </p:cNvSpPr>
          <p:nvPr>
            <p:ph idx="1"/>
          </p:nvPr>
        </p:nvSpPr>
        <p:spPr/>
        <p:txBody>
          <a:bodyPr/>
          <a:lstStyle/>
          <a:p>
            <a:r>
              <a:rPr lang="en-IN" dirty="0"/>
              <a:t>To create a </a:t>
            </a:r>
            <a:r>
              <a:rPr lang="en-IN" b="1" dirty="0" smtClean="0"/>
              <a:t>User Interface </a:t>
            </a:r>
            <a:r>
              <a:rPr lang="en-IN" b="1" dirty="0"/>
              <a:t>(UI)</a:t>
            </a:r>
            <a:r>
              <a:rPr lang="en-IN" dirty="0"/>
              <a:t> with database interaction, where the attendees can register themselves.</a:t>
            </a:r>
          </a:p>
          <a:p>
            <a:r>
              <a:rPr lang="en-IN" dirty="0"/>
              <a:t>To train our model to detect face masks properly, a valid </a:t>
            </a:r>
            <a:r>
              <a:rPr lang="en-IN" b="1" dirty="0"/>
              <a:t>labelled and cleaned dataset </a:t>
            </a:r>
            <a:r>
              <a:rPr lang="en-IN" dirty="0"/>
              <a:t>is required.</a:t>
            </a:r>
          </a:p>
          <a:p>
            <a:r>
              <a:rPr lang="en-IN" dirty="0"/>
              <a:t>To train the model using CNN architecture, then test the model to determine the accuracy of model and improve the accuracy.</a:t>
            </a:r>
          </a:p>
          <a:p>
            <a:r>
              <a:rPr lang="en-IN" dirty="0"/>
              <a:t>To recognize the persons who are not wearing face masks properly and alert the organizer.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977372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SCOPE</a:t>
            </a:r>
            <a:endParaRPr lang="en-IN" dirty="0"/>
          </a:p>
        </p:txBody>
      </p:sp>
      <p:sp>
        <p:nvSpPr>
          <p:cNvPr id="3" name="Content Placeholder 2"/>
          <p:cNvSpPr>
            <a:spLocks noGrp="1"/>
          </p:cNvSpPr>
          <p:nvPr>
            <p:ph idx="1"/>
          </p:nvPr>
        </p:nvSpPr>
        <p:spPr/>
        <p:txBody>
          <a:bodyPr/>
          <a:lstStyle/>
          <a:p>
            <a:r>
              <a:rPr lang="en-IN" dirty="0">
                <a:solidFill>
                  <a:schemeClr val="tx1">
                    <a:lumMod val="85000"/>
                  </a:schemeClr>
                </a:solidFill>
              </a:rPr>
              <a:t>This system can be used to generate the </a:t>
            </a:r>
            <a:r>
              <a:rPr lang="en-IN" b="1" dirty="0"/>
              <a:t>E-Challans</a:t>
            </a:r>
            <a:r>
              <a:rPr lang="en-IN" dirty="0">
                <a:solidFill>
                  <a:schemeClr val="tx1">
                    <a:lumMod val="85000"/>
                  </a:schemeClr>
                </a:solidFill>
              </a:rPr>
              <a:t> by integrating with public CCTV surveillances.</a:t>
            </a:r>
          </a:p>
          <a:p>
            <a:r>
              <a:rPr lang="en-IN" dirty="0">
                <a:solidFill>
                  <a:schemeClr val="tx1">
                    <a:lumMod val="85000"/>
                  </a:schemeClr>
                </a:solidFill>
              </a:rPr>
              <a:t>This system can be used in educational institutes for </a:t>
            </a:r>
            <a:r>
              <a:rPr lang="en-IN" b="1" dirty="0"/>
              <a:t>monitoring</a:t>
            </a:r>
            <a:r>
              <a:rPr lang="en-IN" dirty="0">
                <a:solidFill>
                  <a:schemeClr val="tx1">
                    <a:lumMod val="85000"/>
                  </a:schemeClr>
                </a:solidFill>
              </a:rPr>
              <a:t> the student and staff members without face masks.</a:t>
            </a:r>
          </a:p>
          <a:p>
            <a:r>
              <a:rPr lang="en-IN" dirty="0">
                <a:solidFill>
                  <a:schemeClr val="tx1">
                    <a:lumMod val="85000"/>
                  </a:schemeClr>
                </a:solidFill>
              </a:rPr>
              <a:t>The system can be used in </a:t>
            </a:r>
            <a:r>
              <a:rPr lang="en-IN" b="1" dirty="0"/>
              <a:t>public places </a:t>
            </a:r>
            <a:r>
              <a:rPr lang="en-IN" dirty="0">
                <a:solidFill>
                  <a:schemeClr val="tx1">
                    <a:lumMod val="85000"/>
                  </a:schemeClr>
                </a:solidFill>
              </a:rPr>
              <a:t>to allow entry to people only if they are wearing face masks.</a:t>
            </a:r>
          </a:p>
          <a:p>
            <a:r>
              <a:rPr lang="en-IN" dirty="0">
                <a:solidFill>
                  <a:schemeClr val="tx1">
                    <a:lumMod val="85000"/>
                  </a:schemeClr>
                </a:solidFill>
              </a:rPr>
              <a:t>It can be used to contribute into generating valuable </a:t>
            </a:r>
            <a:r>
              <a:rPr lang="en-IN" b="1" dirty="0"/>
              <a:t>statistical data</a:t>
            </a:r>
            <a:r>
              <a:rPr lang="en-IN" b="1" dirty="0">
                <a:solidFill>
                  <a:schemeClr val="tx1">
                    <a:lumMod val="85000"/>
                  </a:schemeClr>
                </a:solidFill>
              </a:rPr>
              <a:t> </a:t>
            </a:r>
            <a:r>
              <a:rPr lang="en-IN" dirty="0">
                <a:solidFill>
                  <a:schemeClr val="tx1">
                    <a:lumMod val="85000"/>
                  </a:schemeClr>
                </a:solidFill>
              </a:rPr>
              <a:t>that helps organizations to take appropriate actions.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545285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t>
            </a:r>
            <a:r>
              <a:rPr lang="en-US" b="1" dirty="0"/>
              <a:t>Acquisition</a:t>
            </a:r>
            <a:endParaRPr lang="en-IN" dirty="0"/>
          </a:p>
        </p:txBody>
      </p:sp>
      <p:sp>
        <p:nvSpPr>
          <p:cNvPr id="3" name="Content Placeholder 2"/>
          <p:cNvSpPr>
            <a:spLocks noGrp="1"/>
          </p:cNvSpPr>
          <p:nvPr>
            <p:ph idx="1"/>
          </p:nvPr>
        </p:nvSpPr>
        <p:spPr/>
        <p:txBody>
          <a:bodyPr>
            <a:normAutofit/>
          </a:bodyPr>
          <a:lstStyle/>
          <a:p>
            <a:r>
              <a:rPr lang="en-IN" dirty="0">
                <a:solidFill>
                  <a:schemeClr val="tx1">
                    <a:lumMod val="85000"/>
                  </a:schemeClr>
                </a:solidFill>
              </a:rPr>
              <a:t>The accuracy of the model depends on the dataset which is used to train the model.</a:t>
            </a:r>
          </a:p>
          <a:p>
            <a:r>
              <a:rPr lang="en-IN" dirty="0">
                <a:solidFill>
                  <a:schemeClr val="tx1">
                    <a:lumMod val="85000"/>
                  </a:schemeClr>
                </a:solidFill>
              </a:rPr>
              <a:t>The dataset used in the training of system is </a:t>
            </a:r>
            <a:r>
              <a:rPr lang="en-IN" b="1" dirty="0"/>
              <a:t>Real-World Masked Face (RMFD)</a:t>
            </a:r>
            <a:r>
              <a:rPr lang="en-IN" b="1" dirty="0">
                <a:solidFill>
                  <a:schemeClr val="tx1">
                    <a:lumMod val="85000"/>
                  </a:schemeClr>
                </a:solidFill>
              </a:rPr>
              <a:t>.</a:t>
            </a:r>
          </a:p>
          <a:p>
            <a:r>
              <a:rPr lang="en-IN" dirty="0">
                <a:solidFill>
                  <a:schemeClr val="tx1">
                    <a:lumMod val="85000"/>
                  </a:schemeClr>
                </a:solidFill>
              </a:rPr>
              <a:t>The </a:t>
            </a:r>
            <a:r>
              <a:rPr lang="en-IN" dirty="0" smtClean="0">
                <a:solidFill>
                  <a:schemeClr val="tx1">
                    <a:lumMod val="85000"/>
                  </a:schemeClr>
                </a:solidFill>
              </a:rPr>
              <a:t>dataset </a:t>
            </a:r>
            <a:r>
              <a:rPr lang="en-IN" dirty="0">
                <a:solidFill>
                  <a:schemeClr val="tx1">
                    <a:lumMod val="85000"/>
                  </a:schemeClr>
                </a:solidFill>
              </a:rPr>
              <a:t>is gathered from </a:t>
            </a:r>
            <a:r>
              <a:rPr lang="en-IN" b="1" dirty="0"/>
              <a:t>GitHub</a:t>
            </a:r>
            <a:r>
              <a:rPr lang="en-IN" dirty="0" smtClean="0">
                <a:solidFill>
                  <a:schemeClr val="tx1">
                    <a:lumMod val="85000"/>
                  </a:schemeClr>
                </a:solidFill>
              </a:rPr>
              <a:t>.</a:t>
            </a:r>
          </a:p>
          <a:p>
            <a:r>
              <a:rPr lang="en-IN" dirty="0">
                <a:solidFill>
                  <a:schemeClr val="tx1">
                    <a:lumMod val="85000"/>
                  </a:schemeClr>
                </a:solidFill>
              </a:rPr>
              <a:t>These dataset contains images of two classes, they are :</a:t>
            </a:r>
          </a:p>
          <a:p>
            <a:pPr lvl="1"/>
            <a:r>
              <a:rPr lang="en-IN" dirty="0">
                <a:solidFill>
                  <a:schemeClr val="tx1">
                    <a:lumMod val="85000"/>
                  </a:schemeClr>
                </a:solidFill>
              </a:rPr>
              <a:t>Images of people with face mask</a:t>
            </a:r>
          </a:p>
          <a:p>
            <a:pPr lvl="1"/>
            <a:r>
              <a:rPr lang="en-IN" dirty="0">
                <a:solidFill>
                  <a:schemeClr val="tx1">
                    <a:lumMod val="85000"/>
                  </a:schemeClr>
                </a:solidFill>
              </a:rPr>
              <a:t>Images of people without face mask</a:t>
            </a:r>
          </a:p>
          <a:p>
            <a:r>
              <a:rPr lang="en-IN" dirty="0" smtClean="0">
                <a:solidFill>
                  <a:schemeClr val="tx1">
                    <a:lumMod val="85000"/>
                  </a:schemeClr>
                </a:solidFill>
              </a:rPr>
              <a:t>We have </a:t>
            </a:r>
            <a:r>
              <a:rPr lang="en-IN" b="1" dirty="0" smtClean="0">
                <a:solidFill>
                  <a:schemeClr val="tx1">
                    <a:lumMod val="85000"/>
                  </a:schemeClr>
                </a:solidFill>
              </a:rPr>
              <a:t>1970</a:t>
            </a:r>
            <a:r>
              <a:rPr lang="en-IN" dirty="0" smtClean="0">
                <a:solidFill>
                  <a:schemeClr val="tx1">
                    <a:lumMod val="85000"/>
                  </a:schemeClr>
                </a:solidFill>
              </a:rPr>
              <a:t> images of people with mask and </a:t>
            </a:r>
            <a:r>
              <a:rPr lang="en-IN" b="1" dirty="0" smtClean="0">
                <a:solidFill>
                  <a:schemeClr val="tx1">
                    <a:lumMod val="85000"/>
                  </a:schemeClr>
                </a:solidFill>
              </a:rPr>
              <a:t>1935</a:t>
            </a:r>
            <a:r>
              <a:rPr lang="en-IN" dirty="0" smtClean="0">
                <a:solidFill>
                  <a:schemeClr val="tx1">
                    <a:lumMod val="85000"/>
                  </a:schemeClr>
                </a:solidFill>
              </a:rPr>
              <a:t> images of people without masks.</a:t>
            </a:r>
          </a:p>
        </p:txBody>
      </p:sp>
      <p:sp>
        <p:nvSpPr>
          <p:cNvPr id="4" name="TextBox 3"/>
          <p:cNvSpPr txBox="1"/>
          <p:nvPr/>
        </p:nvSpPr>
        <p:spPr>
          <a:xfrm flipH="1">
            <a:off x="3085115" y="6138673"/>
            <a:ext cx="8525692" cy="369332"/>
          </a:xfrm>
          <a:prstGeom prst="rect">
            <a:avLst/>
          </a:prstGeom>
          <a:noFill/>
        </p:spPr>
        <p:txBody>
          <a:bodyPr wrap="square" rtlCol="0">
            <a:spAutoFit/>
          </a:bodyPr>
          <a:lstStyle/>
          <a:p>
            <a:pPr algn="ctr"/>
            <a:r>
              <a:rPr lang="en-IN" b="1" dirty="0"/>
              <a:t>Dataset URL</a:t>
            </a:r>
            <a:r>
              <a:rPr lang="en-IN" dirty="0"/>
              <a:t> : https://github.com/X-zhangyang/Real-World-Masked-Face-Dataset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474433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Flow of system</a:t>
            </a:r>
            <a:r>
              <a:rPr lang="en-IN" dirty="0" smtClean="0"/>
              <a:t> </a:t>
            </a:r>
            <a:endParaRPr lang="en-IN" dirty="0"/>
          </a:p>
        </p:txBody>
      </p:sp>
      <p:sp>
        <p:nvSpPr>
          <p:cNvPr id="3" name="Content Placeholder 2"/>
          <p:cNvSpPr>
            <a:spLocks noGrp="1"/>
          </p:cNvSpPr>
          <p:nvPr>
            <p:ph idx="1"/>
          </p:nvPr>
        </p:nvSpPr>
        <p:spPr>
          <a:xfrm>
            <a:off x="581192" y="2180496"/>
            <a:ext cx="6011197" cy="3678303"/>
          </a:xfrm>
        </p:spPr>
        <p:txBody>
          <a:bodyPr/>
          <a:lstStyle/>
          <a:p>
            <a:r>
              <a:rPr lang="en-IN" sz="2000" dirty="0" smtClean="0"/>
              <a:t>For the implementation of this system, there are two stages involved which are :</a:t>
            </a:r>
          </a:p>
          <a:p>
            <a:pPr lvl="1"/>
            <a:r>
              <a:rPr lang="en-IN" sz="1800" dirty="0" smtClean="0"/>
              <a:t>To detect all the faces from the images or live videos to feed in the model.</a:t>
            </a:r>
          </a:p>
          <a:p>
            <a:pPr lvl="1"/>
            <a:r>
              <a:rPr lang="en-IN" sz="1800" dirty="0" smtClean="0"/>
              <a:t>To detect if the faces are covered with face masks or not.</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0" y="3298101"/>
            <a:ext cx="5495108" cy="1707419"/>
          </a:xfrm>
          <a:prstGeom prst="rect">
            <a:avLst/>
          </a:prstGeom>
        </p:spPr>
      </p:pic>
      <p:sp>
        <p:nvSpPr>
          <p:cNvPr id="5" name="TextBox 4"/>
          <p:cNvSpPr txBox="1"/>
          <p:nvPr/>
        </p:nvSpPr>
        <p:spPr>
          <a:xfrm>
            <a:off x="7802880" y="5538651"/>
            <a:ext cx="3431177" cy="369332"/>
          </a:xfrm>
          <a:prstGeom prst="rect">
            <a:avLst/>
          </a:prstGeom>
          <a:noFill/>
        </p:spPr>
        <p:txBody>
          <a:bodyPr wrap="square" rtlCol="0">
            <a:spAutoFit/>
          </a:bodyPr>
          <a:lstStyle/>
          <a:p>
            <a:pPr algn="ctr"/>
            <a:r>
              <a:rPr lang="en-IN" b="1" dirty="0" smtClean="0"/>
              <a:t>Fig : </a:t>
            </a:r>
            <a:r>
              <a:rPr lang="en-IN" dirty="0" smtClean="0"/>
              <a:t>Flow of </a:t>
            </a:r>
            <a:r>
              <a:rPr lang="en-IN" dirty="0" smtClean="0"/>
              <a:t>System</a:t>
            </a:r>
            <a:endParaRPr lang="en-IN" b="1"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223404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Face Detection</a:t>
            </a:r>
            <a:endParaRPr lang="en-IN" b="1" dirty="0"/>
          </a:p>
        </p:txBody>
      </p:sp>
      <p:sp>
        <p:nvSpPr>
          <p:cNvPr id="3" name="Content Placeholder 2"/>
          <p:cNvSpPr>
            <a:spLocks noGrp="1"/>
          </p:cNvSpPr>
          <p:nvPr>
            <p:ph idx="1"/>
          </p:nvPr>
        </p:nvSpPr>
        <p:spPr/>
        <p:txBody>
          <a:bodyPr/>
          <a:lstStyle/>
          <a:p>
            <a:r>
              <a:rPr lang="en-IN" dirty="0" smtClean="0"/>
              <a:t>To detect face masks the first stage is to detect faces in the video or images.</a:t>
            </a:r>
          </a:p>
          <a:p>
            <a:r>
              <a:rPr lang="en-IN" dirty="0" smtClean="0"/>
              <a:t>There are various methods to detect the faces in the videos like using </a:t>
            </a:r>
            <a:r>
              <a:rPr lang="en-IN" dirty="0" err="1" smtClean="0"/>
              <a:t>Haar</a:t>
            </a:r>
            <a:r>
              <a:rPr lang="en-IN" dirty="0" smtClean="0"/>
              <a:t> Cascade, Histogram Oriented Gradient (HOG), YOLO, etc. </a:t>
            </a:r>
          </a:p>
          <a:p>
            <a:r>
              <a:rPr lang="en-IN" dirty="0" smtClean="0"/>
              <a:t>We used </a:t>
            </a:r>
            <a:r>
              <a:rPr lang="en-IN" b="1" dirty="0" smtClean="0"/>
              <a:t>Single Shot Detector (SSD)</a:t>
            </a:r>
            <a:r>
              <a:rPr lang="en-IN" dirty="0" smtClean="0"/>
              <a:t> for the face detection which is an one stage object detector.</a:t>
            </a:r>
          </a:p>
          <a:p>
            <a:r>
              <a:rPr lang="en-IN" dirty="0" smtClean="0"/>
              <a:t>It uses standard Convolutional Neural Network (CNN) architecture.</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195215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Training</a:t>
            </a:r>
            <a:endParaRPr lang="en-IN" dirty="0"/>
          </a:p>
        </p:txBody>
      </p:sp>
      <p:sp>
        <p:nvSpPr>
          <p:cNvPr id="3" name="Content Placeholder 2"/>
          <p:cNvSpPr>
            <a:spLocks noGrp="1"/>
          </p:cNvSpPr>
          <p:nvPr>
            <p:ph idx="1"/>
          </p:nvPr>
        </p:nvSpPr>
        <p:spPr>
          <a:xfrm>
            <a:off x="581193" y="2180496"/>
            <a:ext cx="6028614" cy="3678303"/>
          </a:xfrm>
        </p:spPr>
        <p:txBody>
          <a:bodyPr>
            <a:normAutofit/>
          </a:bodyPr>
          <a:lstStyle/>
          <a:p>
            <a:r>
              <a:rPr lang="en-IN" sz="1900" dirty="0">
                <a:solidFill>
                  <a:schemeClr val="tx1">
                    <a:lumMod val="85000"/>
                  </a:schemeClr>
                </a:solidFill>
              </a:rPr>
              <a:t>Before training the model, we split our dataset into </a:t>
            </a:r>
            <a:r>
              <a:rPr lang="en-IN" sz="1900" b="1" dirty="0">
                <a:solidFill>
                  <a:schemeClr val="tx1">
                    <a:lumMod val="85000"/>
                  </a:schemeClr>
                </a:solidFill>
              </a:rPr>
              <a:t>80%</a:t>
            </a:r>
            <a:r>
              <a:rPr lang="en-IN" sz="1900" dirty="0">
                <a:solidFill>
                  <a:schemeClr val="tx1">
                    <a:lumMod val="85000"/>
                  </a:schemeClr>
                </a:solidFill>
              </a:rPr>
              <a:t> training dataset and </a:t>
            </a:r>
            <a:r>
              <a:rPr lang="en-IN" sz="1900" b="1" dirty="0">
                <a:solidFill>
                  <a:schemeClr val="tx1">
                    <a:lumMod val="85000"/>
                  </a:schemeClr>
                </a:solidFill>
              </a:rPr>
              <a:t>20%</a:t>
            </a:r>
            <a:r>
              <a:rPr lang="en-IN" sz="1900" dirty="0">
                <a:solidFill>
                  <a:schemeClr val="tx1">
                    <a:lumMod val="85000"/>
                  </a:schemeClr>
                </a:solidFill>
              </a:rPr>
              <a:t> testing dataset.</a:t>
            </a:r>
          </a:p>
          <a:p>
            <a:r>
              <a:rPr lang="en-IN" sz="1900" dirty="0">
                <a:solidFill>
                  <a:schemeClr val="tx1">
                    <a:lumMod val="85000"/>
                  </a:schemeClr>
                </a:solidFill>
              </a:rPr>
              <a:t>To train the model we make use of the following libraries :</a:t>
            </a:r>
          </a:p>
          <a:p>
            <a:pPr lvl="1"/>
            <a:r>
              <a:rPr lang="en-IN" sz="1800" dirty="0" err="1">
                <a:solidFill>
                  <a:schemeClr val="tx1">
                    <a:lumMod val="85000"/>
                  </a:schemeClr>
                </a:solidFill>
              </a:rPr>
              <a:t>OpenCV</a:t>
            </a:r>
            <a:endParaRPr lang="en-IN" sz="1800" dirty="0">
              <a:solidFill>
                <a:schemeClr val="tx1">
                  <a:lumMod val="85000"/>
                </a:schemeClr>
              </a:solidFill>
            </a:endParaRPr>
          </a:p>
          <a:p>
            <a:pPr lvl="1"/>
            <a:r>
              <a:rPr lang="en-IN" sz="1800" dirty="0" err="1">
                <a:solidFill>
                  <a:schemeClr val="tx1">
                    <a:lumMod val="85000"/>
                  </a:schemeClr>
                </a:solidFill>
              </a:rPr>
              <a:t>Matplotlib</a:t>
            </a:r>
            <a:endParaRPr lang="en-IN" sz="1800" dirty="0">
              <a:solidFill>
                <a:schemeClr val="tx1">
                  <a:lumMod val="85000"/>
                </a:schemeClr>
              </a:solidFill>
            </a:endParaRPr>
          </a:p>
          <a:p>
            <a:pPr lvl="1"/>
            <a:r>
              <a:rPr lang="en-IN" sz="1800" dirty="0" err="1">
                <a:solidFill>
                  <a:schemeClr val="tx1">
                    <a:lumMod val="85000"/>
                  </a:schemeClr>
                </a:solidFill>
              </a:rPr>
              <a:t>Numpy</a:t>
            </a:r>
            <a:endParaRPr lang="en-IN" sz="1800" dirty="0">
              <a:solidFill>
                <a:schemeClr val="tx1">
                  <a:lumMod val="85000"/>
                </a:schemeClr>
              </a:solidFill>
            </a:endParaRPr>
          </a:p>
          <a:p>
            <a:pPr lvl="1"/>
            <a:r>
              <a:rPr lang="en-IN" sz="1800" dirty="0" err="1">
                <a:solidFill>
                  <a:schemeClr val="tx1">
                    <a:lumMod val="85000"/>
                  </a:schemeClr>
                </a:solidFill>
              </a:rPr>
              <a:t>TensorFlow</a:t>
            </a:r>
            <a:endParaRPr lang="en-IN" sz="1800" dirty="0">
              <a:solidFill>
                <a:schemeClr val="tx1">
                  <a:lumMod val="85000"/>
                </a:schemeClr>
              </a:solidFill>
            </a:endParaRPr>
          </a:p>
          <a:p>
            <a:pPr lvl="1"/>
            <a:r>
              <a:rPr lang="en-IN" sz="1800" dirty="0" err="1">
                <a:solidFill>
                  <a:schemeClr val="tx1">
                    <a:lumMod val="85000"/>
                  </a:schemeClr>
                </a:solidFill>
              </a:rPr>
              <a:t>Keras</a:t>
            </a:r>
            <a:endParaRPr lang="en-IN" sz="1800" dirty="0">
              <a:solidFill>
                <a:schemeClr val="tx1">
                  <a:lumMod val="8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208" y="2188001"/>
            <a:ext cx="1427673" cy="17272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208" y="3915205"/>
            <a:ext cx="4968552" cy="200024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3561" y="2180495"/>
            <a:ext cx="1800199" cy="1734709"/>
          </a:xfrm>
          <a:prstGeom prst="rect">
            <a:avLst/>
          </a:prstGeom>
        </p:spPr>
      </p:pic>
      <p:sp>
        <p:nvSpPr>
          <p:cNvPr id="8" name="TextBox 7"/>
          <p:cNvSpPr txBox="1"/>
          <p:nvPr/>
        </p:nvSpPr>
        <p:spPr>
          <a:xfrm flipH="1">
            <a:off x="7183240" y="6075445"/>
            <a:ext cx="4176464" cy="369332"/>
          </a:xfrm>
          <a:prstGeom prst="rect">
            <a:avLst/>
          </a:prstGeom>
          <a:noFill/>
        </p:spPr>
        <p:txBody>
          <a:bodyPr wrap="square" rtlCol="0">
            <a:spAutoFit/>
          </a:bodyPr>
          <a:lstStyle/>
          <a:p>
            <a:pPr algn="ctr"/>
            <a:r>
              <a:rPr lang="en-IN" b="1" dirty="0" smtClean="0"/>
              <a:t>Fig</a:t>
            </a:r>
            <a:r>
              <a:rPr lang="en-IN" dirty="0" smtClean="0"/>
              <a:t> : Python and ML Libraries</a:t>
            </a:r>
            <a:endParaRPr lang="en-IN"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8972" y="2276203"/>
            <a:ext cx="1744589" cy="1744589"/>
          </a:xfrm>
          <a:prstGeom prst="rect">
            <a:avLst/>
          </a:prstGeom>
        </p:spPr>
      </p:pic>
      <p:sp>
        <p:nvSpPr>
          <p:cNvPr id="10" name="Slide Number Placeholder 9"/>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114754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3FC8A1C-A436-42C0-AC33-FAFFFAF21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984</Words>
  <Application>Microsoft Office PowerPoint</Application>
  <PresentationFormat>Widescreen</PresentationFormat>
  <Paragraphs>112</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Gill Sans MT</vt:lpstr>
      <vt:lpstr>Times New Roman</vt:lpstr>
      <vt:lpstr>Wingdings 2</vt:lpstr>
      <vt:lpstr>Dividend</vt:lpstr>
      <vt:lpstr>Detección de máscara</vt:lpstr>
      <vt:lpstr>Table Of Content</vt:lpstr>
      <vt:lpstr>Introduction</vt:lpstr>
      <vt:lpstr>Objectives</vt:lpstr>
      <vt:lpstr>SCOPE</vt:lpstr>
      <vt:lpstr>Data Acquisition</vt:lpstr>
      <vt:lpstr>Flow of system </vt:lpstr>
      <vt:lpstr>Face Detection</vt:lpstr>
      <vt:lpstr>Training</vt:lpstr>
      <vt:lpstr>MobileNetV2</vt:lpstr>
      <vt:lpstr>PowerPoint Presentation</vt:lpstr>
      <vt:lpstr>Data Augmentation</vt:lpstr>
      <vt:lpstr>TEsTING Results</vt:lpstr>
      <vt:lpstr>Face Recognition</vt:lpstr>
      <vt:lpstr>PowerPoint Presentation</vt:lpstr>
      <vt:lpstr>Screenshots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2022-02-02T15:48:05Z</dcterms:created>
  <dcterms:modified xsi:type="dcterms:W3CDTF">2022-03-23T12:53:30Z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