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93" r:id="rId7"/>
    <p:sldId id="260" r:id="rId8"/>
    <p:sldId id="287" r:id="rId9"/>
    <p:sldId id="289" r:id="rId10"/>
    <p:sldId id="291" r:id="rId11"/>
    <p:sldId id="290" r:id="rId12"/>
    <p:sldId id="288" r:id="rId13"/>
    <p:sldId id="286" r:id="rId14"/>
    <p:sldId id="292"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9/2/2023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631233" y="2009721"/>
            <a:ext cx="9209314" cy="2636924"/>
          </a:xfrm>
        </p:spPr>
        <p:txBody>
          <a:bodyPr/>
          <a:lstStyle/>
          <a:p>
            <a:r>
              <a:rPr lang="en-US" sz="4400" dirty="0">
                <a:latin typeface="+mn-lt"/>
              </a:rPr>
              <a:t>Building Multichannel Conversational Interfaces Using Amazon Lex and Automate deployment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8B9B90-1859-799A-617A-B84FB2ADD641}"/>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6" name="Picture 5">
            <a:extLst>
              <a:ext uri="{FF2B5EF4-FFF2-40B4-BE49-F238E27FC236}">
                <a16:creationId xmlns:a16="http://schemas.microsoft.com/office/drawing/2014/main" id="{FCCCDCCD-D6A4-79CE-46CF-3B5FBFE8E2BA}"/>
              </a:ext>
            </a:extLst>
          </p:cNvPr>
          <p:cNvPicPr>
            <a:picLocks noChangeAspect="1"/>
          </p:cNvPicPr>
          <p:nvPr/>
        </p:nvPicPr>
        <p:blipFill>
          <a:blip r:embed="rId2"/>
          <a:stretch>
            <a:fillRect/>
          </a:stretch>
        </p:blipFill>
        <p:spPr>
          <a:xfrm>
            <a:off x="1580298" y="1434378"/>
            <a:ext cx="9167640" cy="3744111"/>
          </a:xfrm>
          <a:prstGeom prst="rect">
            <a:avLst/>
          </a:prstGeom>
        </p:spPr>
      </p:pic>
    </p:spTree>
    <p:extLst>
      <p:ext uri="{BB962C8B-B14F-4D97-AF65-F5344CB8AC3E}">
        <p14:creationId xmlns:p14="http://schemas.microsoft.com/office/powerpoint/2010/main" val="3027947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05AC67-6627-4B78-5EA9-84766E2D32B3}"/>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6" name="Picture 5">
            <a:extLst>
              <a:ext uri="{FF2B5EF4-FFF2-40B4-BE49-F238E27FC236}">
                <a16:creationId xmlns:a16="http://schemas.microsoft.com/office/drawing/2014/main" id="{7BB29E6A-C925-CF29-F521-B4BEB460C708}"/>
              </a:ext>
            </a:extLst>
          </p:cNvPr>
          <p:cNvPicPr>
            <a:picLocks noChangeAspect="1"/>
          </p:cNvPicPr>
          <p:nvPr/>
        </p:nvPicPr>
        <p:blipFill>
          <a:blip r:embed="rId2"/>
          <a:stretch>
            <a:fillRect/>
          </a:stretch>
        </p:blipFill>
        <p:spPr>
          <a:xfrm>
            <a:off x="2472612" y="680817"/>
            <a:ext cx="6507081" cy="5496366"/>
          </a:xfrm>
          <a:prstGeom prst="rect">
            <a:avLst/>
          </a:prstGeom>
        </p:spPr>
      </p:pic>
    </p:spTree>
    <p:extLst>
      <p:ext uri="{BB962C8B-B14F-4D97-AF65-F5344CB8AC3E}">
        <p14:creationId xmlns:p14="http://schemas.microsoft.com/office/powerpoint/2010/main" val="48813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extBox 5">
            <a:extLst>
              <a:ext uri="{FF2B5EF4-FFF2-40B4-BE49-F238E27FC236}">
                <a16:creationId xmlns:a16="http://schemas.microsoft.com/office/drawing/2014/main" id="{9CD221FF-B7BE-53AB-8992-E475652B7588}"/>
              </a:ext>
            </a:extLst>
          </p:cNvPr>
          <p:cNvSpPr txBox="1"/>
          <p:nvPr/>
        </p:nvSpPr>
        <p:spPr>
          <a:xfrm>
            <a:off x="933062" y="1481736"/>
            <a:ext cx="6120880" cy="3046988"/>
          </a:xfrm>
          <a:prstGeom prst="rect">
            <a:avLst/>
          </a:prstGeom>
          <a:noFill/>
        </p:spPr>
        <p:txBody>
          <a:bodyPr wrap="square">
            <a:spAutoFit/>
          </a:bodyPr>
          <a:lstStyle/>
          <a:p>
            <a:r>
              <a:rPr lang="en-US" sz="2400" b="1" dirty="0">
                <a:solidFill>
                  <a:schemeClr val="bg1"/>
                </a:solidFill>
              </a:rPr>
              <a:t>Name:</a:t>
            </a:r>
            <a:r>
              <a:rPr lang="en-US" sz="2400" dirty="0">
                <a:solidFill>
                  <a:schemeClr val="bg1"/>
                </a:solidFill>
              </a:rPr>
              <a:t> Patel Jainam</a:t>
            </a:r>
            <a:br>
              <a:rPr lang="en-US" sz="2400" dirty="0">
                <a:solidFill>
                  <a:schemeClr val="bg1"/>
                </a:solidFill>
              </a:rPr>
            </a:br>
            <a:r>
              <a:rPr lang="en-US" sz="2400" b="1" dirty="0">
                <a:solidFill>
                  <a:schemeClr val="bg1"/>
                </a:solidFill>
              </a:rPr>
              <a:t>ID: </a:t>
            </a:r>
            <a:r>
              <a:rPr lang="en-US" sz="2400" dirty="0">
                <a:solidFill>
                  <a:schemeClr val="bg1"/>
                </a:solidFill>
              </a:rPr>
              <a:t>20IT096</a:t>
            </a:r>
            <a:br>
              <a:rPr lang="en-US" sz="2400" dirty="0">
                <a:solidFill>
                  <a:schemeClr val="bg1"/>
                </a:solidFill>
              </a:rPr>
            </a:br>
            <a:br>
              <a:rPr lang="en-US" sz="2400" dirty="0">
                <a:solidFill>
                  <a:schemeClr val="bg1"/>
                </a:solidFill>
              </a:rPr>
            </a:br>
            <a:r>
              <a:rPr lang="en-US" sz="2400" b="1" dirty="0">
                <a:solidFill>
                  <a:schemeClr val="bg1"/>
                </a:solidFill>
              </a:rPr>
              <a:t>Name:</a:t>
            </a:r>
            <a:r>
              <a:rPr lang="en-US" sz="2400" dirty="0">
                <a:solidFill>
                  <a:schemeClr val="bg1"/>
                </a:solidFill>
              </a:rPr>
              <a:t> Patel Shiv</a:t>
            </a:r>
            <a:br>
              <a:rPr lang="en-US" sz="2400" dirty="0">
                <a:solidFill>
                  <a:schemeClr val="bg1"/>
                </a:solidFill>
              </a:rPr>
            </a:br>
            <a:r>
              <a:rPr lang="en-US" sz="2400" b="1" dirty="0">
                <a:solidFill>
                  <a:schemeClr val="bg1"/>
                </a:solidFill>
              </a:rPr>
              <a:t>ID: </a:t>
            </a:r>
            <a:r>
              <a:rPr lang="en-US" sz="2400" dirty="0">
                <a:solidFill>
                  <a:schemeClr val="bg1"/>
                </a:solidFill>
              </a:rPr>
              <a:t>20IT113</a:t>
            </a:r>
            <a:br>
              <a:rPr lang="en-US" sz="2400" dirty="0">
                <a:solidFill>
                  <a:schemeClr val="bg1"/>
                </a:solidFill>
              </a:rPr>
            </a:br>
            <a:br>
              <a:rPr lang="en-US" sz="2400" dirty="0">
                <a:solidFill>
                  <a:schemeClr val="bg1"/>
                </a:solidFill>
              </a:rPr>
            </a:br>
            <a:r>
              <a:rPr lang="en-US" sz="2400" b="1" dirty="0">
                <a:solidFill>
                  <a:schemeClr val="bg1"/>
                </a:solidFill>
              </a:rPr>
              <a:t>Course:</a:t>
            </a:r>
            <a:r>
              <a:rPr lang="en-US" sz="2400" dirty="0">
                <a:solidFill>
                  <a:schemeClr val="bg1"/>
                </a:solidFill>
              </a:rPr>
              <a:t> Software Group Project</a:t>
            </a:r>
            <a:br>
              <a:rPr lang="en-US" sz="2400" dirty="0">
                <a:solidFill>
                  <a:schemeClr val="bg1"/>
                </a:solidFill>
              </a:rPr>
            </a:br>
            <a:endParaRPr lang="en-IN" sz="2400" dirty="0">
              <a:solidFill>
                <a:schemeClr val="bg1"/>
              </a:solidFill>
            </a:endParaRPr>
          </a:p>
        </p:txBody>
      </p:sp>
      <p:sp>
        <p:nvSpPr>
          <p:cNvPr id="10" name="TextBox 9">
            <a:extLst>
              <a:ext uri="{FF2B5EF4-FFF2-40B4-BE49-F238E27FC236}">
                <a16:creationId xmlns:a16="http://schemas.microsoft.com/office/drawing/2014/main" id="{4CC6F0CD-87DF-FA76-0BAF-1DA6DF5B75D8}"/>
              </a:ext>
            </a:extLst>
          </p:cNvPr>
          <p:cNvSpPr txBox="1"/>
          <p:nvPr/>
        </p:nvSpPr>
        <p:spPr>
          <a:xfrm>
            <a:off x="933062" y="4645385"/>
            <a:ext cx="6120880" cy="830997"/>
          </a:xfrm>
          <a:prstGeom prst="rect">
            <a:avLst/>
          </a:prstGeom>
          <a:noFill/>
        </p:spPr>
        <p:txBody>
          <a:bodyPr wrap="square">
            <a:spAutoFit/>
          </a:bodyPr>
          <a:lstStyle/>
          <a:p>
            <a:r>
              <a:rPr lang="en-US" sz="2400" b="1" dirty="0">
                <a:solidFill>
                  <a:schemeClr val="bg1"/>
                </a:solidFill>
              </a:rPr>
              <a:t>Project Mentor: </a:t>
            </a:r>
            <a:r>
              <a:rPr lang="en-US" sz="2400" b="1" dirty="0" err="1">
                <a:solidFill>
                  <a:schemeClr val="bg1"/>
                </a:solidFill>
              </a:rPr>
              <a:t>Jalpesh</a:t>
            </a:r>
            <a:r>
              <a:rPr lang="en-US" sz="2400" b="1" dirty="0">
                <a:solidFill>
                  <a:schemeClr val="bg1"/>
                </a:solidFill>
              </a:rPr>
              <a:t> vasa</a:t>
            </a:r>
            <a:endParaRPr lang="en-US" sz="2400" dirty="0">
              <a:solidFill>
                <a:schemeClr val="bg1"/>
              </a:solidFill>
            </a:endParaRPr>
          </a:p>
          <a:p>
            <a:r>
              <a:rPr lang="en-US" sz="2400" b="1" dirty="0">
                <a:solidFill>
                  <a:schemeClr val="bg1"/>
                </a:solidFill>
              </a:rPr>
              <a:t>Batch: 7</a:t>
            </a:r>
            <a:r>
              <a:rPr lang="en-US" sz="2400" dirty="0">
                <a:solidFill>
                  <a:schemeClr val="bg1"/>
                </a:solidFill>
              </a:rPr>
              <a:t>it2-A2</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42646" y="1460240"/>
            <a:ext cx="7781544" cy="859055"/>
          </a:xfrm>
        </p:spPr>
        <p:txBody>
          <a:bodyPr>
            <a:normAutofit/>
          </a:bodyPr>
          <a:lstStyle/>
          <a:p>
            <a:r>
              <a:rPr lang="en-US" sz="4000" dirty="0"/>
              <a:t>Introduction of project </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normAutofit fontScale="25000" lnSpcReduction="20000"/>
          </a:bodyPr>
          <a:lstStyle/>
          <a:p>
            <a:r>
              <a:rPr lang="en-US" b="0" i="0" dirty="0">
                <a:solidFill>
                  <a:srgbClr val="16191F"/>
                </a:solidFill>
                <a:effectLst/>
                <a:latin typeface="Amazon Ember"/>
              </a:rPr>
              <a:t>Amazon Lex is an AWS service for building conversational interfaces for applications using voice and text. With Amazon Lex, the same conversational engine that powers Amazon Alexa is now available to any developer, enabling you to build sophisticated, natural language chatbots into your new and existing applications. Amazon Lex provides the deep functionality and flexibility of natural language understanding (NLU) and automatic speech recognition (ASR) so you can build highly engaging user experiences with lifelike, conversational interactions, and create new categories of products.</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8" name="TextBox 7">
            <a:extLst>
              <a:ext uri="{FF2B5EF4-FFF2-40B4-BE49-F238E27FC236}">
                <a16:creationId xmlns:a16="http://schemas.microsoft.com/office/drawing/2014/main" id="{50D4B40E-B150-8DD1-E30C-18A03FCAD032}"/>
              </a:ext>
            </a:extLst>
          </p:cNvPr>
          <p:cNvSpPr txBox="1"/>
          <p:nvPr/>
        </p:nvSpPr>
        <p:spPr>
          <a:xfrm>
            <a:off x="342645" y="2574021"/>
            <a:ext cx="6897909" cy="3693319"/>
          </a:xfrm>
          <a:prstGeom prst="rect">
            <a:avLst/>
          </a:prstGeom>
          <a:noFill/>
        </p:spPr>
        <p:txBody>
          <a:bodyPr wrap="square">
            <a:spAutoFit/>
          </a:bodyPr>
          <a:lstStyle/>
          <a:p>
            <a:pPr algn="just"/>
            <a:r>
              <a:rPr lang="en-US" dirty="0">
                <a:solidFill>
                  <a:srgbClr val="63B7C6"/>
                </a:solidFill>
              </a:rPr>
              <a:t>Our aim is to develop a chatbot for our KDPIT website and integrate to our website(third party website)</a:t>
            </a:r>
          </a:p>
          <a:p>
            <a:pPr algn="just"/>
            <a:endParaRPr lang="en-US" dirty="0">
              <a:solidFill>
                <a:srgbClr val="63B7C6"/>
              </a:solidFill>
            </a:endParaRPr>
          </a:p>
          <a:p>
            <a:pPr algn="just"/>
            <a:r>
              <a:rPr lang="en-US" dirty="0">
                <a:solidFill>
                  <a:srgbClr val="63B7C6"/>
                </a:solidFill>
              </a:rPr>
              <a:t>Basically we will create this project using </a:t>
            </a:r>
            <a:r>
              <a:rPr lang="en-US" dirty="0" err="1">
                <a:solidFill>
                  <a:srgbClr val="63B7C6"/>
                </a:solidFill>
              </a:rPr>
              <a:t>aws</a:t>
            </a:r>
            <a:r>
              <a:rPr lang="en-US" dirty="0">
                <a:solidFill>
                  <a:srgbClr val="63B7C6"/>
                </a:solidFill>
              </a:rPr>
              <a:t> services like amazon lex further we can route our query dynamically  through </a:t>
            </a:r>
            <a:r>
              <a:rPr lang="en-US" dirty="0" err="1">
                <a:solidFill>
                  <a:srgbClr val="63B7C6"/>
                </a:solidFill>
              </a:rPr>
              <a:t>aws</a:t>
            </a:r>
            <a:r>
              <a:rPr lang="en-US" dirty="0">
                <a:solidFill>
                  <a:srgbClr val="63B7C6"/>
                </a:solidFill>
              </a:rPr>
              <a:t> lambda(serverless services) and we can use </a:t>
            </a:r>
            <a:r>
              <a:rPr lang="en-US" dirty="0" err="1">
                <a:solidFill>
                  <a:srgbClr val="63B7C6"/>
                </a:solidFill>
              </a:rPr>
              <a:t>aws</a:t>
            </a:r>
            <a:r>
              <a:rPr lang="en-US" dirty="0">
                <a:solidFill>
                  <a:srgbClr val="63B7C6"/>
                </a:solidFill>
              </a:rPr>
              <a:t> dynamo DB and </a:t>
            </a:r>
            <a:r>
              <a:rPr lang="en-US" dirty="0" err="1">
                <a:solidFill>
                  <a:srgbClr val="63B7C6"/>
                </a:solidFill>
              </a:rPr>
              <a:t>api</a:t>
            </a:r>
            <a:r>
              <a:rPr lang="en-US" dirty="0">
                <a:solidFill>
                  <a:srgbClr val="63B7C6"/>
                </a:solidFill>
              </a:rPr>
              <a:t> gateway with </a:t>
            </a:r>
            <a:r>
              <a:rPr lang="en-US" dirty="0" err="1">
                <a:solidFill>
                  <a:srgbClr val="63B7C6"/>
                </a:solidFill>
              </a:rPr>
              <a:t>aws</a:t>
            </a:r>
            <a:r>
              <a:rPr lang="en-US" dirty="0">
                <a:solidFill>
                  <a:srgbClr val="63B7C6"/>
                </a:solidFill>
              </a:rPr>
              <a:t> lambda</a:t>
            </a:r>
          </a:p>
          <a:p>
            <a:pPr algn="just"/>
            <a:endParaRPr lang="en-US" dirty="0">
              <a:solidFill>
                <a:srgbClr val="63B7C6"/>
              </a:solidFill>
            </a:endParaRPr>
          </a:p>
          <a:p>
            <a:pPr algn="just"/>
            <a:r>
              <a:rPr lang="en-IN" dirty="0">
                <a:solidFill>
                  <a:srgbClr val="63B7C6"/>
                </a:solidFill>
              </a:rPr>
              <a:t>We will </a:t>
            </a:r>
            <a:r>
              <a:rPr lang="en-US" dirty="0">
                <a:solidFill>
                  <a:srgbClr val="63B7C6"/>
                </a:solidFill>
              </a:rPr>
              <a:t>create dynamic user interface and connect this our chatbot with UI so we can connect this UI with KDPIT website </a:t>
            </a:r>
          </a:p>
          <a:p>
            <a:pPr algn="just"/>
            <a:endParaRPr lang="en-US" dirty="0">
              <a:solidFill>
                <a:srgbClr val="63B7C6"/>
              </a:solidFill>
            </a:endParaRPr>
          </a:p>
          <a:p>
            <a:pPr algn="just"/>
            <a:r>
              <a:rPr lang="en-US" dirty="0">
                <a:solidFill>
                  <a:srgbClr val="63B7C6"/>
                </a:solidFill>
              </a:rPr>
              <a:t>We can build this with the help of NLP and conversational AI for </a:t>
            </a:r>
            <a:r>
              <a:rPr lang="en-US" dirty="0" err="1">
                <a:solidFill>
                  <a:srgbClr val="63B7C6"/>
                </a:solidFill>
              </a:rPr>
              <a:t>bettwe</a:t>
            </a:r>
            <a:r>
              <a:rPr lang="en-US" dirty="0">
                <a:solidFill>
                  <a:srgbClr val="63B7C6"/>
                </a:solidFill>
              </a:rPr>
              <a:t> performance</a:t>
            </a:r>
            <a:endParaRPr lang="en-IN" dirty="0">
              <a:solidFill>
                <a:srgbClr val="63B7C6"/>
              </a:solidFill>
            </a:endParaRPr>
          </a:p>
        </p:txBody>
      </p:sp>
    </p:spTree>
    <p:extLst>
      <p:ext uri="{BB962C8B-B14F-4D97-AF65-F5344CB8AC3E}">
        <p14:creationId xmlns:p14="http://schemas.microsoft.com/office/powerpoint/2010/main" val="311839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42646" y="1460240"/>
            <a:ext cx="7781544" cy="859055"/>
          </a:xfrm>
        </p:spPr>
        <p:txBody>
          <a:bodyPr>
            <a:normAutofit/>
          </a:bodyPr>
          <a:lstStyle/>
          <a:p>
            <a:r>
              <a:rPr lang="en-US" sz="4000" dirty="0"/>
              <a:t>What is Amazon LEX?</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normAutofit fontScale="25000" lnSpcReduction="20000"/>
          </a:bodyPr>
          <a:lstStyle/>
          <a:p>
            <a:r>
              <a:rPr lang="en-US" b="0" i="0" dirty="0">
                <a:solidFill>
                  <a:srgbClr val="16191F"/>
                </a:solidFill>
                <a:effectLst/>
                <a:latin typeface="Amazon Ember"/>
              </a:rPr>
              <a:t>Amazon Lex is an AWS service for building conversational interfaces for applications using voice and text. With Amazon Lex, the same conversational engine that powers Amazon Alexa is now available to any developer, enabling you to build sophisticated, natural language chatbots into your new and existing applications. Amazon Lex provides the deep functionality and flexibility of natural language understanding (NLU) and automatic speech recognition (ASR) so you can build highly engaging user experiences with lifelike, conversational interactions, and create new categories of products.</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extBox 7">
            <a:extLst>
              <a:ext uri="{FF2B5EF4-FFF2-40B4-BE49-F238E27FC236}">
                <a16:creationId xmlns:a16="http://schemas.microsoft.com/office/drawing/2014/main" id="{50D4B40E-B150-8DD1-E30C-18A03FCAD032}"/>
              </a:ext>
            </a:extLst>
          </p:cNvPr>
          <p:cNvSpPr txBox="1"/>
          <p:nvPr/>
        </p:nvSpPr>
        <p:spPr>
          <a:xfrm>
            <a:off x="342645" y="2574021"/>
            <a:ext cx="6897909" cy="2862322"/>
          </a:xfrm>
          <a:prstGeom prst="rect">
            <a:avLst/>
          </a:prstGeom>
          <a:noFill/>
        </p:spPr>
        <p:txBody>
          <a:bodyPr wrap="square">
            <a:spAutoFit/>
          </a:bodyPr>
          <a:lstStyle/>
          <a:p>
            <a:pPr algn="just"/>
            <a:r>
              <a:rPr lang="en-US" dirty="0">
                <a:solidFill>
                  <a:srgbClr val="63B7C6"/>
                </a:solidFill>
              </a:rPr>
              <a:t>Amazon Lex is an AWS service for building conversational interfaces for applications using voice and text. With Amazon Lex, the same conversational engine that powers Amazon Alexa is now available to any developer, enabling you to build sophisticated, natural language chatbots into your new and existing applications. Amazon Lex provides the deep functionality and flexibility of natural language understanding (NLU) and automatic speech recognition (ASR) so you can build highly engaging user experiences with lifelike, conversational interactions, and create new categories of products.</a:t>
            </a:r>
            <a:endParaRPr lang="en-IN" dirty="0">
              <a:solidFill>
                <a:srgbClr val="63B7C6"/>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42646" y="1460240"/>
            <a:ext cx="8717378" cy="859055"/>
          </a:xfrm>
        </p:spPr>
        <p:txBody>
          <a:bodyPr>
            <a:noAutofit/>
          </a:bodyPr>
          <a:lstStyle/>
          <a:p>
            <a:r>
              <a:rPr lang="en-US" sz="4000" dirty="0"/>
              <a:t>What is Amazon LEX? (continue…)</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normAutofit fontScale="25000" lnSpcReduction="20000"/>
          </a:bodyPr>
          <a:lstStyle/>
          <a:p>
            <a:r>
              <a:rPr lang="en-US" b="0" i="0" dirty="0">
                <a:solidFill>
                  <a:srgbClr val="16191F"/>
                </a:solidFill>
                <a:effectLst/>
                <a:latin typeface="Amazon Ember"/>
              </a:rPr>
              <a:t>Amazon Lex is an AWS service for building conversational interfaces for applications using voice and text. With Amazon Lex, the same conversational engine that powers Amazon Alexa is now available to any developer, enabling you to build sophisticated, natural language chatbots into your new and existing applications. Amazon Lex provides the deep functionality and flexibility of natural language understanding (NLU) and automatic speech recognition (ASR) so you can build highly engaging user experiences with lifelike, conversational interactions, and create new categories of products.</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Box 7">
            <a:extLst>
              <a:ext uri="{FF2B5EF4-FFF2-40B4-BE49-F238E27FC236}">
                <a16:creationId xmlns:a16="http://schemas.microsoft.com/office/drawing/2014/main" id="{50D4B40E-B150-8DD1-E30C-18A03FCAD032}"/>
              </a:ext>
            </a:extLst>
          </p:cNvPr>
          <p:cNvSpPr txBox="1"/>
          <p:nvPr/>
        </p:nvSpPr>
        <p:spPr>
          <a:xfrm>
            <a:off x="342645" y="2574021"/>
            <a:ext cx="6897909" cy="2862322"/>
          </a:xfrm>
          <a:prstGeom prst="rect">
            <a:avLst/>
          </a:prstGeom>
          <a:noFill/>
        </p:spPr>
        <p:txBody>
          <a:bodyPr wrap="square">
            <a:spAutoFit/>
          </a:bodyPr>
          <a:lstStyle/>
          <a:p>
            <a:pPr algn="just"/>
            <a:r>
              <a:rPr lang="en-US" dirty="0">
                <a:solidFill>
                  <a:srgbClr val="63B7C6"/>
                </a:solidFill>
              </a:rPr>
              <a:t>Amazon Lex enables any developer to build conversational chatbots quickly. With Amazon Lex, no deep learning expertise is necessary—to create a bot, you just specify the basic conversation flow in the Amazon Lex console. Amazon Lex manages the dialogue and dynamically adjusts the responses in the conversation. Using the console, you can build, test, and publish your text or voice chatbot. You can then add the conversational interfaces to bots on mobile devices, web applications, and chat platforms (for example, Facebook Messenger).</a:t>
            </a:r>
            <a:endParaRPr lang="en-IN" dirty="0">
              <a:solidFill>
                <a:srgbClr val="63B7C6"/>
              </a:solidFill>
            </a:endParaRPr>
          </a:p>
        </p:txBody>
      </p:sp>
    </p:spTree>
    <p:extLst>
      <p:ext uri="{BB962C8B-B14F-4D97-AF65-F5344CB8AC3E}">
        <p14:creationId xmlns:p14="http://schemas.microsoft.com/office/powerpoint/2010/main" val="225998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42645" y="1091682"/>
            <a:ext cx="8717379" cy="1227613"/>
          </a:xfrm>
        </p:spPr>
        <p:txBody>
          <a:bodyPr>
            <a:noAutofit/>
          </a:bodyPr>
          <a:lstStyle/>
          <a:p>
            <a:r>
              <a:rPr lang="en-US" sz="4000" dirty="0"/>
              <a:t>Benefits of Amazon LEX</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normAutofit fontScale="25000" lnSpcReduction="20000"/>
          </a:bodyPr>
          <a:lstStyle/>
          <a:p>
            <a:r>
              <a:rPr lang="en-US" b="0" i="0" dirty="0">
                <a:solidFill>
                  <a:srgbClr val="16191F"/>
                </a:solidFill>
                <a:effectLst/>
                <a:latin typeface="Amazon Ember"/>
              </a:rPr>
              <a:t>Amazon Lex is an AWS service for building conversational interfaces for applications using voice and text. With Amazon Lex, the same conversational engine that powers Amazon Alexa is now available to any developer, enabling you to build sophisticated, natural language chatbots into your new and existing applications. Amazon Lex provides the deep functionality and flexibility of natural language understanding (NLU) and automatic speech recognition (ASR) so you can build highly engaging user experiences with lifelike, conversational interactions, and create new categories of products.</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8" name="TextBox 7">
            <a:extLst>
              <a:ext uri="{FF2B5EF4-FFF2-40B4-BE49-F238E27FC236}">
                <a16:creationId xmlns:a16="http://schemas.microsoft.com/office/drawing/2014/main" id="{50D4B40E-B150-8DD1-E30C-18A03FCAD032}"/>
              </a:ext>
            </a:extLst>
          </p:cNvPr>
          <p:cNvSpPr txBox="1"/>
          <p:nvPr/>
        </p:nvSpPr>
        <p:spPr>
          <a:xfrm>
            <a:off x="342645" y="2574021"/>
            <a:ext cx="6897909" cy="3970318"/>
          </a:xfrm>
          <a:prstGeom prst="rect">
            <a:avLst/>
          </a:prstGeom>
          <a:noFill/>
        </p:spPr>
        <p:txBody>
          <a:bodyPr wrap="square">
            <a:spAutoFit/>
          </a:bodyPr>
          <a:lstStyle/>
          <a:p>
            <a:pPr algn="just"/>
            <a:r>
              <a:rPr lang="en-US" b="1" dirty="0">
                <a:solidFill>
                  <a:schemeClr val="bg1"/>
                </a:solidFill>
              </a:rPr>
              <a:t>Simplicity:</a:t>
            </a:r>
            <a:r>
              <a:rPr lang="en-US" dirty="0">
                <a:solidFill>
                  <a:srgbClr val="63B7C6"/>
                </a:solidFill>
              </a:rPr>
              <a:t> Amazon Lex guides you through using the console to create your own chatbot in minutes. You supply just a few example phrases, and Amazon Lex builds a complete natural language model through which the bot can interact using voice and text to ask questions, get answers, and complete sophisticated tasks.</a:t>
            </a:r>
          </a:p>
          <a:p>
            <a:pPr algn="just"/>
            <a:endParaRPr lang="en-US" dirty="0">
              <a:solidFill>
                <a:srgbClr val="63B7C6"/>
              </a:solidFill>
            </a:endParaRPr>
          </a:p>
          <a:p>
            <a:pPr algn="just"/>
            <a:r>
              <a:rPr lang="en-US" b="1" dirty="0">
                <a:solidFill>
                  <a:schemeClr val="bg1"/>
                </a:solidFill>
              </a:rPr>
              <a:t>Democratized deep learning technologies:</a:t>
            </a:r>
            <a:r>
              <a:rPr lang="en-US" dirty="0">
                <a:solidFill>
                  <a:srgbClr val="63B7C6"/>
                </a:solidFill>
              </a:rPr>
              <a:t> Powered by the same technology as Alexa, Amazon Lex provides ASR and NLU technologies to create a Speech Language Understanding (SLU) system. Through SLU, Amazon Lex takes natural language speech and text input, understands the intent behind the input, and fulfills the user intent by invoking the appropriate business function.</a:t>
            </a:r>
            <a:endParaRPr lang="en-IN" dirty="0">
              <a:solidFill>
                <a:srgbClr val="63B7C6"/>
              </a:solidFill>
            </a:endParaRPr>
          </a:p>
        </p:txBody>
      </p:sp>
    </p:spTree>
    <p:extLst>
      <p:ext uri="{BB962C8B-B14F-4D97-AF65-F5344CB8AC3E}">
        <p14:creationId xmlns:p14="http://schemas.microsoft.com/office/powerpoint/2010/main" val="326083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42645" y="727788"/>
            <a:ext cx="9015959" cy="1227613"/>
          </a:xfrm>
        </p:spPr>
        <p:txBody>
          <a:bodyPr>
            <a:noAutofit/>
          </a:bodyPr>
          <a:lstStyle/>
          <a:p>
            <a:r>
              <a:rPr lang="en-US" sz="4000" dirty="0"/>
              <a:t>Benefits of Amazon LEX (continue…)</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normAutofit fontScale="25000" lnSpcReduction="20000"/>
          </a:bodyPr>
          <a:lstStyle/>
          <a:p>
            <a:r>
              <a:rPr lang="en-US" b="0" i="0" dirty="0">
                <a:solidFill>
                  <a:srgbClr val="16191F"/>
                </a:solidFill>
                <a:effectLst/>
                <a:latin typeface="Amazon Ember"/>
              </a:rPr>
              <a:t>Amazon Lex is an AWS service for building conversational interfaces for applications using voice and text. With Amazon Lex, the same conversational engine that powers Amazon Alexa is now available to any developer, enabling you to build sophisticated, natural language chatbots into your new and existing applications. Amazon Lex provides the deep functionality and flexibility of natural language understanding (NLU) and automatic speech recognition (ASR) so you can build highly engaging user experiences with lifelike, conversational interactions, and create new categories of products.</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8" name="TextBox 7">
            <a:extLst>
              <a:ext uri="{FF2B5EF4-FFF2-40B4-BE49-F238E27FC236}">
                <a16:creationId xmlns:a16="http://schemas.microsoft.com/office/drawing/2014/main" id="{50D4B40E-B150-8DD1-E30C-18A03FCAD032}"/>
              </a:ext>
            </a:extLst>
          </p:cNvPr>
          <p:cNvSpPr txBox="1"/>
          <p:nvPr/>
        </p:nvSpPr>
        <p:spPr>
          <a:xfrm>
            <a:off x="342645" y="2250320"/>
            <a:ext cx="6897909" cy="4247317"/>
          </a:xfrm>
          <a:prstGeom prst="rect">
            <a:avLst/>
          </a:prstGeom>
          <a:noFill/>
        </p:spPr>
        <p:txBody>
          <a:bodyPr wrap="square">
            <a:spAutoFit/>
          </a:bodyPr>
          <a:lstStyle/>
          <a:p>
            <a:pPr algn="just"/>
            <a:r>
              <a:rPr lang="en-US" b="1" dirty="0">
                <a:solidFill>
                  <a:schemeClr val="bg1"/>
                </a:solidFill>
              </a:rPr>
              <a:t>Seamless deployment and scaling: </a:t>
            </a:r>
            <a:r>
              <a:rPr lang="en-US" dirty="0">
                <a:solidFill>
                  <a:srgbClr val="63B7C6"/>
                </a:solidFill>
              </a:rPr>
              <a:t>With Amazon Lex, you can build, test, and deploy your chatbots directly from the Amazon Lex console. Amazon Lex enables you to easily publish your voice or text chatbots for use on mobile devices, web apps, and chat services (for example, Facebook Messenger). Amazon Lex scales automatically so you don’t need to worry about provisioning hardware and managing infrastructure to power your bot experience.</a:t>
            </a:r>
          </a:p>
          <a:p>
            <a:pPr algn="just"/>
            <a:endParaRPr lang="en-US" dirty="0">
              <a:solidFill>
                <a:srgbClr val="63B7C6"/>
              </a:solidFill>
            </a:endParaRPr>
          </a:p>
          <a:p>
            <a:pPr algn="just"/>
            <a:r>
              <a:rPr lang="en-US" b="1" dirty="0">
                <a:solidFill>
                  <a:schemeClr val="bg1"/>
                </a:solidFill>
              </a:rPr>
              <a:t>Cost-effectiveness: </a:t>
            </a:r>
            <a:r>
              <a:rPr lang="en-US" dirty="0">
                <a:solidFill>
                  <a:srgbClr val="63B7C6"/>
                </a:solidFill>
              </a:rPr>
              <a:t>With Amazon Lex, there are no upfront costs or minimum fees. You are charged only for the text or speech requests that are made. The pay-as-you-go pricing and the low cost per request make the service a cost-effective way to build conversational interfaces. With the Amazon Lex free tier, you can easily try Amazon Lex without any initial investment.</a:t>
            </a:r>
            <a:endParaRPr lang="en-IN" dirty="0">
              <a:solidFill>
                <a:srgbClr val="63B7C6"/>
              </a:solidFill>
            </a:endParaRPr>
          </a:p>
        </p:txBody>
      </p:sp>
    </p:spTree>
    <p:extLst>
      <p:ext uri="{BB962C8B-B14F-4D97-AF65-F5344CB8AC3E}">
        <p14:creationId xmlns:p14="http://schemas.microsoft.com/office/powerpoint/2010/main" val="426625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A532-CA24-4839-B3BF-D11F14F94F1B}"/>
              </a:ext>
            </a:extLst>
          </p:cNvPr>
          <p:cNvSpPr>
            <a:spLocks noGrp="1"/>
          </p:cNvSpPr>
          <p:nvPr>
            <p:ph type="title"/>
          </p:nvPr>
        </p:nvSpPr>
        <p:spPr>
          <a:xfrm>
            <a:off x="748128" y="872412"/>
            <a:ext cx="7781544" cy="859055"/>
          </a:xfrm>
        </p:spPr>
        <p:txBody>
          <a:bodyPr>
            <a:normAutofit/>
          </a:bodyPr>
          <a:lstStyle/>
          <a:p>
            <a:r>
              <a:rPr lang="en-US" sz="4000" dirty="0"/>
              <a:t>Project Architecture </a:t>
            </a:r>
            <a:endParaRPr lang="en-IN" sz="4000" dirty="0"/>
          </a:p>
        </p:txBody>
      </p:sp>
      <p:sp>
        <p:nvSpPr>
          <p:cNvPr id="4" name="Slide Number Placeholder 3">
            <a:extLst>
              <a:ext uri="{FF2B5EF4-FFF2-40B4-BE49-F238E27FC236}">
                <a16:creationId xmlns:a16="http://schemas.microsoft.com/office/drawing/2014/main" id="{CD8AE017-CE58-4F0E-C16C-24BB218E64FE}"/>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6" name="Picture 5">
            <a:extLst>
              <a:ext uri="{FF2B5EF4-FFF2-40B4-BE49-F238E27FC236}">
                <a16:creationId xmlns:a16="http://schemas.microsoft.com/office/drawing/2014/main" id="{D30B94CD-AA7A-A598-EF4C-23F4D3CA4924}"/>
              </a:ext>
            </a:extLst>
          </p:cNvPr>
          <p:cNvPicPr>
            <a:picLocks noChangeAspect="1"/>
          </p:cNvPicPr>
          <p:nvPr/>
        </p:nvPicPr>
        <p:blipFill>
          <a:blip r:embed="rId2"/>
          <a:stretch>
            <a:fillRect/>
          </a:stretch>
        </p:blipFill>
        <p:spPr>
          <a:xfrm>
            <a:off x="748128" y="2162097"/>
            <a:ext cx="7643522" cy="2964437"/>
          </a:xfrm>
          <a:prstGeom prst="rect">
            <a:avLst/>
          </a:prstGeom>
        </p:spPr>
      </p:pic>
    </p:spTree>
    <p:extLst>
      <p:ext uri="{BB962C8B-B14F-4D97-AF65-F5344CB8AC3E}">
        <p14:creationId xmlns:p14="http://schemas.microsoft.com/office/powerpoint/2010/main" val="167790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AB882A-368E-672F-C383-FDB36A1CCEC0}"/>
              </a:ext>
            </a:extLst>
          </p:cNvPr>
          <p:cNvSpPr>
            <a:spLocks noGrp="1"/>
          </p:cNvSpPr>
          <p:nvPr>
            <p:ph type="body" idx="1"/>
          </p:nvPr>
        </p:nvSpPr>
        <p:spPr>
          <a:xfrm>
            <a:off x="401217" y="1978089"/>
            <a:ext cx="5365101" cy="4336985"/>
          </a:xfrm>
        </p:spPr>
        <p:txBody>
          <a:bodyPr>
            <a:normAutofit/>
          </a:bodyPr>
          <a:lstStyle/>
          <a:p>
            <a:pPr algn="just"/>
            <a:r>
              <a:rPr lang="en-US" sz="1800" dirty="0">
                <a:solidFill>
                  <a:srgbClr val="63B7C6"/>
                </a:solidFill>
              </a:rPr>
              <a:t>Let’s say you want to get your bank account balance &amp; you are using Amazon Lex Chatbot. Amazon Lex understands your request and performs necessary background tasks. It coordinates with Amazon Polly and asks you for further inputs in form of speech. Once it receives the information, it invokes AWS Lambda. Lambda retrieves the requested information or performs other types of actions. Like it might trigger Amazon SNS service to send you a notification or integrate with AWS CloudWatch to store logs &amp; events.</a:t>
            </a:r>
            <a:endParaRPr lang="en-IN" sz="1800" dirty="0">
              <a:solidFill>
                <a:srgbClr val="63B7C6"/>
              </a:solidFill>
            </a:endParaRPr>
          </a:p>
        </p:txBody>
      </p:sp>
      <p:sp>
        <p:nvSpPr>
          <p:cNvPr id="4" name="Slide Number Placeholder 3">
            <a:extLst>
              <a:ext uri="{FF2B5EF4-FFF2-40B4-BE49-F238E27FC236}">
                <a16:creationId xmlns:a16="http://schemas.microsoft.com/office/drawing/2014/main" id="{71F35A7E-2E46-9A3C-B6FB-D99CAFA895B1}"/>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Tree>
    <p:extLst>
      <p:ext uri="{BB962C8B-B14F-4D97-AF65-F5344CB8AC3E}">
        <p14:creationId xmlns:p14="http://schemas.microsoft.com/office/powerpoint/2010/main" val="932027171"/>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120</TotalTime>
  <Words>1207</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Amazon Ember</vt:lpstr>
      <vt:lpstr>Arial</vt:lpstr>
      <vt:lpstr>Calibri</vt:lpstr>
      <vt:lpstr>Trade Gothic LT Pro</vt:lpstr>
      <vt:lpstr>Trebuchet MS</vt:lpstr>
      <vt:lpstr>Office Theme</vt:lpstr>
      <vt:lpstr>Building Multichannel Conversational Interfaces Using Amazon Lex and Automate deployment</vt:lpstr>
      <vt:lpstr>PowerPoint Presentation</vt:lpstr>
      <vt:lpstr>Introduction of project </vt:lpstr>
      <vt:lpstr>What is Amazon LEX?</vt:lpstr>
      <vt:lpstr>What is Amazon LEX? (continue…)</vt:lpstr>
      <vt:lpstr>Benefits of Amazon LEX</vt:lpstr>
      <vt:lpstr>Benefits of Amazon LEX (continue…)</vt:lpstr>
      <vt:lpstr>Project Architecture </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Multichannel Conversational Interfaces Using Amazon Lex and Automate deployment</dc:title>
  <dc:creator>jainam patel</dc:creator>
  <cp:lastModifiedBy>jainam patel</cp:lastModifiedBy>
  <cp:revision>3</cp:revision>
  <dcterms:created xsi:type="dcterms:W3CDTF">2023-09-02T03:09:27Z</dcterms:created>
  <dcterms:modified xsi:type="dcterms:W3CDTF">2023-09-02T05:10:10Z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