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nPwPDZnwQIpaZfwn6IwmcJg3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EC0029-2A7A-48E3-9BF7-63591FD23DAC}">
  <a:tblStyle styleId="{F7EC0029-2A7A-48E3-9BF7-63591FD23D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756000" y="5078520"/>
            <a:ext cx="6046920" cy="4810680"/>
          </a:xfrm>
          <a:prstGeom prst="rect">
            <a:avLst/>
          </a:prstGeom>
          <a:noFill/>
          <a:ln>
            <a:noFill/>
          </a:ln>
        </p:spPr>
        <p:txBody>
          <a:bodyPr anchorCtr="0" anchor="t" bIns="91425" lIns="0" spcFirstLastPara="1" rIns="0" wrap="square" tIns="91425">
            <a:noAutofit/>
          </a:bodyPr>
          <a:lstStyle/>
          <a:p>
            <a:pPr indent="-216000" lvl="0" marL="216000" rtl="0" algn="l">
              <a:lnSpc>
                <a:spcPct val="100000"/>
              </a:lnSpc>
              <a:spcBef>
                <a:spcPts val="0"/>
              </a:spcBef>
              <a:spcAft>
                <a:spcPts val="0"/>
              </a:spcAft>
              <a:buNone/>
            </a:pPr>
            <a:r>
              <a:rPr b="0" lang="en-US" sz="1100" strike="noStrike">
                <a:solidFill>
                  <a:srgbClr val="000000"/>
                </a:solidFill>
                <a:latin typeface="Arial"/>
                <a:ea typeface="Arial"/>
                <a:cs typeface="Arial"/>
                <a:sym typeface="Arial"/>
              </a:rPr>
              <a:t> </a:t>
            </a:r>
            <a:endParaRPr b="0" sz="1100" strike="noStrike">
              <a:latin typeface="Arial"/>
              <a:ea typeface="Arial"/>
              <a:cs typeface="Arial"/>
              <a:sym typeface="Arial"/>
            </a:endParaRPr>
          </a:p>
        </p:txBody>
      </p:sp>
      <p:sp>
        <p:nvSpPr>
          <p:cNvPr id="198" name="Google Shape;198;p17:notes"/>
          <p:cNvSpPr/>
          <p:nvPr>
            <p:ph idx="2" type="sldImg"/>
          </p:nvPr>
        </p:nvSpPr>
        <p:spPr>
          <a:xfrm>
            <a:off x="217440" y="801720"/>
            <a:ext cx="7125840" cy="400968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756000" y="5078520"/>
            <a:ext cx="6046920" cy="4810680"/>
          </a:xfrm>
          <a:prstGeom prst="rect">
            <a:avLst/>
          </a:prstGeom>
          <a:noFill/>
          <a:ln>
            <a:noFill/>
          </a:ln>
        </p:spPr>
        <p:txBody>
          <a:bodyPr anchorCtr="0" anchor="t" bIns="91425" lIns="0" spcFirstLastPara="1" rIns="0" wrap="square" tIns="91425">
            <a:noAutofit/>
          </a:bodyPr>
          <a:lstStyle/>
          <a:p>
            <a:pPr indent="-216000" lvl="0" marL="216000" rtl="0" algn="l">
              <a:lnSpc>
                <a:spcPct val="100000"/>
              </a:lnSpc>
              <a:spcBef>
                <a:spcPts val="0"/>
              </a:spcBef>
              <a:spcAft>
                <a:spcPts val="0"/>
              </a:spcAft>
              <a:buNone/>
            </a:pPr>
            <a:r>
              <a:rPr b="0" lang="en-US" sz="1100" strike="noStrike">
                <a:solidFill>
                  <a:srgbClr val="000000"/>
                </a:solidFill>
                <a:latin typeface="Arial"/>
                <a:ea typeface="Arial"/>
                <a:cs typeface="Arial"/>
                <a:sym typeface="Arial"/>
              </a:rPr>
              <a:t> </a:t>
            </a:r>
            <a:endParaRPr b="0" sz="1100" strike="noStrike">
              <a:latin typeface="Arial"/>
              <a:ea typeface="Arial"/>
              <a:cs typeface="Arial"/>
              <a:sym typeface="Arial"/>
            </a:endParaRPr>
          </a:p>
        </p:txBody>
      </p:sp>
      <p:sp>
        <p:nvSpPr>
          <p:cNvPr id="204" name="Google Shape;204;p11:notes"/>
          <p:cNvSpPr/>
          <p:nvPr>
            <p:ph idx="2" type="sldImg"/>
          </p:nvPr>
        </p:nvSpPr>
        <p:spPr>
          <a:xfrm>
            <a:off x="217440" y="801720"/>
            <a:ext cx="7125840" cy="400968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756000" y="5078520"/>
            <a:ext cx="6046920" cy="4810680"/>
          </a:xfrm>
          <a:prstGeom prst="rect">
            <a:avLst/>
          </a:prstGeom>
          <a:noFill/>
          <a:ln>
            <a:noFill/>
          </a:ln>
        </p:spPr>
        <p:txBody>
          <a:bodyPr anchorCtr="0" anchor="t" bIns="91425" lIns="0" spcFirstLastPara="1" rIns="0" wrap="square" tIns="91425">
            <a:noAutofit/>
          </a:bodyPr>
          <a:lstStyle/>
          <a:p>
            <a:pPr indent="-216000" lvl="0" marL="216000" rtl="0" algn="l">
              <a:lnSpc>
                <a:spcPct val="100000"/>
              </a:lnSpc>
              <a:spcBef>
                <a:spcPts val="0"/>
              </a:spcBef>
              <a:spcAft>
                <a:spcPts val="0"/>
              </a:spcAft>
              <a:buNone/>
            </a:pPr>
            <a:r>
              <a:rPr b="0" lang="en-US" sz="1100" strike="noStrike">
                <a:solidFill>
                  <a:srgbClr val="000000"/>
                </a:solidFill>
                <a:latin typeface="Arial"/>
                <a:ea typeface="Arial"/>
                <a:cs typeface="Arial"/>
                <a:sym typeface="Arial"/>
              </a:rPr>
              <a:t> </a:t>
            </a:r>
            <a:endParaRPr b="0" sz="1100" strike="noStrike">
              <a:latin typeface="Arial"/>
              <a:ea typeface="Arial"/>
              <a:cs typeface="Arial"/>
              <a:sym typeface="Arial"/>
            </a:endParaRPr>
          </a:p>
        </p:txBody>
      </p:sp>
      <p:sp>
        <p:nvSpPr>
          <p:cNvPr id="218" name="Google Shape;218;p13:notes"/>
          <p:cNvSpPr/>
          <p:nvPr>
            <p:ph idx="2" type="sldImg"/>
          </p:nvPr>
        </p:nvSpPr>
        <p:spPr>
          <a:xfrm>
            <a:off x="217440" y="801720"/>
            <a:ext cx="7125840" cy="400968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756000" y="5078520"/>
            <a:ext cx="6046920" cy="4810680"/>
          </a:xfrm>
          <a:prstGeom prst="rect">
            <a:avLst/>
          </a:prstGeom>
          <a:noFill/>
          <a:ln>
            <a:noFill/>
          </a:ln>
        </p:spPr>
        <p:txBody>
          <a:bodyPr anchorCtr="0" anchor="t" bIns="91425" lIns="0" spcFirstLastPara="1" rIns="0" wrap="square" tIns="91425">
            <a:noAutofit/>
          </a:bodyPr>
          <a:lstStyle/>
          <a:p>
            <a:pPr indent="-216000" lvl="0" marL="216000" rtl="0" algn="l">
              <a:lnSpc>
                <a:spcPct val="100000"/>
              </a:lnSpc>
              <a:spcBef>
                <a:spcPts val="0"/>
              </a:spcBef>
              <a:spcAft>
                <a:spcPts val="0"/>
              </a:spcAft>
              <a:buNone/>
            </a:pPr>
            <a:r>
              <a:rPr b="0" lang="en-US" sz="1100" strike="noStrike">
                <a:solidFill>
                  <a:srgbClr val="000000"/>
                </a:solidFill>
                <a:latin typeface="Arial"/>
                <a:ea typeface="Arial"/>
                <a:cs typeface="Arial"/>
                <a:sym typeface="Arial"/>
              </a:rPr>
              <a:t> </a:t>
            </a:r>
            <a:endParaRPr b="0" sz="1100" strike="noStrike">
              <a:latin typeface="Arial"/>
              <a:ea typeface="Arial"/>
              <a:cs typeface="Arial"/>
              <a:sym typeface="Arial"/>
            </a:endParaRPr>
          </a:p>
        </p:txBody>
      </p:sp>
      <p:sp>
        <p:nvSpPr>
          <p:cNvPr id="224" name="Google Shape;224;p14:notes"/>
          <p:cNvSpPr/>
          <p:nvPr>
            <p:ph idx="2" type="sldImg"/>
          </p:nvPr>
        </p:nvSpPr>
        <p:spPr>
          <a:xfrm>
            <a:off x="217440" y="801720"/>
            <a:ext cx="7125840" cy="400968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184773d52_1_9: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g10184773d52_1_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a7ca70fd1_0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5" name="Google Shape;245;gfa7ca70fd1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 name="Shape 47"/>
        <p:cNvGrpSpPr/>
        <p:nvPr/>
      </p:nvGrpSpPr>
      <p:grpSpPr>
        <a:xfrm>
          <a:off x="0" y="0"/>
          <a:ext cx="0" cy="0"/>
          <a:chOff x="0" y="0"/>
          <a:chExt cx="0" cy="0"/>
        </a:xfrm>
      </p:grpSpPr>
      <p:sp>
        <p:nvSpPr>
          <p:cNvPr id="48" name="Google Shape;48;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40"/>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1" name="Shape 51"/>
        <p:cNvGrpSpPr/>
        <p:nvPr/>
      </p:nvGrpSpPr>
      <p:grpSpPr>
        <a:xfrm>
          <a:off x="0" y="0"/>
          <a:ext cx="0" cy="0"/>
          <a:chOff x="0" y="0"/>
          <a:chExt cx="0" cy="0"/>
        </a:xfrm>
      </p:grpSpPr>
      <p:sp>
        <p:nvSpPr>
          <p:cNvPr id="52" name="Google Shape;52;p4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4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4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41"/>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7" name="Shape 57"/>
        <p:cNvGrpSpPr/>
        <p:nvPr/>
      </p:nvGrpSpPr>
      <p:grpSpPr>
        <a:xfrm>
          <a:off x="0" y="0"/>
          <a:ext cx="0" cy="0"/>
          <a:chOff x="0" y="0"/>
          <a:chExt cx="0" cy="0"/>
        </a:xfrm>
      </p:grpSpPr>
      <p:sp>
        <p:nvSpPr>
          <p:cNvPr id="58" name="Google Shape;58;p4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2"/>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42"/>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42"/>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42"/>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42"/>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5" name="Shape 75"/>
        <p:cNvGrpSpPr/>
        <p:nvPr/>
      </p:nvGrpSpPr>
      <p:grpSpPr>
        <a:xfrm>
          <a:off x="0" y="0"/>
          <a:ext cx="0" cy="0"/>
          <a:chOff x="0" y="0"/>
          <a:chExt cx="0" cy="0"/>
        </a:xfrm>
      </p:grpSpPr>
      <p:sp>
        <p:nvSpPr>
          <p:cNvPr id="76" name="Google Shape;76;p6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8" name="Shape 78"/>
        <p:cNvGrpSpPr/>
        <p:nvPr/>
      </p:nvGrpSpPr>
      <p:grpSpPr>
        <a:xfrm>
          <a:off x="0" y="0"/>
          <a:ext cx="0" cy="0"/>
          <a:chOff x="0" y="0"/>
          <a:chExt cx="0" cy="0"/>
        </a:xfrm>
      </p:grpSpPr>
      <p:sp>
        <p:nvSpPr>
          <p:cNvPr id="79" name="Google Shape;79;p6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1" name="Shape 81"/>
        <p:cNvGrpSpPr/>
        <p:nvPr/>
      </p:nvGrpSpPr>
      <p:grpSpPr>
        <a:xfrm>
          <a:off x="0" y="0"/>
          <a:ext cx="0" cy="0"/>
          <a:chOff x="0" y="0"/>
          <a:chExt cx="0" cy="0"/>
        </a:xfrm>
      </p:grpSpPr>
      <p:sp>
        <p:nvSpPr>
          <p:cNvPr id="82" name="Google Shape;82;p6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6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7" name="Shape 87"/>
        <p:cNvGrpSpPr/>
        <p:nvPr/>
      </p:nvGrpSpPr>
      <p:grpSpPr>
        <a:xfrm>
          <a:off x="0" y="0"/>
          <a:ext cx="0" cy="0"/>
          <a:chOff x="0" y="0"/>
          <a:chExt cx="0" cy="0"/>
        </a:xfrm>
      </p:grpSpPr>
      <p:sp>
        <p:nvSpPr>
          <p:cNvPr id="88" name="Google Shape;88;p69"/>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9" name="Shape 89"/>
        <p:cNvGrpSpPr/>
        <p:nvPr/>
      </p:nvGrpSpPr>
      <p:grpSpPr>
        <a:xfrm>
          <a:off x="0" y="0"/>
          <a:ext cx="0" cy="0"/>
          <a:chOff x="0" y="0"/>
          <a:chExt cx="0" cy="0"/>
        </a:xfrm>
      </p:grpSpPr>
      <p:sp>
        <p:nvSpPr>
          <p:cNvPr id="90" name="Google Shape;90;p7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7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7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 name="Shape 18"/>
        <p:cNvGrpSpPr/>
        <p:nvPr/>
      </p:nvGrpSpPr>
      <p:grpSpPr>
        <a:xfrm>
          <a:off x="0" y="0"/>
          <a:ext cx="0" cy="0"/>
          <a:chOff x="0" y="0"/>
          <a:chExt cx="0" cy="0"/>
        </a:xfrm>
      </p:grpSpPr>
      <p:sp>
        <p:nvSpPr>
          <p:cNvPr id="19" name="Google Shape;19;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4" name="Shape 94"/>
        <p:cNvGrpSpPr/>
        <p:nvPr/>
      </p:nvGrpSpPr>
      <p:grpSpPr>
        <a:xfrm>
          <a:off x="0" y="0"/>
          <a:ext cx="0" cy="0"/>
          <a:chOff x="0" y="0"/>
          <a:chExt cx="0" cy="0"/>
        </a:xfrm>
      </p:grpSpPr>
      <p:sp>
        <p:nvSpPr>
          <p:cNvPr id="95" name="Google Shape;95;p7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7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71"/>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9" name="Shape 99"/>
        <p:cNvGrpSpPr/>
        <p:nvPr/>
      </p:nvGrpSpPr>
      <p:grpSpPr>
        <a:xfrm>
          <a:off x="0" y="0"/>
          <a:ext cx="0" cy="0"/>
          <a:chOff x="0" y="0"/>
          <a:chExt cx="0" cy="0"/>
        </a:xfrm>
      </p:grpSpPr>
      <p:sp>
        <p:nvSpPr>
          <p:cNvPr id="100" name="Google Shape;100;p7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7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2"/>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4" name="Shape 104"/>
        <p:cNvGrpSpPr/>
        <p:nvPr/>
      </p:nvGrpSpPr>
      <p:grpSpPr>
        <a:xfrm>
          <a:off x="0" y="0"/>
          <a:ext cx="0" cy="0"/>
          <a:chOff x="0" y="0"/>
          <a:chExt cx="0" cy="0"/>
        </a:xfrm>
      </p:grpSpPr>
      <p:sp>
        <p:nvSpPr>
          <p:cNvPr id="105" name="Google Shape;105;p7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73"/>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73"/>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8" name="Shape 108"/>
        <p:cNvGrpSpPr/>
        <p:nvPr/>
      </p:nvGrpSpPr>
      <p:grpSpPr>
        <a:xfrm>
          <a:off x="0" y="0"/>
          <a:ext cx="0" cy="0"/>
          <a:chOff x="0" y="0"/>
          <a:chExt cx="0" cy="0"/>
        </a:xfrm>
      </p:grpSpPr>
      <p:sp>
        <p:nvSpPr>
          <p:cNvPr id="109" name="Google Shape;109;p7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7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4"/>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4" name="Shape 114"/>
        <p:cNvGrpSpPr/>
        <p:nvPr/>
      </p:nvGrpSpPr>
      <p:grpSpPr>
        <a:xfrm>
          <a:off x="0" y="0"/>
          <a:ext cx="0" cy="0"/>
          <a:chOff x="0" y="0"/>
          <a:chExt cx="0" cy="0"/>
        </a:xfrm>
      </p:grpSpPr>
      <p:sp>
        <p:nvSpPr>
          <p:cNvPr id="115" name="Google Shape;115;p7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5"/>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75"/>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75"/>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75"/>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75"/>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75"/>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 name="Shape 30"/>
        <p:cNvGrpSpPr/>
        <p:nvPr/>
      </p:nvGrpSpPr>
      <p:grpSpPr>
        <a:xfrm>
          <a:off x="0" y="0"/>
          <a:ext cx="0" cy="0"/>
          <a:chOff x="0" y="0"/>
          <a:chExt cx="0" cy="0"/>
        </a:xfrm>
      </p:grpSpPr>
      <p:sp>
        <p:nvSpPr>
          <p:cNvPr id="31" name="Google Shape;31;p36"/>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3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8"/>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9"/>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0"/>
          <p:cNvSpPr/>
          <p:nvPr/>
        </p:nvSpPr>
        <p:spPr>
          <a:xfrm>
            <a:off x="8154720" y="3903840"/>
            <a:ext cx="986400" cy="985320"/>
          </a:xfrm>
          <a:custGeom>
            <a:rect b="b" l="l" r="r" t="t"/>
            <a:pathLst>
              <a:path extrusionOk="0" h="988060" w="989329">
                <a:moveTo>
                  <a:pt x="989099" y="987899"/>
                </a:moveTo>
                <a:lnTo>
                  <a:pt x="0" y="987899"/>
                </a:lnTo>
                <a:lnTo>
                  <a:pt x="0" y="0"/>
                </a:lnTo>
                <a:lnTo>
                  <a:pt x="989099" y="987899"/>
                </a:lnTo>
                <a:close/>
              </a:path>
            </a:pathLst>
          </a:custGeom>
          <a:solidFill>
            <a:srgbClr val="F06292"/>
          </a:solidFill>
          <a:ln>
            <a:noFill/>
          </a:ln>
        </p:spPr>
      </p:sp>
      <p:sp>
        <p:nvSpPr>
          <p:cNvPr id="11" name="Google Shape;11;p20"/>
          <p:cNvSpPr/>
          <p:nvPr/>
        </p:nvSpPr>
        <p:spPr>
          <a:xfrm>
            <a:off x="6181200" y="3903840"/>
            <a:ext cx="986400" cy="985320"/>
          </a:xfrm>
          <a:custGeom>
            <a:rect b="b" l="l" r="r" t="t"/>
            <a:pathLst>
              <a:path extrusionOk="0" h="988060" w="989329">
                <a:moveTo>
                  <a:pt x="989099" y="987899"/>
                </a:moveTo>
                <a:lnTo>
                  <a:pt x="0" y="987899"/>
                </a:lnTo>
                <a:lnTo>
                  <a:pt x="989099" y="0"/>
                </a:lnTo>
                <a:lnTo>
                  <a:pt x="989099" y="987899"/>
                </a:lnTo>
                <a:close/>
              </a:path>
            </a:pathLst>
          </a:custGeom>
          <a:solidFill>
            <a:srgbClr val="F06292"/>
          </a:solidFill>
          <a:ln>
            <a:noFill/>
          </a:ln>
        </p:spPr>
      </p:sp>
      <p:sp>
        <p:nvSpPr>
          <p:cNvPr id="12" name="Google Shape;12;p20"/>
          <p:cNvSpPr/>
          <p:nvPr/>
        </p:nvSpPr>
        <p:spPr>
          <a:xfrm>
            <a:off x="7170120" y="3903840"/>
            <a:ext cx="986400" cy="985320"/>
          </a:xfrm>
          <a:custGeom>
            <a:rect b="b" l="l" r="r" t="t"/>
            <a:pathLst>
              <a:path extrusionOk="0" h="988060" w="989329">
                <a:moveTo>
                  <a:pt x="989099" y="987899"/>
                </a:moveTo>
                <a:lnTo>
                  <a:pt x="0" y="987899"/>
                </a:lnTo>
                <a:lnTo>
                  <a:pt x="0" y="0"/>
                </a:lnTo>
                <a:lnTo>
                  <a:pt x="989099" y="0"/>
                </a:lnTo>
                <a:lnTo>
                  <a:pt x="989099" y="987899"/>
                </a:lnTo>
                <a:close/>
              </a:path>
            </a:pathLst>
          </a:custGeom>
          <a:solidFill>
            <a:srgbClr val="D13368"/>
          </a:solidFill>
          <a:ln>
            <a:noFill/>
          </a:ln>
        </p:spPr>
      </p:sp>
      <p:sp>
        <p:nvSpPr>
          <p:cNvPr id="13" name="Google Shape;13;p20"/>
          <p:cNvSpPr/>
          <p:nvPr/>
        </p:nvSpPr>
        <p:spPr>
          <a:xfrm>
            <a:off x="8154720" y="3903840"/>
            <a:ext cx="986400" cy="985320"/>
          </a:xfrm>
          <a:custGeom>
            <a:rect b="b" l="l" r="r" t="t"/>
            <a:pathLst>
              <a:path extrusionOk="0" h="988060" w="989329">
                <a:moveTo>
                  <a:pt x="989099" y="987899"/>
                </a:moveTo>
                <a:lnTo>
                  <a:pt x="0" y="0"/>
                </a:lnTo>
                <a:lnTo>
                  <a:pt x="989099" y="0"/>
                </a:lnTo>
                <a:lnTo>
                  <a:pt x="989099" y="987899"/>
                </a:lnTo>
                <a:close/>
              </a:path>
            </a:pathLst>
          </a:custGeom>
          <a:solidFill>
            <a:srgbClr val="9B254D"/>
          </a:solidFill>
          <a:ln>
            <a:noFill/>
          </a:ln>
        </p:spPr>
      </p:sp>
      <p:sp>
        <p:nvSpPr>
          <p:cNvPr id="14" name="Google Shape;14;p20"/>
          <p:cNvSpPr/>
          <p:nvPr/>
        </p:nvSpPr>
        <p:spPr>
          <a:xfrm>
            <a:off x="0" y="4891680"/>
            <a:ext cx="9141120" cy="249120"/>
          </a:xfrm>
          <a:custGeom>
            <a:rect b="b" l="l" r="r" t="t"/>
            <a:pathLst>
              <a:path extrusionOk="0" h="252095" w="9144000">
                <a:moveTo>
                  <a:pt x="9143999" y="251999"/>
                </a:moveTo>
                <a:lnTo>
                  <a:pt x="0" y="251999"/>
                </a:lnTo>
                <a:lnTo>
                  <a:pt x="0" y="0"/>
                </a:lnTo>
                <a:lnTo>
                  <a:pt x="9143999" y="0"/>
                </a:lnTo>
                <a:lnTo>
                  <a:pt x="9143999" y="251999"/>
                </a:lnTo>
                <a:close/>
              </a:path>
            </a:pathLst>
          </a:custGeom>
          <a:solidFill>
            <a:srgbClr val="2A3890"/>
          </a:solidFill>
          <a:ln>
            <a:noFill/>
          </a:ln>
        </p:spPr>
      </p:sp>
      <p:sp>
        <p:nvSpPr>
          <p:cNvPr id="15" name="Google Shape;15;p2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2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30"/>
          <p:cNvSpPr/>
          <p:nvPr/>
        </p:nvSpPr>
        <p:spPr>
          <a:xfrm>
            <a:off x="0" y="0"/>
            <a:ext cx="9141120" cy="51408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A3890"/>
          </a:solidFill>
          <a:ln>
            <a:noFill/>
          </a:ln>
        </p:spPr>
      </p:sp>
      <p:sp>
        <p:nvSpPr>
          <p:cNvPr id="67" name="Google Shape;67;p30"/>
          <p:cNvSpPr/>
          <p:nvPr/>
        </p:nvSpPr>
        <p:spPr>
          <a:xfrm>
            <a:off x="8128800" y="0"/>
            <a:ext cx="1012320" cy="1012320"/>
          </a:xfrm>
          <a:custGeom>
            <a:rect b="b" l="l" r="r" t="t"/>
            <a:pathLst>
              <a:path extrusionOk="0" h="1015365" w="1015365">
                <a:moveTo>
                  <a:pt x="1015199" y="1015199"/>
                </a:moveTo>
                <a:lnTo>
                  <a:pt x="0" y="1015199"/>
                </a:lnTo>
                <a:lnTo>
                  <a:pt x="0" y="0"/>
                </a:lnTo>
                <a:lnTo>
                  <a:pt x="1015199" y="0"/>
                </a:lnTo>
                <a:lnTo>
                  <a:pt x="1015199" y="1015199"/>
                </a:lnTo>
                <a:close/>
              </a:path>
            </a:pathLst>
          </a:custGeom>
          <a:solidFill>
            <a:srgbClr val="212D73"/>
          </a:solidFill>
          <a:ln>
            <a:noFill/>
          </a:ln>
        </p:spPr>
      </p:sp>
      <p:sp>
        <p:nvSpPr>
          <p:cNvPr id="68" name="Google Shape;68;p30"/>
          <p:cNvSpPr/>
          <p:nvPr/>
        </p:nvSpPr>
        <p:spPr>
          <a:xfrm>
            <a:off x="7113600" y="0"/>
            <a:ext cx="1012320" cy="1012320"/>
          </a:xfrm>
          <a:custGeom>
            <a:rect b="b" l="l" r="r" t="t"/>
            <a:pathLst>
              <a:path extrusionOk="0" h="1015365" w="1015365">
                <a:moveTo>
                  <a:pt x="1015199" y="1015199"/>
                </a:moveTo>
                <a:lnTo>
                  <a:pt x="0" y="1015199"/>
                </a:lnTo>
                <a:lnTo>
                  <a:pt x="1015199" y="0"/>
                </a:lnTo>
                <a:lnTo>
                  <a:pt x="1015199" y="1015199"/>
                </a:lnTo>
                <a:close/>
              </a:path>
            </a:pathLst>
          </a:custGeom>
          <a:solidFill>
            <a:srgbClr val="3849AB"/>
          </a:solidFill>
          <a:ln>
            <a:noFill/>
          </a:ln>
        </p:spPr>
      </p:sp>
      <p:sp>
        <p:nvSpPr>
          <p:cNvPr id="69" name="Google Shape;69;p30"/>
          <p:cNvSpPr/>
          <p:nvPr/>
        </p:nvSpPr>
        <p:spPr>
          <a:xfrm>
            <a:off x="7113600" y="0"/>
            <a:ext cx="1012320" cy="1012320"/>
          </a:xfrm>
          <a:custGeom>
            <a:rect b="b" l="l" r="r" t="t"/>
            <a:pathLst>
              <a:path extrusionOk="0" h="1015365" w="1015365">
                <a:moveTo>
                  <a:pt x="0" y="1015199"/>
                </a:moveTo>
                <a:lnTo>
                  <a:pt x="0" y="0"/>
                </a:lnTo>
                <a:lnTo>
                  <a:pt x="1015199" y="0"/>
                </a:lnTo>
                <a:lnTo>
                  <a:pt x="0" y="1015199"/>
                </a:lnTo>
                <a:close/>
              </a:path>
            </a:pathLst>
          </a:custGeom>
          <a:solidFill>
            <a:srgbClr val="7890CD"/>
          </a:solidFill>
          <a:ln>
            <a:noFill/>
          </a:ln>
        </p:spPr>
      </p:sp>
      <p:sp>
        <p:nvSpPr>
          <p:cNvPr id="70" name="Google Shape;70;p30"/>
          <p:cNvSpPr/>
          <p:nvPr/>
        </p:nvSpPr>
        <p:spPr>
          <a:xfrm>
            <a:off x="6098400" y="0"/>
            <a:ext cx="1012320" cy="1012320"/>
          </a:xfrm>
          <a:custGeom>
            <a:rect b="b" l="l" r="r" t="t"/>
            <a:pathLst>
              <a:path extrusionOk="0" h="1015365" w="1015365">
                <a:moveTo>
                  <a:pt x="1015199" y="1015199"/>
                </a:moveTo>
                <a:lnTo>
                  <a:pt x="0" y="0"/>
                </a:lnTo>
                <a:lnTo>
                  <a:pt x="1015199" y="0"/>
                </a:lnTo>
                <a:lnTo>
                  <a:pt x="1015199" y="1015199"/>
                </a:lnTo>
                <a:close/>
              </a:path>
            </a:pathLst>
          </a:custGeom>
          <a:solidFill>
            <a:srgbClr val="212D73"/>
          </a:solidFill>
          <a:ln>
            <a:noFill/>
          </a:ln>
        </p:spPr>
      </p:sp>
      <p:sp>
        <p:nvSpPr>
          <p:cNvPr id="71" name="Google Shape;71;p30"/>
          <p:cNvSpPr/>
          <p:nvPr/>
        </p:nvSpPr>
        <p:spPr>
          <a:xfrm>
            <a:off x="8128800" y="1015200"/>
            <a:ext cx="1012320" cy="1012320"/>
          </a:xfrm>
          <a:custGeom>
            <a:rect b="b" l="l" r="r" t="t"/>
            <a:pathLst>
              <a:path extrusionOk="0" h="1015364" w="1015365">
                <a:moveTo>
                  <a:pt x="1015199" y="1015200"/>
                </a:moveTo>
                <a:lnTo>
                  <a:pt x="0" y="0"/>
                </a:lnTo>
                <a:lnTo>
                  <a:pt x="1015199" y="0"/>
                </a:lnTo>
                <a:lnTo>
                  <a:pt x="1015199" y="1015200"/>
                </a:lnTo>
                <a:close/>
              </a:path>
            </a:pathLst>
          </a:custGeom>
          <a:solidFill>
            <a:srgbClr val="7890CD"/>
          </a:solidFill>
          <a:ln>
            <a:noFill/>
          </a:ln>
        </p:spPr>
      </p:sp>
      <p:sp>
        <p:nvSpPr>
          <p:cNvPr id="72" name="Google Shape;72;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3" name="Google Shape;73;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github.com/Jainam321/Movie-Recommend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p:nvPr/>
        </p:nvSpPr>
        <p:spPr>
          <a:xfrm>
            <a:off x="0" y="0"/>
            <a:ext cx="9141120" cy="51408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A3890"/>
          </a:solidFill>
          <a:ln>
            <a:noFill/>
          </a:ln>
        </p:spPr>
      </p:sp>
      <p:grpSp>
        <p:nvGrpSpPr>
          <p:cNvPr id="127" name="Google Shape;127;p1"/>
          <p:cNvGrpSpPr/>
          <p:nvPr/>
        </p:nvGrpSpPr>
        <p:grpSpPr>
          <a:xfrm>
            <a:off x="6098400" y="0"/>
            <a:ext cx="3042720" cy="2027520"/>
            <a:chOff x="6098400" y="0"/>
            <a:chExt cx="3042720" cy="2027520"/>
          </a:xfrm>
        </p:grpSpPr>
        <p:sp>
          <p:nvSpPr>
            <p:cNvPr id="128" name="Google Shape;128;p1"/>
            <p:cNvSpPr/>
            <p:nvPr/>
          </p:nvSpPr>
          <p:spPr>
            <a:xfrm>
              <a:off x="8128800" y="0"/>
              <a:ext cx="1012320" cy="1012320"/>
            </a:xfrm>
            <a:custGeom>
              <a:rect b="b" l="l" r="r" t="t"/>
              <a:pathLst>
                <a:path extrusionOk="0" h="1015365" w="1015365">
                  <a:moveTo>
                    <a:pt x="1015199" y="1015199"/>
                  </a:moveTo>
                  <a:lnTo>
                    <a:pt x="0" y="1015199"/>
                  </a:lnTo>
                  <a:lnTo>
                    <a:pt x="0" y="0"/>
                  </a:lnTo>
                  <a:lnTo>
                    <a:pt x="1015199" y="0"/>
                  </a:lnTo>
                  <a:lnTo>
                    <a:pt x="1015199" y="1015199"/>
                  </a:lnTo>
                  <a:close/>
                </a:path>
              </a:pathLst>
            </a:custGeom>
            <a:solidFill>
              <a:srgbClr val="212D73"/>
            </a:solidFill>
            <a:ln>
              <a:noFill/>
            </a:ln>
          </p:spPr>
        </p:sp>
        <p:sp>
          <p:nvSpPr>
            <p:cNvPr id="129" name="Google Shape;129;p1"/>
            <p:cNvSpPr/>
            <p:nvPr/>
          </p:nvSpPr>
          <p:spPr>
            <a:xfrm>
              <a:off x="7113600" y="0"/>
              <a:ext cx="1012320" cy="1012320"/>
            </a:xfrm>
            <a:custGeom>
              <a:rect b="b" l="l" r="r" t="t"/>
              <a:pathLst>
                <a:path extrusionOk="0" h="1015365" w="1015365">
                  <a:moveTo>
                    <a:pt x="1015199" y="1015199"/>
                  </a:moveTo>
                  <a:lnTo>
                    <a:pt x="0" y="1015199"/>
                  </a:lnTo>
                  <a:lnTo>
                    <a:pt x="1015199" y="0"/>
                  </a:lnTo>
                  <a:lnTo>
                    <a:pt x="1015199" y="1015199"/>
                  </a:lnTo>
                  <a:close/>
                </a:path>
              </a:pathLst>
            </a:custGeom>
            <a:solidFill>
              <a:srgbClr val="3849AB"/>
            </a:solidFill>
            <a:ln>
              <a:noFill/>
            </a:ln>
          </p:spPr>
        </p:sp>
        <p:sp>
          <p:nvSpPr>
            <p:cNvPr id="130" name="Google Shape;130;p1"/>
            <p:cNvSpPr/>
            <p:nvPr/>
          </p:nvSpPr>
          <p:spPr>
            <a:xfrm>
              <a:off x="7113600" y="0"/>
              <a:ext cx="1012320" cy="1012320"/>
            </a:xfrm>
            <a:custGeom>
              <a:rect b="b" l="l" r="r" t="t"/>
              <a:pathLst>
                <a:path extrusionOk="0" h="1015365" w="1015365">
                  <a:moveTo>
                    <a:pt x="0" y="1015199"/>
                  </a:moveTo>
                  <a:lnTo>
                    <a:pt x="0" y="0"/>
                  </a:lnTo>
                  <a:lnTo>
                    <a:pt x="1015199" y="0"/>
                  </a:lnTo>
                  <a:lnTo>
                    <a:pt x="0" y="1015199"/>
                  </a:lnTo>
                  <a:close/>
                </a:path>
              </a:pathLst>
            </a:custGeom>
            <a:solidFill>
              <a:srgbClr val="7890CD"/>
            </a:solidFill>
            <a:ln>
              <a:noFill/>
            </a:ln>
          </p:spPr>
        </p:sp>
        <p:sp>
          <p:nvSpPr>
            <p:cNvPr id="131" name="Google Shape;131;p1"/>
            <p:cNvSpPr/>
            <p:nvPr/>
          </p:nvSpPr>
          <p:spPr>
            <a:xfrm>
              <a:off x="6098400" y="0"/>
              <a:ext cx="1012320" cy="1012320"/>
            </a:xfrm>
            <a:custGeom>
              <a:rect b="b" l="l" r="r" t="t"/>
              <a:pathLst>
                <a:path extrusionOk="0" h="1015365" w="1015365">
                  <a:moveTo>
                    <a:pt x="1015199" y="1015199"/>
                  </a:moveTo>
                  <a:lnTo>
                    <a:pt x="0" y="0"/>
                  </a:lnTo>
                  <a:lnTo>
                    <a:pt x="1015199" y="0"/>
                  </a:lnTo>
                  <a:lnTo>
                    <a:pt x="1015199" y="1015199"/>
                  </a:lnTo>
                  <a:close/>
                </a:path>
              </a:pathLst>
            </a:custGeom>
            <a:solidFill>
              <a:srgbClr val="212D73"/>
            </a:solidFill>
            <a:ln>
              <a:noFill/>
            </a:ln>
          </p:spPr>
        </p:sp>
        <p:sp>
          <p:nvSpPr>
            <p:cNvPr id="132" name="Google Shape;132;p1"/>
            <p:cNvSpPr/>
            <p:nvPr/>
          </p:nvSpPr>
          <p:spPr>
            <a:xfrm>
              <a:off x="8128800" y="1015200"/>
              <a:ext cx="1012320" cy="1012320"/>
            </a:xfrm>
            <a:custGeom>
              <a:rect b="b" l="l" r="r" t="t"/>
              <a:pathLst>
                <a:path extrusionOk="0" h="1015364" w="1015365">
                  <a:moveTo>
                    <a:pt x="1015199" y="1015200"/>
                  </a:moveTo>
                  <a:lnTo>
                    <a:pt x="0" y="0"/>
                  </a:lnTo>
                  <a:lnTo>
                    <a:pt x="1015199" y="0"/>
                  </a:lnTo>
                  <a:lnTo>
                    <a:pt x="1015199" y="1015200"/>
                  </a:lnTo>
                  <a:close/>
                </a:path>
              </a:pathLst>
            </a:custGeom>
            <a:solidFill>
              <a:srgbClr val="7890CD"/>
            </a:solidFill>
            <a:ln>
              <a:noFill/>
            </a:ln>
          </p:spPr>
        </p:sp>
      </p:grpSp>
      <p:sp>
        <p:nvSpPr>
          <p:cNvPr id="133" name="Google Shape;133;p1"/>
          <p:cNvSpPr/>
          <p:nvPr/>
        </p:nvSpPr>
        <p:spPr>
          <a:xfrm>
            <a:off x="671040" y="1325520"/>
            <a:ext cx="7323840" cy="1105200"/>
          </a:xfrm>
          <a:prstGeom prst="rect">
            <a:avLst/>
          </a:prstGeom>
          <a:noFill/>
          <a:ln>
            <a:noFill/>
          </a:ln>
        </p:spPr>
        <p:txBody>
          <a:bodyPr anchorCtr="0" anchor="t" bIns="0" lIns="0" spcFirstLastPara="1" rIns="0" wrap="square" tIns="55800">
            <a:noAutofit/>
          </a:bodyPr>
          <a:lstStyle/>
          <a:p>
            <a:pPr indent="0" lvl="0" marL="12600" marR="0" rtl="0" algn="l">
              <a:lnSpc>
                <a:spcPct val="100000"/>
              </a:lnSpc>
              <a:spcBef>
                <a:spcPts val="0"/>
              </a:spcBef>
              <a:spcAft>
                <a:spcPts val="0"/>
              </a:spcAft>
              <a:buNone/>
            </a:pPr>
            <a:r>
              <a:rPr b="0" i="0" lang="en-US" sz="3200" u="none" cap="none" strike="noStrike">
                <a:solidFill>
                  <a:srgbClr val="FFFFFF"/>
                </a:solidFill>
                <a:latin typeface="Times New Roman"/>
                <a:ea typeface="Times New Roman"/>
                <a:cs typeface="Times New Roman"/>
                <a:sym typeface="Times New Roman"/>
              </a:rPr>
              <a:t>An Overview of Recommendation Systems using Machine Learning Algorithms</a:t>
            </a:r>
            <a:endParaRPr b="0" i="0" sz="3200" u="none" cap="none" strike="noStrike">
              <a:latin typeface="Arial"/>
              <a:ea typeface="Arial"/>
              <a:cs typeface="Arial"/>
              <a:sym typeface="Arial"/>
            </a:endParaRPr>
          </a:p>
        </p:txBody>
      </p:sp>
      <p:sp>
        <p:nvSpPr>
          <p:cNvPr id="134" name="Google Shape;134;p1"/>
          <p:cNvSpPr/>
          <p:nvPr/>
        </p:nvSpPr>
        <p:spPr>
          <a:xfrm>
            <a:off x="6177600" y="3214800"/>
            <a:ext cx="2506320" cy="1139760"/>
          </a:xfrm>
          <a:prstGeom prst="rect">
            <a:avLst/>
          </a:prstGeom>
          <a:noFill/>
          <a:ln>
            <a:noFill/>
          </a:ln>
        </p:spPr>
        <p:txBody>
          <a:bodyPr anchorCtr="0" anchor="t" bIns="0" lIns="0" spcFirstLastPara="1" rIns="0" wrap="square" tIns="12600">
            <a:sp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12600" marR="0" rtl="0" algn="l">
              <a:lnSpc>
                <a:spcPct val="100000"/>
              </a:lnSpc>
              <a:spcBef>
                <a:spcPts val="6"/>
              </a:spcBef>
              <a:spcAft>
                <a:spcPts val="0"/>
              </a:spcAft>
              <a:buNone/>
            </a:pPr>
            <a:r>
              <a:rPr b="0" i="0" lang="en-US" sz="1400" u="none" cap="none" strike="noStrike">
                <a:solidFill>
                  <a:srgbClr val="FFFFFF"/>
                </a:solidFill>
                <a:latin typeface="Trebuchet MS"/>
                <a:ea typeface="Trebuchet MS"/>
                <a:cs typeface="Trebuchet MS"/>
                <a:sym typeface="Trebuchet MS"/>
              </a:rPr>
              <a:t>GROUP MEMBERS:-</a:t>
            </a:r>
            <a:endParaRPr b="0" i="0" sz="140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1400" u="none" cap="none" strike="noStrike">
                <a:solidFill>
                  <a:srgbClr val="FFFFFF"/>
                </a:solidFill>
                <a:latin typeface="Trebuchet MS"/>
                <a:ea typeface="Trebuchet MS"/>
                <a:cs typeface="Trebuchet MS"/>
                <a:sym typeface="Trebuchet MS"/>
              </a:rPr>
              <a:t>1814007: Bhavik Bhatt</a:t>
            </a:r>
            <a:endParaRPr b="0" i="0" sz="140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1400" u="none" cap="none" strike="noStrike">
                <a:solidFill>
                  <a:srgbClr val="FFFFFF"/>
                </a:solidFill>
                <a:latin typeface="Trebuchet MS"/>
                <a:ea typeface="Trebuchet MS"/>
                <a:cs typeface="Trebuchet MS"/>
                <a:sym typeface="Trebuchet MS"/>
              </a:rPr>
              <a:t>1814008: Jainam Mehta</a:t>
            </a:r>
            <a:endParaRPr b="0" i="0" sz="140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1400" u="none" cap="none" strike="noStrike">
                <a:solidFill>
                  <a:srgbClr val="FFFFFF"/>
                </a:solidFill>
                <a:latin typeface="Trebuchet MS"/>
                <a:ea typeface="Trebuchet MS"/>
                <a:cs typeface="Trebuchet MS"/>
                <a:sym typeface="Trebuchet MS"/>
              </a:rPr>
              <a:t>1814009: Sourabh Bujawade</a:t>
            </a:r>
            <a:endParaRPr b="0" i="0" sz="1400" u="none" cap="none" strike="noStrike">
              <a:latin typeface="Arial"/>
              <a:ea typeface="Arial"/>
              <a:cs typeface="Arial"/>
              <a:sym typeface="Arial"/>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Results and discussion Contd.</a:t>
            </a:r>
            <a:endParaRPr b="0" i="0" sz="2700" u="none" cap="none" strike="noStrike">
              <a:latin typeface="Arial"/>
              <a:ea typeface="Arial"/>
              <a:cs typeface="Arial"/>
              <a:sym typeface="Arial"/>
            </a:endParaRPr>
          </a:p>
        </p:txBody>
      </p:sp>
      <p:sp>
        <p:nvSpPr>
          <p:cNvPr id="194" name="Google Shape;194;p10"/>
          <p:cNvSpPr/>
          <p:nvPr/>
        </p:nvSpPr>
        <p:spPr>
          <a:xfrm>
            <a:off x="682560" y="672480"/>
            <a:ext cx="6733080" cy="293040"/>
          </a:xfrm>
          <a:prstGeom prst="rect">
            <a:avLst/>
          </a:prstGeom>
          <a:noFill/>
          <a:ln>
            <a:noFill/>
          </a:ln>
        </p:spPr>
        <p:txBody>
          <a:bodyPr anchorCtr="0" anchor="t" bIns="0" lIns="0" spcFirstLastPara="1" rIns="0" wrap="square" tIns="12600">
            <a:spAutoFit/>
          </a:bodyPr>
          <a:lstStyle/>
          <a:p>
            <a:pPr indent="-325080" lvl="0" marL="339840" marR="0" rtl="0" algn="just">
              <a:lnSpc>
                <a:spcPct val="154000"/>
              </a:lnSpc>
              <a:spcBef>
                <a:spcPts val="0"/>
              </a:spcBef>
              <a:spcAft>
                <a:spcPts val="0"/>
              </a:spcAft>
              <a:buClr>
                <a:srgbClr val="000000"/>
              </a:buClr>
              <a:buSzPts val="1200"/>
              <a:buFont typeface="Lato"/>
              <a:buChar char="●"/>
            </a:pPr>
            <a:r>
              <a:rPr b="0" i="0" lang="en-US" sz="1200" u="none" cap="none" strike="noStrike">
                <a:solidFill>
                  <a:srgbClr val="000000"/>
                </a:solidFill>
                <a:latin typeface="Trebuchet MS"/>
                <a:ea typeface="Trebuchet MS"/>
                <a:cs typeface="Trebuchet MS"/>
                <a:sym typeface="Trebuchet MS"/>
              </a:rPr>
              <a:t>The figure below shows the graphical comparison of the experimental values.</a:t>
            </a:r>
            <a:endParaRPr b="0" i="0" sz="1200" u="none" cap="none" strike="noStrike">
              <a:latin typeface="Arial"/>
              <a:ea typeface="Arial"/>
              <a:cs typeface="Arial"/>
              <a:sym typeface="Arial"/>
            </a:endParaRPr>
          </a:p>
        </p:txBody>
      </p:sp>
      <p:pic>
        <p:nvPicPr>
          <p:cNvPr id="195" name="Google Shape;195;p10"/>
          <p:cNvPicPr preferRelativeResize="0"/>
          <p:nvPr/>
        </p:nvPicPr>
        <p:blipFill rotWithShape="1">
          <a:blip r:embed="rId3">
            <a:alphaModFix/>
          </a:blip>
          <a:srcRect b="0" l="0" r="0" t="0"/>
          <a:stretch/>
        </p:blipFill>
        <p:spPr>
          <a:xfrm>
            <a:off x="1944000" y="1152000"/>
            <a:ext cx="4175640" cy="3416400"/>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338760" y="469440"/>
            <a:ext cx="8324280" cy="50616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lang="en-US" sz="2700" strike="noStrike">
                <a:solidFill>
                  <a:srgbClr val="002060"/>
                </a:solidFill>
                <a:latin typeface="Trebuchet MS"/>
                <a:ea typeface="Trebuchet MS"/>
                <a:cs typeface="Trebuchet MS"/>
                <a:sym typeface="Trebuchet MS"/>
              </a:rPr>
              <a:t>Conclusion </a:t>
            </a:r>
            <a:endParaRPr b="0" sz="2700" strike="noStrike">
              <a:latin typeface="Arial"/>
              <a:ea typeface="Arial"/>
              <a:cs typeface="Arial"/>
              <a:sym typeface="Arial"/>
            </a:endParaRPr>
          </a:p>
        </p:txBody>
      </p:sp>
      <p:sp>
        <p:nvSpPr>
          <p:cNvPr id="201" name="Google Shape;201;p17"/>
          <p:cNvSpPr/>
          <p:nvPr/>
        </p:nvSpPr>
        <p:spPr>
          <a:xfrm>
            <a:off x="582120" y="1073520"/>
            <a:ext cx="7629120" cy="3270240"/>
          </a:xfrm>
          <a:prstGeom prst="rect">
            <a:avLst/>
          </a:prstGeom>
          <a:noFill/>
          <a:ln>
            <a:noFill/>
          </a:ln>
        </p:spPr>
        <p:txBody>
          <a:bodyPr anchorCtr="0" anchor="t" bIns="0" lIns="0" spcFirstLastPara="1" rIns="0" wrap="square" tIns="12600">
            <a:sp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000000"/>
                </a:solidFill>
                <a:latin typeface="Trebuchet MS"/>
                <a:ea typeface="Trebuchet MS"/>
                <a:cs typeface="Trebuchet MS"/>
                <a:sym typeface="Trebuchet MS"/>
              </a:rPr>
              <a:t>In this paper we have given a brief about various machine learning algorithms which can be applicable for recommendation systems.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000000"/>
                </a:solidFill>
                <a:latin typeface="Trebuchet MS"/>
                <a:ea typeface="Trebuchet MS"/>
                <a:cs typeface="Trebuchet MS"/>
                <a:sym typeface="Trebuchet MS"/>
              </a:rPr>
              <a:t>This paper helps to identify the best machine learning algorithm suitable for recommendation systems.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000000"/>
                </a:solidFill>
                <a:latin typeface="Trebuchet MS"/>
                <a:ea typeface="Trebuchet MS"/>
                <a:cs typeface="Trebuchet MS"/>
                <a:sym typeface="Trebuchet MS"/>
              </a:rPr>
              <a:t>We have concluded and presented findings in a tabular summary which can help visualize comparison between different algorithms with respect to their precision rates.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000000"/>
                </a:solidFill>
                <a:latin typeface="Trebuchet MS"/>
                <a:ea typeface="Trebuchet MS"/>
                <a:cs typeface="Trebuchet MS"/>
                <a:sym typeface="Trebuchet MS"/>
              </a:rPr>
              <a:t>Based on the study and results from our survey we can conclude that most recommendation systems should be based on Naive Bayes algorithm due to its precision and accuracy.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p:nvPr/>
        </p:nvSpPr>
        <p:spPr>
          <a:xfrm>
            <a:off x="198485" y="2033990"/>
            <a:ext cx="8324400" cy="50610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lang="en-US" sz="2700">
                <a:solidFill>
                  <a:srgbClr val="002060"/>
                </a:solidFill>
                <a:latin typeface="Trebuchet MS"/>
                <a:ea typeface="Trebuchet MS"/>
                <a:cs typeface="Trebuchet MS"/>
                <a:sym typeface="Trebuchet MS"/>
              </a:rPr>
              <a:t>Movie </a:t>
            </a:r>
            <a:r>
              <a:rPr b="0" i="0" lang="en-US" sz="2700" u="none" cap="none" strike="noStrike">
                <a:solidFill>
                  <a:srgbClr val="002060"/>
                </a:solidFill>
                <a:latin typeface="Trebuchet MS"/>
                <a:ea typeface="Trebuchet MS"/>
                <a:cs typeface="Trebuchet MS"/>
                <a:sym typeface="Trebuchet MS"/>
              </a:rPr>
              <a:t>Recommendation System</a:t>
            </a:r>
            <a:endParaRPr b="0" i="0" sz="2700" u="none" cap="none" strike="noStrike">
              <a:latin typeface="Arial"/>
              <a:ea typeface="Arial"/>
              <a:cs typeface="Arial"/>
              <a:sym typeface="Arial"/>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Model</a:t>
            </a:r>
            <a:endParaRPr b="0" i="0" sz="2700" u="none" cap="none" strike="noStrike">
              <a:latin typeface="Arial"/>
              <a:ea typeface="Arial"/>
              <a:cs typeface="Arial"/>
              <a:sym typeface="Arial"/>
            </a:endParaRPr>
          </a:p>
        </p:txBody>
      </p:sp>
      <p:pic>
        <p:nvPicPr>
          <p:cNvPr id="212" name="Google Shape;212;p12"/>
          <p:cNvPicPr preferRelativeResize="0"/>
          <p:nvPr/>
        </p:nvPicPr>
        <p:blipFill rotWithShape="1">
          <a:blip r:embed="rId3">
            <a:alphaModFix/>
          </a:blip>
          <a:srcRect b="0" l="0" r="0" t="0"/>
          <a:stretch/>
        </p:blipFill>
        <p:spPr>
          <a:xfrm>
            <a:off x="1715400" y="288000"/>
            <a:ext cx="2028600" cy="4464000"/>
          </a:xfrm>
          <a:prstGeom prst="rect">
            <a:avLst/>
          </a:prstGeom>
          <a:noFill/>
          <a:ln>
            <a:noFill/>
          </a:ln>
        </p:spPr>
      </p:pic>
      <p:pic>
        <p:nvPicPr>
          <p:cNvPr id="213" name="Google Shape;213;p12"/>
          <p:cNvPicPr preferRelativeResize="0"/>
          <p:nvPr/>
        </p:nvPicPr>
        <p:blipFill rotWithShape="1">
          <a:blip r:embed="rId4">
            <a:alphaModFix/>
          </a:blip>
          <a:srcRect b="0" l="0" r="0" t="0"/>
          <a:stretch/>
        </p:blipFill>
        <p:spPr>
          <a:xfrm>
            <a:off x="5339520" y="246240"/>
            <a:ext cx="1356480" cy="4649760"/>
          </a:xfrm>
          <a:prstGeom prst="rect">
            <a:avLst/>
          </a:prstGeom>
          <a:noFill/>
          <a:ln>
            <a:noFill/>
          </a:ln>
        </p:spPr>
      </p:pic>
      <p:sp>
        <p:nvSpPr>
          <p:cNvPr id="214" name="Google Shape;214;p12"/>
          <p:cNvSpPr txBox="1"/>
          <p:nvPr/>
        </p:nvSpPr>
        <p:spPr>
          <a:xfrm>
            <a:off x="792000" y="936000"/>
            <a:ext cx="122400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600" u="none" cap="none" strike="noStrike">
                <a:latin typeface="Arial"/>
                <a:ea typeface="Arial"/>
                <a:cs typeface="Arial"/>
                <a:sym typeface="Arial"/>
              </a:rPr>
              <a:t>K-Means</a:t>
            </a:r>
            <a:endParaRPr b="0" sz="1600" strike="noStrike">
              <a:latin typeface="Arial"/>
              <a:ea typeface="Arial"/>
              <a:cs typeface="Arial"/>
              <a:sym typeface="Arial"/>
            </a:endParaRPr>
          </a:p>
        </p:txBody>
      </p:sp>
      <p:sp>
        <p:nvSpPr>
          <p:cNvPr id="215" name="Google Shape;215;p12"/>
          <p:cNvSpPr txBox="1"/>
          <p:nvPr/>
        </p:nvSpPr>
        <p:spPr>
          <a:xfrm>
            <a:off x="3960000" y="864000"/>
            <a:ext cx="1224000" cy="541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600" strike="noStrike">
                <a:latin typeface="Arial"/>
                <a:ea typeface="Arial"/>
                <a:cs typeface="Arial"/>
                <a:sym typeface="Arial"/>
              </a:rPr>
              <a:t>Content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Based</a:t>
            </a:r>
            <a:endParaRPr b="0" sz="1600" strike="noStrike">
              <a:latin typeface="Arial"/>
              <a:ea typeface="Arial"/>
              <a:cs typeface="Arial"/>
              <a:sym typeface="Arial"/>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p:nvPr/>
        </p:nvSpPr>
        <p:spPr>
          <a:xfrm>
            <a:off x="338760" y="469440"/>
            <a:ext cx="8324280" cy="50616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lang="en-US" sz="2700" strike="noStrike">
                <a:solidFill>
                  <a:srgbClr val="002060"/>
                </a:solidFill>
                <a:latin typeface="Trebuchet MS"/>
                <a:ea typeface="Trebuchet MS"/>
                <a:cs typeface="Trebuchet MS"/>
                <a:sym typeface="Trebuchet MS"/>
              </a:rPr>
              <a:t>Tools and Libraries </a:t>
            </a:r>
            <a:endParaRPr b="0" sz="2700" strike="noStrike">
              <a:latin typeface="Arial"/>
              <a:ea typeface="Arial"/>
              <a:cs typeface="Arial"/>
              <a:sym typeface="Arial"/>
            </a:endParaRPr>
          </a:p>
        </p:txBody>
      </p:sp>
      <p:sp>
        <p:nvSpPr>
          <p:cNvPr id="221" name="Google Shape;221;p13"/>
          <p:cNvSpPr/>
          <p:nvPr/>
        </p:nvSpPr>
        <p:spPr>
          <a:xfrm>
            <a:off x="582120" y="1073520"/>
            <a:ext cx="7629120" cy="3484080"/>
          </a:xfrm>
          <a:prstGeom prst="rect">
            <a:avLst/>
          </a:prstGeom>
          <a:noFill/>
          <a:ln>
            <a:noFill/>
          </a:ln>
        </p:spPr>
        <p:txBody>
          <a:bodyPr anchorCtr="0" anchor="t" bIns="0" lIns="0" spcFirstLastPara="1" rIns="0" wrap="square" tIns="12600">
            <a:sp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FF0000"/>
                </a:solidFill>
                <a:latin typeface="Trebuchet MS"/>
                <a:ea typeface="Trebuchet MS"/>
                <a:cs typeface="Trebuchet MS"/>
                <a:sym typeface="Trebuchet MS"/>
              </a:rPr>
              <a:t>Programming Language:</a:t>
            </a:r>
            <a:endParaRPr b="0" sz="1400"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Python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FF0000"/>
                </a:solidFill>
                <a:latin typeface="Trebuchet MS"/>
                <a:ea typeface="Trebuchet MS"/>
                <a:cs typeface="Trebuchet MS"/>
                <a:sym typeface="Trebuchet MS"/>
              </a:rPr>
              <a:t>Libraries:</a:t>
            </a:r>
            <a:endParaRPr b="0" sz="1400"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pandas</a:t>
            </a:r>
            <a:endParaRPr b="0" i="0" sz="1400" u="none" cap="none"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numpy</a:t>
            </a:r>
            <a:endParaRPr b="0" i="0" sz="1400" u="none" cap="none"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matplotlib</a:t>
            </a:r>
            <a:endParaRPr b="0" i="0" sz="1400" u="none" cap="none"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sklearn</a:t>
            </a:r>
            <a:endParaRPr b="0" i="0" sz="1400" u="none" cap="none"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scipy</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FF0000"/>
                </a:solidFill>
                <a:latin typeface="Trebuchet MS"/>
                <a:ea typeface="Trebuchet MS"/>
                <a:cs typeface="Trebuchet MS"/>
                <a:sym typeface="Trebuchet MS"/>
              </a:rPr>
              <a:t>Algorithms:</a:t>
            </a:r>
            <a:endParaRPr b="0" sz="1400"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K-Means</a:t>
            </a:r>
            <a:endParaRPr b="0" i="0" sz="1400" u="none" cap="none"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Content Based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p:nvPr/>
        </p:nvSpPr>
        <p:spPr>
          <a:xfrm>
            <a:off x="338760" y="469440"/>
            <a:ext cx="8324280" cy="50616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lang="en-US" sz="2700" strike="noStrike">
                <a:solidFill>
                  <a:srgbClr val="002060"/>
                </a:solidFill>
                <a:latin typeface="Trebuchet MS"/>
                <a:ea typeface="Trebuchet MS"/>
                <a:cs typeface="Trebuchet MS"/>
                <a:sym typeface="Trebuchet MS"/>
              </a:rPr>
              <a:t>Dataset</a:t>
            </a:r>
            <a:endParaRPr b="0" sz="2700" strike="noStrike">
              <a:latin typeface="Arial"/>
              <a:ea typeface="Arial"/>
              <a:cs typeface="Arial"/>
              <a:sym typeface="Arial"/>
            </a:endParaRPr>
          </a:p>
        </p:txBody>
      </p:sp>
      <p:sp>
        <p:nvSpPr>
          <p:cNvPr id="227" name="Google Shape;227;p14"/>
          <p:cNvSpPr/>
          <p:nvPr/>
        </p:nvSpPr>
        <p:spPr>
          <a:xfrm>
            <a:off x="582120" y="1073520"/>
            <a:ext cx="7629120" cy="2418480"/>
          </a:xfrm>
          <a:prstGeom prst="rect">
            <a:avLst/>
          </a:prstGeom>
          <a:noFill/>
          <a:ln>
            <a:noFill/>
          </a:ln>
        </p:spPr>
        <p:txBody>
          <a:bodyPr anchorCtr="0" anchor="t" bIns="0" lIns="0" spcFirstLastPara="1" rIns="0" wrap="square" tIns="12600">
            <a:sp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FF0000"/>
                </a:solidFill>
                <a:latin typeface="Trebuchet MS"/>
                <a:ea typeface="Trebuchet MS"/>
                <a:cs typeface="Trebuchet MS"/>
                <a:sym typeface="Trebuchet MS"/>
              </a:rPr>
              <a:t>Dataset Name:</a:t>
            </a:r>
            <a:endParaRPr b="0" sz="1400"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MovieLens</a:t>
            </a:r>
            <a:endParaRPr b="0" i="0" sz="1400" u="none" cap="none" strike="noStrike">
              <a:latin typeface="Arial"/>
              <a:ea typeface="Arial"/>
              <a:cs typeface="Arial"/>
              <a:sym typeface="Arial"/>
            </a:endParaRPr>
          </a:p>
          <a:p>
            <a:pPr indent="-175994" lvl="2" marL="648000" marR="0" rtl="0" algn="l">
              <a:lnSpc>
                <a:spcPct val="100000"/>
              </a:lnSpc>
              <a:spcBef>
                <a:spcPts val="0"/>
              </a:spcBef>
              <a:spcAft>
                <a:spcPts val="0"/>
              </a:spcAft>
              <a:buClr>
                <a:srgbClr val="000000"/>
              </a:buClr>
              <a:buSzPts val="630"/>
              <a:buFont typeface="Noto Sans Symbols"/>
              <a:buNone/>
            </a:pPr>
            <a:r>
              <a:t/>
            </a:r>
            <a:endParaRPr b="0" i="0" sz="1400" u="none" cap="none"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FF0000"/>
                </a:solidFill>
                <a:latin typeface="Trebuchet MS"/>
                <a:ea typeface="Trebuchet MS"/>
                <a:cs typeface="Trebuchet MS"/>
                <a:sym typeface="Trebuchet MS"/>
              </a:rPr>
              <a:t>Description:</a:t>
            </a:r>
            <a:endParaRPr b="0" sz="1400"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The dataset used is MovieLens dataset which consist of 668 unique users, 10325 Movies and 20 genres.</a:t>
            </a:r>
            <a:endParaRPr b="0" i="0" sz="1400" u="none" cap="none" strike="noStrike">
              <a:latin typeface="Arial"/>
              <a:ea typeface="Arial"/>
              <a:cs typeface="Arial"/>
              <a:sym typeface="Arial"/>
            </a:endParaRPr>
          </a:p>
          <a:p>
            <a:pPr indent="-175994" lvl="2" marL="648000" marR="0" rtl="0" algn="l">
              <a:lnSpc>
                <a:spcPct val="100000"/>
              </a:lnSpc>
              <a:spcBef>
                <a:spcPts val="0"/>
              </a:spcBef>
              <a:spcAft>
                <a:spcPts val="0"/>
              </a:spcAft>
              <a:buClr>
                <a:srgbClr val="000000"/>
              </a:buClr>
              <a:buSzPts val="630"/>
              <a:buFont typeface="Noto Sans Symbols"/>
              <a:buNone/>
            </a:pPr>
            <a:r>
              <a:t/>
            </a:r>
            <a:endParaRPr b="0" i="0" sz="1400" u="none" cap="none" strike="noStrike">
              <a:latin typeface="Arial"/>
              <a:ea typeface="Arial"/>
              <a:cs typeface="Arial"/>
              <a:sym typeface="Arial"/>
            </a:endParaRPr>
          </a:p>
          <a:p>
            <a:pPr indent="-285120" lvl="0" marL="285840" marR="0" rtl="0" algn="l">
              <a:lnSpc>
                <a:spcPct val="100000"/>
              </a:lnSpc>
              <a:spcBef>
                <a:spcPts val="0"/>
              </a:spcBef>
              <a:spcAft>
                <a:spcPts val="0"/>
              </a:spcAft>
              <a:buClr>
                <a:srgbClr val="000000"/>
              </a:buClr>
              <a:buSzPts val="1400"/>
              <a:buFont typeface="Trebuchet MS"/>
              <a:buChar char="•"/>
            </a:pPr>
            <a:r>
              <a:rPr b="0" lang="en-US" sz="1400" strike="noStrike">
                <a:solidFill>
                  <a:srgbClr val="FF0000"/>
                </a:solidFill>
                <a:latin typeface="Trebuchet MS"/>
                <a:ea typeface="Trebuchet MS"/>
                <a:cs typeface="Trebuchet MS"/>
                <a:sym typeface="Trebuchet MS"/>
              </a:rPr>
              <a:t>Dataset Link:</a:t>
            </a:r>
            <a:endParaRPr b="0" sz="1400" strike="noStrike">
              <a:latin typeface="Arial"/>
              <a:ea typeface="Arial"/>
              <a:cs typeface="Arial"/>
              <a:sym typeface="Arial"/>
            </a:endParaRPr>
          </a:p>
          <a:p>
            <a:pPr indent="-216000" lvl="2" marL="648000" marR="0" rtl="0" algn="l">
              <a:lnSpc>
                <a:spcPct val="100000"/>
              </a:lnSpc>
              <a:spcBef>
                <a:spcPts val="0"/>
              </a:spcBef>
              <a:spcAft>
                <a:spcPts val="0"/>
              </a:spcAft>
              <a:buClr>
                <a:srgbClr val="000000"/>
              </a:buClr>
              <a:buSzPts val="630"/>
              <a:buFont typeface="Noto Sans Symbols"/>
              <a:buChar char="●"/>
            </a:pPr>
            <a:r>
              <a:rPr b="0" i="0" lang="en-US" sz="1400" u="none" cap="none" strike="noStrike">
                <a:solidFill>
                  <a:srgbClr val="000000"/>
                </a:solidFill>
                <a:latin typeface="Trebuchet MS"/>
                <a:ea typeface="Trebuchet MS"/>
                <a:cs typeface="Trebuchet MS"/>
                <a:sym typeface="Trebuchet MS"/>
              </a:rPr>
              <a:t>https://www.kaggle.com/ayushimishra2809/movielens-dataset</a:t>
            </a:r>
            <a:endParaRPr b="0" i="0" sz="1400" u="none" cap="none" strike="noStrike">
              <a:latin typeface="Arial"/>
              <a:ea typeface="Arial"/>
              <a:cs typeface="Arial"/>
              <a:sym typeface="Arial"/>
            </a:endParaRPr>
          </a:p>
          <a:p>
            <a:pPr indent="-175994" lvl="2" marL="648000" marR="0" rtl="0" algn="l">
              <a:lnSpc>
                <a:spcPct val="100000"/>
              </a:lnSpc>
              <a:spcBef>
                <a:spcPts val="0"/>
              </a:spcBef>
              <a:spcAft>
                <a:spcPts val="0"/>
              </a:spcAft>
              <a:buClr>
                <a:srgbClr val="000000"/>
              </a:buClr>
              <a:buSzPts val="630"/>
              <a:buFont typeface="Noto Sans Symbols"/>
              <a:buNone/>
            </a:pPr>
            <a:r>
              <a:t/>
            </a:r>
            <a:endParaRPr b="0" i="0" sz="1400" u="none" cap="none" strike="noStrike">
              <a:latin typeface="Arial"/>
              <a:ea typeface="Arial"/>
              <a:cs typeface="Arial"/>
              <a:sym typeface="Arial"/>
            </a:endParaRPr>
          </a:p>
        </p:txBody>
      </p:sp>
    </p:spTree>
  </p:cSld>
  <p:clrMapOvr>
    <a:masterClrMapping/>
  </p:clrMapOvr>
  <p:transition spd="slow">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lang="en-US" sz="2700" strike="noStrike">
                <a:solidFill>
                  <a:srgbClr val="17375E"/>
                </a:solidFill>
                <a:latin typeface="Trebuchet MS"/>
                <a:ea typeface="Trebuchet MS"/>
                <a:cs typeface="Trebuchet MS"/>
                <a:sym typeface="Trebuchet MS"/>
              </a:rPr>
              <a:t>Results</a:t>
            </a:r>
            <a:endParaRPr b="0" sz="2700" strike="noStrike">
              <a:latin typeface="Arial"/>
              <a:ea typeface="Arial"/>
              <a:cs typeface="Arial"/>
              <a:sym typeface="Arial"/>
            </a:endParaRPr>
          </a:p>
        </p:txBody>
      </p:sp>
      <p:pic>
        <p:nvPicPr>
          <p:cNvPr id="233" name="Google Shape;233;p15"/>
          <p:cNvPicPr preferRelativeResize="0"/>
          <p:nvPr/>
        </p:nvPicPr>
        <p:blipFill rotWithShape="1">
          <a:blip r:embed="rId3">
            <a:alphaModFix/>
          </a:blip>
          <a:srcRect b="0" l="1021" r="1731" t="3633"/>
          <a:stretch/>
        </p:blipFill>
        <p:spPr>
          <a:xfrm>
            <a:off x="982075" y="1196475"/>
            <a:ext cx="4403024" cy="1179525"/>
          </a:xfrm>
          <a:prstGeom prst="rect">
            <a:avLst/>
          </a:prstGeom>
          <a:noFill/>
          <a:ln>
            <a:noFill/>
          </a:ln>
        </p:spPr>
      </p:pic>
      <p:sp>
        <p:nvSpPr>
          <p:cNvPr id="234" name="Google Shape;234;p15"/>
          <p:cNvSpPr txBox="1"/>
          <p:nvPr/>
        </p:nvSpPr>
        <p:spPr>
          <a:xfrm>
            <a:off x="936000" y="733680"/>
            <a:ext cx="1224000" cy="311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500" strike="noStrike">
                <a:latin typeface="Trebuchet MS"/>
                <a:ea typeface="Trebuchet MS"/>
                <a:cs typeface="Trebuchet MS"/>
                <a:sym typeface="Trebuchet MS"/>
              </a:rPr>
              <a:t>K-Means</a:t>
            </a:r>
            <a:endParaRPr b="0" sz="1500" strike="noStrike">
              <a:latin typeface="Trebuchet MS"/>
              <a:ea typeface="Trebuchet MS"/>
              <a:cs typeface="Trebuchet MS"/>
              <a:sym typeface="Trebuchet MS"/>
            </a:endParaRPr>
          </a:p>
        </p:txBody>
      </p:sp>
      <p:sp>
        <p:nvSpPr>
          <p:cNvPr id="235" name="Google Shape;235;p15"/>
          <p:cNvSpPr txBox="1"/>
          <p:nvPr/>
        </p:nvSpPr>
        <p:spPr>
          <a:xfrm>
            <a:off x="936000" y="2592000"/>
            <a:ext cx="1800000" cy="311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500" strike="noStrike">
                <a:latin typeface="Trebuchet MS"/>
                <a:ea typeface="Trebuchet MS"/>
                <a:cs typeface="Trebuchet MS"/>
                <a:sym typeface="Trebuchet MS"/>
              </a:rPr>
              <a:t>Content Based</a:t>
            </a:r>
            <a:endParaRPr b="0" sz="1500" strike="noStrike">
              <a:latin typeface="Trebuchet MS"/>
              <a:ea typeface="Trebuchet MS"/>
              <a:cs typeface="Trebuchet MS"/>
              <a:sym typeface="Trebuchet MS"/>
            </a:endParaRPr>
          </a:p>
        </p:txBody>
      </p:sp>
      <p:pic>
        <p:nvPicPr>
          <p:cNvPr id="236" name="Google Shape;236;p15"/>
          <p:cNvPicPr preferRelativeResize="0"/>
          <p:nvPr/>
        </p:nvPicPr>
        <p:blipFill rotWithShape="1">
          <a:blip r:embed="rId4">
            <a:alphaModFix/>
          </a:blip>
          <a:srcRect b="0" l="0" r="0" t="0"/>
          <a:stretch/>
        </p:blipFill>
        <p:spPr>
          <a:xfrm>
            <a:off x="982080" y="2952000"/>
            <a:ext cx="3697920" cy="1888200"/>
          </a:xfrm>
          <a:prstGeom prst="rect">
            <a:avLst/>
          </a:prstGeom>
          <a:noFill/>
          <a:ln>
            <a:noFill/>
          </a:ln>
        </p:spPr>
      </p:pic>
    </p:spTree>
  </p:cSld>
  <p:clrMapOvr>
    <a:masterClrMapping/>
  </p:clrMapOvr>
  <p:transition spd="slow">
    <p:wipe dir="l"/>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0184773d52_1_9"/>
          <p:cNvSpPr/>
          <p:nvPr/>
        </p:nvSpPr>
        <p:spPr>
          <a:xfrm>
            <a:off x="278640" y="182160"/>
            <a:ext cx="8371800" cy="442500"/>
          </a:xfrm>
          <a:prstGeom prst="rect">
            <a:avLst/>
          </a:prstGeom>
          <a:noFill/>
          <a:ln>
            <a:noFill/>
          </a:ln>
        </p:spPr>
        <p:txBody>
          <a:bodyPr anchorCtr="0" anchor="t" bIns="0" lIns="0" spcFirstLastPara="1" rIns="0" wrap="square" tIns="12600">
            <a:noAutofit/>
          </a:bodyPr>
          <a:lstStyle/>
          <a:p>
            <a:pPr indent="0" lvl="0" marL="12599" marR="0" rtl="0" algn="ctr">
              <a:lnSpc>
                <a:spcPct val="100000"/>
              </a:lnSpc>
              <a:spcBef>
                <a:spcPts val="0"/>
              </a:spcBef>
              <a:spcAft>
                <a:spcPts val="0"/>
              </a:spcAft>
              <a:buNone/>
            </a:pPr>
            <a:r>
              <a:rPr lang="en-US" sz="2700">
                <a:solidFill>
                  <a:srgbClr val="17375E"/>
                </a:solidFill>
                <a:latin typeface="Trebuchet MS"/>
                <a:ea typeface="Trebuchet MS"/>
                <a:cs typeface="Trebuchet MS"/>
                <a:sym typeface="Trebuchet MS"/>
              </a:rPr>
              <a:t>Conclusion</a:t>
            </a:r>
            <a:endParaRPr sz="2700">
              <a:solidFill>
                <a:srgbClr val="17375E"/>
              </a:solidFill>
              <a:latin typeface="Trebuchet MS"/>
              <a:ea typeface="Trebuchet MS"/>
              <a:cs typeface="Trebuchet MS"/>
              <a:sym typeface="Trebuchet MS"/>
            </a:endParaRPr>
          </a:p>
          <a:p>
            <a:pPr indent="0" lvl="0" marL="12599" marR="0" rtl="0" algn="ctr">
              <a:lnSpc>
                <a:spcPct val="100000"/>
              </a:lnSpc>
              <a:spcBef>
                <a:spcPts val="0"/>
              </a:spcBef>
              <a:spcAft>
                <a:spcPts val="0"/>
              </a:spcAft>
              <a:buNone/>
            </a:pPr>
            <a:r>
              <a:t/>
            </a:r>
            <a:endParaRPr sz="2700">
              <a:solidFill>
                <a:srgbClr val="17375E"/>
              </a:solidFill>
              <a:latin typeface="Trebuchet MS"/>
              <a:ea typeface="Trebuchet MS"/>
              <a:cs typeface="Trebuchet MS"/>
              <a:sym typeface="Trebuchet MS"/>
            </a:endParaRPr>
          </a:p>
        </p:txBody>
      </p:sp>
      <p:sp>
        <p:nvSpPr>
          <p:cNvPr id="242" name="Google Shape;242;g10184773d52_1_9"/>
          <p:cNvSpPr/>
          <p:nvPr/>
        </p:nvSpPr>
        <p:spPr>
          <a:xfrm>
            <a:off x="682550" y="1109200"/>
            <a:ext cx="6855900" cy="2650200"/>
          </a:xfrm>
          <a:prstGeom prst="rect">
            <a:avLst/>
          </a:prstGeom>
          <a:noFill/>
          <a:ln>
            <a:noFill/>
          </a:ln>
        </p:spPr>
        <p:txBody>
          <a:bodyPr anchorCtr="0" anchor="t" bIns="0" lIns="0" spcFirstLastPara="1" rIns="0" wrap="square" tIns="12600">
            <a:noAutofit/>
          </a:bodyPr>
          <a:lstStyle/>
          <a:p>
            <a:pPr indent="-331430" lvl="0" marL="339840" marR="0" rtl="0" algn="l">
              <a:lnSpc>
                <a:spcPct val="154000"/>
              </a:lnSpc>
              <a:spcBef>
                <a:spcPts val="0"/>
              </a:spcBef>
              <a:spcAft>
                <a:spcPts val="0"/>
              </a:spcAft>
              <a:buSzPts val="1300"/>
              <a:buFont typeface="Trebuchet MS"/>
              <a:buChar char="●"/>
            </a:pPr>
            <a:r>
              <a:rPr lang="en-US" sz="1300">
                <a:latin typeface="Trebuchet MS"/>
                <a:ea typeface="Trebuchet MS"/>
                <a:cs typeface="Trebuchet MS"/>
                <a:sym typeface="Trebuchet MS"/>
              </a:rPr>
              <a:t>We successfully implemented a machine learning model for movie recommendation system using collaborative filtering and content based filtering.</a:t>
            </a:r>
            <a:endParaRPr sz="1300">
              <a:latin typeface="Trebuchet MS"/>
              <a:ea typeface="Trebuchet MS"/>
              <a:cs typeface="Trebuchet MS"/>
              <a:sym typeface="Trebuchet MS"/>
            </a:endParaRPr>
          </a:p>
          <a:p>
            <a:pPr indent="-331430" lvl="0" marL="339840" marR="0" rtl="0" algn="l">
              <a:lnSpc>
                <a:spcPct val="154000"/>
              </a:lnSpc>
              <a:spcBef>
                <a:spcPts val="0"/>
              </a:spcBef>
              <a:spcAft>
                <a:spcPts val="0"/>
              </a:spcAft>
              <a:buSzPts val="1300"/>
              <a:buFont typeface="Trebuchet MS"/>
              <a:buChar char="●"/>
            </a:pPr>
            <a:r>
              <a:rPr lang="en-US" sz="1300">
                <a:latin typeface="Trebuchet MS"/>
                <a:ea typeface="Trebuchet MS"/>
                <a:cs typeface="Trebuchet MS"/>
                <a:sym typeface="Trebuchet MS"/>
              </a:rPr>
              <a:t>We have used K means for implementing collaborative filtering and content based filtering using cosine similarity on genres of user’s highest rated movies.</a:t>
            </a:r>
            <a:endParaRPr sz="1300">
              <a:latin typeface="Trebuchet MS"/>
              <a:ea typeface="Trebuchet MS"/>
              <a:cs typeface="Trebuchet MS"/>
              <a:sym typeface="Trebuchet MS"/>
            </a:endParaRPr>
          </a:p>
          <a:p>
            <a:pPr indent="-331430" lvl="0" marL="339840" marR="0" rtl="0" algn="l">
              <a:lnSpc>
                <a:spcPct val="154000"/>
              </a:lnSpc>
              <a:spcBef>
                <a:spcPts val="0"/>
              </a:spcBef>
              <a:spcAft>
                <a:spcPts val="0"/>
              </a:spcAft>
              <a:buSzPts val="1300"/>
              <a:buFont typeface="Trebuchet MS"/>
              <a:buChar char="●"/>
            </a:pPr>
            <a:r>
              <a:rPr lang="en-US" sz="1300">
                <a:latin typeface="Trebuchet MS"/>
                <a:ea typeface="Trebuchet MS"/>
                <a:cs typeface="Trebuchet MS"/>
                <a:sym typeface="Trebuchet MS"/>
              </a:rPr>
              <a:t>We were successfully able to recommend movies with genres similar to the user’s </a:t>
            </a:r>
            <a:r>
              <a:rPr lang="en-US" sz="1300">
                <a:solidFill>
                  <a:schemeClr val="dk1"/>
                </a:solidFill>
                <a:latin typeface="Trebuchet MS"/>
                <a:ea typeface="Trebuchet MS"/>
                <a:cs typeface="Trebuchet MS"/>
                <a:sym typeface="Trebuchet MS"/>
              </a:rPr>
              <a:t>highest </a:t>
            </a:r>
            <a:r>
              <a:rPr lang="en-US" sz="1300">
                <a:latin typeface="Trebuchet MS"/>
                <a:ea typeface="Trebuchet MS"/>
                <a:cs typeface="Trebuchet MS"/>
                <a:sym typeface="Trebuchet MS"/>
              </a:rPr>
              <a:t>rated movies in content based filtering and similar movies in collaborative filtering using K-means.</a:t>
            </a:r>
            <a:endParaRPr sz="1300">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fa7ca70fd1_0_0"/>
          <p:cNvSpPr/>
          <p:nvPr/>
        </p:nvSpPr>
        <p:spPr>
          <a:xfrm>
            <a:off x="278640" y="182160"/>
            <a:ext cx="8371800" cy="442500"/>
          </a:xfrm>
          <a:prstGeom prst="rect">
            <a:avLst/>
          </a:prstGeom>
          <a:noFill/>
          <a:ln>
            <a:noFill/>
          </a:ln>
        </p:spPr>
        <p:txBody>
          <a:bodyPr anchorCtr="0" anchor="t" bIns="0" lIns="0" spcFirstLastPara="1" rIns="0" wrap="square" tIns="12600">
            <a:noAutofit/>
          </a:bodyPr>
          <a:lstStyle/>
          <a:p>
            <a:pPr indent="0" lvl="0" marL="12599" marR="0" rtl="0" algn="ctr">
              <a:lnSpc>
                <a:spcPct val="100000"/>
              </a:lnSpc>
              <a:spcBef>
                <a:spcPts val="0"/>
              </a:spcBef>
              <a:spcAft>
                <a:spcPts val="0"/>
              </a:spcAft>
              <a:buNone/>
            </a:pPr>
            <a:r>
              <a:rPr lang="en-US" sz="2700">
                <a:solidFill>
                  <a:srgbClr val="17375E"/>
                </a:solidFill>
                <a:latin typeface="Trebuchet MS"/>
                <a:ea typeface="Trebuchet MS"/>
                <a:cs typeface="Trebuchet MS"/>
                <a:sym typeface="Trebuchet MS"/>
              </a:rPr>
              <a:t>Github Link</a:t>
            </a:r>
            <a:endParaRPr sz="2700">
              <a:solidFill>
                <a:srgbClr val="17375E"/>
              </a:solidFill>
              <a:latin typeface="Trebuchet MS"/>
              <a:ea typeface="Trebuchet MS"/>
              <a:cs typeface="Trebuchet MS"/>
              <a:sym typeface="Trebuchet MS"/>
            </a:endParaRPr>
          </a:p>
        </p:txBody>
      </p:sp>
      <p:sp>
        <p:nvSpPr>
          <p:cNvPr id="248" name="Google Shape;248;gfa7ca70fd1_0_0"/>
          <p:cNvSpPr/>
          <p:nvPr/>
        </p:nvSpPr>
        <p:spPr>
          <a:xfrm>
            <a:off x="682550" y="1109200"/>
            <a:ext cx="6855900" cy="2650200"/>
          </a:xfrm>
          <a:prstGeom prst="rect">
            <a:avLst/>
          </a:prstGeom>
          <a:noFill/>
          <a:ln>
            <a:noFill/>
          </a:ln>
        </p:spPr>
        <p:txBody>
          <a:bodyPr anchorCtr="0" anchor="t" bIns="0" lIns="0" spcFirstLastPara="1" rIns="0" wrap="square" tIns="12600">
            <a:noAutofit/>
          </a:bodyPr>
          <a:lstStyle/>
          <a:p>
            <a:pPr indent="0" lvl="0" marL="457200" marR="0" rtl="0" algn="l">
              <a:lnSpc>
                <a:spcPct val="154000"/>
              </a:lnSpc>
              <a:spcBef>
                <a:spcPts val="0"/>
              </a:spcBef>
              <a:spcAft>
                <a:spcPts val="0"/>
              </a:spcAft>
              <a:buNone/>
            </a:pPr>
            <a:r>
              <a:rPr lang="en-US" sz="1800" u="sng">
                <a:solidFill>
                  <a:schemeClr val="hlink"/>
                </a:solidFill>
                <a:latin typeface="Trebuchet MS"/>
                <a:ea typeface="Trebuchet MS"/>
                <a:cs typeface="Trebuchet MS"/>
                <a:sym typeface="Trebuchet MS"/>
                <a:hlinkClick r:id="rId3"/>
              </a:rPr>
              <a:t>https://github.com/Jainam321/Movie-Recommendation</a:t>
            </a:r>
            <a:endParaRPr sz="1800">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p:nvPr/>
        </p:nvSpPr>
        <p:spPr>
          <a:xfrm>
            <a:off x="409680" y="306360"/>
            <a:ext cx="8324280" cy="50616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lang="en-US" sz="2700" strike="noStrike">
                <a:solidFill>
                  <a:srgbClr val="002060"/>
                </a:solidFill>
                <a:latin typeface="Trebuchet MS"/>
                <a:ea typeface="Trebuchet MS"/>
                <a:cs typeface="Trebuchet MS"/>
                <a:sym typeface="Trebuchet MS"/>
              </a:rPr>
              <a:t>References</a:t>
            </a:r>
            <a:endParaRPr b="0" sz="2700" strike="noStrike">
              <a:latin typeface="Arial"/>
              <a:ea typeface="Arial"/>
              <a:cs typeface="Arial"/>
              <a:sym typeface="Arial"/>
            </a:endParaRPr>
          </a:p>
        </p:txBody>
      </p:sp>
      <p:sp>
        <p:nvSpPr>
          <p:cNvPr id="254" name="Google Shape;254;p18"/>
          <p:cNvSpPr/>
          <p:nvPr/>
        </p:nvSpPr>
        <p:spPr>
          <a:xfrm>
            <a:off x="618840" y="976320"/>
            <a:ext cx="7629120" cy="2995920"/>
          </a:xfrm>
          <a:prstGeom prst="rect">
            <a:avLst/>
          </a:prstGeom>
          <a:noFill/>
          <a:ln>
            <a:noFill/>
          </a:ln>
        </p:spPr>
        <p:txBody>
          <a:bodyPr anchorCtr="0" anchor="t" bIns="0" lIns="0" spcFirstLastPara="1" rIns="0" wrap="square" tIns="12600">
            <a:noAutofit/>
          </a:bodyPr>
          <a:lstStyle/>
          <a:p>
            <a:pPr indent="-227879" lvl="0" marL="228600" marR="0" rtl="0" algn="just">
              <a:lnSpc>
                <a:spcPct val="100000"/>
              </a:lnSpc>
              <a:spcBef>
                <a:spcPts val="0"/>
              </a:spcBef>
              <a:spcAft>
                <a:spcPts val="0"/>
              </a:spcAft>
              <a:buClr>
                <a:srgbClr val="000000"/>
              </a:buClr>
              <a:buSzPts val="1200"/>
              <a:buFont typeface="Arial"/>
              <a:buAutoNum type="arabicPeriod"/>
            </a:pPr>
            <a:r>
              <a:rPr b="0" lang="en-US" sz="1200" strike="noStrike">
                <a:solidFill>
                  <a:srgbClr val="000000"/>
                </a:solidFill>
                <a:latin typeface="Trebuchet MS"/>
                <a:ea typeface="Trebuchet MS"/>
                <a:cs typeface="Trebuchet MS"/>
                <a:sym typeface="Trebuchet MS"/>
              </a:rPr>
              <a:t>Fanca, A. Puscasiu, D. Gota and H. Valean, “Recommendation Systems with Machine Learning” 21th    International Carpathian Control Conference (ICCC), 2020.</a:t>
            </a:r>
            <a:endParaRPr b="0" sz="1200" strike="noStrike">
              <a:latin typeface="Arial"/>
              <a:ea typeface="Arial"/>
              <a:cs typeface="Arial"/>
              <a:sym typeface="Arial"/>
            </a:endParaRPr>
          </a:p>
          <a:p>
            <a:pPr indent="0" lvl="0" marL="0" marR="0" rtl="0" algn="just">
              <a:lnSpc>
                <a:spcPct val="100000"/>
              </a:lnSpc>
              <a:spcBef>
                <a:spcPts val="249"/>
              </a:spcBef>
              <a:spcAft>
                <a:spcPts val="0"/>
              </a:spcAft>
              <a:buNone/>
            </a:pPr>
            <a:r>
              <a:t/>
            </a:r>
            <a:endParaRPr b="0" sz="1200" strike="noStrike">
              <a:latin typeface="Arial"/>
              <a:ea typeface="Arial"/>
              <a:cs typeface="Arial"/>
              <a:sym typeface="Arial"/>
            </a:endParaRPr>
          </a:p>
          <a:p>
            <a:pPr indent="-227879" lvl="0" marL="228600" marR="0" rtl="0" algn="just">
              <a:lnSpc>
                <a:spcPct val="100000"/>
              </a:lnSpc>
              <a:spcBef>
                <a:spcPts val="249"/>
              </a:spcBef>
              <a:spcAft>
                <a:spcPts val="0"/>
              </a:spcAft>
              <a:buClr>
                <a:srgbClr val="000000"/>
              </a:buClr>
              <a:buSzPts val="1200"/>
              <a:buFont typeface="Arial"/>
              <a:buAutoNum type="arabicPeriod"/>
            </a:pPr>
            <a:r>
              <a:rPr b="0" lang="en-US" sz="1200" strike="noStrike">
                <a:solidFill>
                  <a:srgbClr val="000000"/>
                </a:solidFill>
                <a:latin typeface="Trebuchet MS"/>
                <a:ea typeface="Trebuchet MS"/>
                <a:cs typeface="Trebuchet MS"/>
                <a:sym typeface="Trebuchet MS"/>
              </a:rPr>
              <a:t>S. Ganguli and Dr. S Thakur, “Machine Learning Based Recommendation System” 10th International Conference on Cloud Computing, Data Science &amp; Engineering (Confluence), 2020.</a:t>
            </a:r>
            <a:endParaRPr b="0" sz="1200" strike="noStrike">
              <a:latin typeface="Arial"/>
              <a:ea typeface="Arial"/>
              <a:cs typeface="Arial"/>
              <a:sym typeface="Arial"/>
            </a:endParaRPr>
          </a:p>
          <a:p>
            <a:pPr indent="0" lvl="0" marL="0" marR="0" rtl="0" algn="just">
              <a:lnSpc>
                <a:spcPct val="100000"/>
              </a:lnSpc>
              <a:spcBef>
                <a:spcPts val="249"/>
              </a:spcBef>
              <a:spcAft>
                <a:spcPts val="0"/>
              </a:spcAft>
              <a:buNone/>
            </a:pPr>
            <a:r>
              <a:t/>
            </a:r>
            <a:endParaRPr b="0" sz="1200" strike="noStrike">
              <a:latin typeface="Arial"/>
              <a:ea typeface="Arial"/>
              <a:cs typeface="Arial"/>
              <a:sym typeface="Arial"/>
            </a:endParaRPr>
          </a:p>
          <a:p>
            <a:pPr indent="-227879" lvl="0" marL="228600" marR="0" rtl="0" algn="just">
              <a:lnSpc>
                <a:spcPct val="100000"/>
              </a:lnSpc>
              <a:spcBef>
                <a:spcPts val="249"/>
              </a:spcBef>
              <a:spcAft>
                <a:spcPts val="0"/>
              </a:spcAft>
              <a:buClr>
                <a:srgbClr val="000000"/>
              </a:buClr>
              <a:buSzPts val="1200"/>
              <a:buFont typeface="Arial"/>
              <a:buAutoNum type="arabicPeriod"/>
            </a:pPr>
            <a:r>
              <a:rPr b="0" lang="en-US" sz="1200" strike="noStrike">
                <a:solidFill>
                  <a:srgbClr val="000000"/>
                </a:solidFill>
                <a:latin typeface="Trebuchet MS"/>
                <a:ea typeface="Trebuchet MS"/>
                <a:cs typeface="Trebuchet MS"/>
                <a:sym typeface="Trebuchet MS"/>
              </a:rPr>
              <a:t>S. Cherukullapurath Mana and T. Sasipraba, “A Machine Learning Based Implementation of Product and Service Recommendation Models” 7th International Conference on Electrical Energy Systems (ICEES), 2021.</a:t>
            </a:r>
            <a:endParaRPr b="0" sz="1200" strike="noStrike">
              <a:latin typeface="Arial"/>
              <a:ea typeface="Arial"/>
              <a:cs typeface="Arial"/>
              <a:sym typeface="Arial"/>
            </a:endParaRPr>
          </a:p>
          <a:p>
            <a:pPr indent="0" lvl="0" marL="0" marR="0" rtl="0" algn="just">
              <a:lnSpc>
                <a:spcPct val="100000"/>
              </a:lnSpc>
              <a:spcBef>
                <a:spcPts val="249"/>
              </a:spcBef>
              <a:spcAft>
                <a:spcPts val="0"/>
              </a:spcAft>
              <a:buNone/>
            </a:pPr>
            <a:r>
              <a:t/>
            </a:r>
            <a:endParaRPr b="0" sz="1200" strike="noStrike">
              <a:latin typeface="Arial"/>
              <a:ea typeface="Arial"/>
              <a:cs typeface="Arial"/>
              <a:sym typeface="Arial"/>
            </a:endParaRPr>
          </a:p>
          <a:p>
            <a:pPr indent="-227879" lvl="0" marL="228600" marR="0" rtl="0" algn="just">
              <a:lnSpc>
                <a:spcPct val="100000"/>
              </a:lnSpc>
              <a:spcBef>
                <a:spcPts val="249"/>
              </a:spcBef>
              <a:spcAft>
                <a:spcPts val="0"/>
              </a:spcAft>
              <a:buClr>
                <a:srgbClr val="000000"/>
              </a:buClr>
              <a:buSzPts val="1200"/>
              <a:buFont typeface="Arial"/>
              <a:buAutoNum type="arabicPeriod"/>
            </a:pPr>
            <a:r>
              <a:rPr b="0" lang="en-US" sz="1200" strike="noStrike">
                <a:solidFill>
                  <a:srgbClr val="000000"/>
                </a:solidFill>
                <a:latin typeface="Trebuchet MS"/>
                <a:ea typeface="Trebuchet MS"/>
                <a:cs typeface="Trebuchet MS"/>
                <a:sym typeface="Trebuchet MS"/>
              </a:rPr>
              <a:t>S. Roy, M. Sharma and S.K. Singh, “Movie Recommendation System Using Semi-supervised Learning” Global Conference for Advancement in Technology (GCAT), 2019. </a:t>
            </a:r>
            <a:endParaRPr b="0" sz="1200" strike="noStrike">
              <a:latin typeface="Arial"/>
              <a:ea typeface="Arial"/>
              <a:cs typeface="Arial"/>
              <a:sym typeface="Arial"/>
            </a:endParaRPr>
          </a:p>
          <a:p>
            <a:pPr indent="0" lvl="0" marL="0" marR="0" rtl="0" algn="just">
              <a:lnSpc>
                <a:spcPct val="100000"/>
              </a:lnSpc>
              <a:spcBef>
                <a:spcPts val="249"/>
              </a:spcBef>
              <a:spcAft>
                <a:spcPts val="0"/>
              </a:spcAft>
              <a:buNone/>
            </a:pPr>
            <a:r>
              <a:t/>
            </a:r>
            <a:endParaRPr b="0" sz="1200" strike="noStrike">
              <a:latin typeface="Arial"/>
              <a:ea typeface="Arial"/>
              <a:cs typeface="Arial"/>
              <a:sym typeface="Arial"/>
            </a:endParaRPr>
          </a:p>
          <a:p>
            <a:pPr indent="-227879" lvl="0" marL="228600" marR="0" rtl="0" algn="just">
              <a:lnSpc>
                <a:spcPct val="100000"/>
              </a:lnSpc>
              <a:spcBef>
                <a:spcPts val="249"/>
              </a:spcBef>
              <a:spcAft>
                <a:spcPts val="0"/>
              </a:spcAft>
              <a:buClr>
                <a:srgbClr val="000000"/>
              </a:buClr>
              <a:buSzPts val="1200"/>
              <a:buFont typeface="Arial"/>
              <a:buAutoNum type="arabicPeriod"/>
            </a:pPr>
            <a:r>
              <a:rPr b="0" lang="en-US" sz="1200" strike="noStrike">
                <a:solidFill>
                  <a:srgbClr val="000000"/>
                </a:solidFill>
                <a:latin typeface="Trebuchet MS"/>
                <a:ea typeface="Trebuchet MS"/>
                <a:cs typeface="Trebuchet MS"/>
                <a:sym typeface="Trebuchet MS"/>
              </a:rPr>
              <a:t>S.P. Sahu, A. Nautiyal, M. Prasad, “Machine Learning Algorithms for Recommender System - a comparative analysis” International Journal of Computer Applications Technology and Research (IJCATR), 2017.</a:t>
            </a:r>
            <a:endParaRPr b="0" sz="1200" strike="noStrike">
              <a:latin typeface="Arial"/>
              <a:ea typeface="Arial"/>
              <a:cs typeface="Arial"/>
              <a:sym typeface="Arial"/>
            </a:endParaRPr>
          </a:p>
          <a:p>
            <a:pPr indent="0" lvl="0" marL="0" marR="0" rtl="0" algn="just">
              <a:lnSpc>
                <a:spcPct val="100000"/>
              </a:lnSpc>
              <a:spcBef>
                <a:spcPts val="249"/>
              </a:spcBef>
              <a:spcAft>
                <a:spcPts val="0"/>
              </a:spcAft>
              <a:buNone/>
            </a:pPr>
            <a:r>
              <a:t/>
            </a:r>
            <a:endParaRPr b="0" sz="1200" strike="noStrike">
              <a:latin typeface="Arial"/>
              <a:ea typeface="Arial"/>
              <a:cs typeface="Arial"/>
              <a:sym typeface="Arial"/>
            </a:endParaRPr>
          </a:p>
          <a:p>
            <a:pPr indent="-227879" lvl="0" marL="228600" marR="0" rtl="0" algn="just">
              <a:lnSpc>
                <a:spcPct val="100000"/>
              </a:lnSpc>
              <a:spcBef>
                <a:spcPts val="249"/>
              </a:spcBef>
              <a:spcAft>
                <a:spcPts val="0"/>
              </a:spcAft>
              <a:buClr>
                <a:srgbClr val="000000"/>
              </a:buClr>
              <a:buSzPts val="1200"/>
              <a:buFont typeface="Arial"/>
              <a:buAutoNum type="arabicPeriod"/>
            </a:pPr>
            <a:r>
              <a:rPr b="0" lang="en-US" sz="1200" strike="noStrike">
                <a:solidFill>
                  <a:srgbClr val="000000"/>
                </a:solidFill>
                <a:latin typeface="Trebuchet MS"/>
                <a:ea typeface="Trebuchet MS"/>
                <a:cs typeface="Trebuchet MS"/>
                <a:sym typeface="Trebuchet MS"/>
              </a:rPr>
              <a:t>L Paul Jasmine Rani, Dr. D.C. Joy Winnie Wise, KV. Ajayram, T. Gokul, B. Kirubakaran, “Course Recommendation for students using Machine Learning” International Conference on Electronics and Sustainable Communication Systems (ICEES), 2020.</a:t>
            </a:r>
            <a:endParaRPr b="0" sz="1200" strike="noStrike">
              <a:latin typeface="Arial"/>
              <a:ea typeface="Arial"/>
              <a:cs typeface="Arial"/>
              <a:sym typeface="Arial"/>
            </a:endParaRPr>
          </a:p>
          <a:p>
            <a:pPr indent="0" lvl="0" marL="0" marR="0" rtl="0" algn="just">
              <a:lnSpc>
                <a:spcPct val="150000"/>
              </a:lnSpc>
              <a:spcBef>
                <a:spcPts val="249"/>
              </a:spcBef>
              <a:spcAft>
                <a:spcPts val="0"/>
              </a:spcAft>
              <a:buNone/>
            </a:pPr>
            <a:r>
              <a:t/>
            </a:r>
            <a:endParaRPr b="0" sz="1200" strike="noStrike">
              <a:latin typeface="Arial"/>
              <a:ea typeface="Arial"/>
              <a:cs typeface="Arial"/>
              <a:sym typeface="Arial"/>
            </a:endParaRPr>
          </a:p>
          <a:p>
            <a:pPr indent="0" lvl="0" marL="0" marR="0" rtl="0" algn="just">
              <a:lnSpc>
                <a:spcPct val="150000"/>
              </a:lnSpc>
              <a:spcBef>
                <a:spcPts val="0"/>
              </a:spcBef>
              <a:spcAft>
                <a:spcPts val="0"/>
              </a:spcAft>
              <a:buNone/>
            </a:pPr>
            <a:r>
              <a:t/>
            </a:r>
            <a:endParaRPr b="0" sz="1200" strike="noStrike">
              <a:latin typeface="Arial"/>
              <a:ea typeface="Arial"/>
              <a:cs typeface="Arial"/>
              <a:sym typeface="Aria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p:nvPr/>
        </p:nvSpPr>
        <p:spPr>
          <a:xfrm>
            <a:off x="457200" y="538560"/>
            <a:ext cx="8228160" cy="5097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2700" u="none" cap="none" strike="noStrike">
                <a:solidFill>
                  <a:srgbClr val="2A3890"/>
                </a:solidFill>
                <a:latin typeface="Trebuchet MS"/>
                <a:ea typeface="Trebuchet MS"/>
                <a:cs typeface="Trebuchet MS"/>
                <a:sym typeface="Trebuchet MS"/>
              </a:rPr>
              <a:t>Need for Recommendation Systems   </a:t>
            </a:r>
            <a:endParaRPr b="0" i="0" sz="2700" u="none" cap="none" strike="noStrike">
              <a:latin typeface="Arial"/>
              <a:ea typeface="Arial"/>
              <a:cs typeface="Arial"/>
              <a:sym typeface="Arial"/>
            </a:endParaRPr>
          </a:p>
        </p:txBody>
      </p:sp>
      <p:sp>
        <p:nvSpPr>
          <p:cNvPr id="140" name="Google Shape;140;p2"/>
          <p:cNvSpPr/>
          <p:nvPr/>
        </p:nvSpPr>
        <p:spPr>
          <a:xfrm>
            <a:off x="457200" y="1181160"/>
            <a:ext cx="8317440" cy="2950560"/>
          </a:xfrm>
          <a:prstGeom prst="rect">
            <a:avLst/>
          </a:prstGeom>
          <a:noFill/>
          <a:ln>
            <a:noFill/>
          </a:ln>
        </p:spPr>
        <p:txBody>
          <a:bodyPr anchorCtr="0" anchor="ctr" bIns="0" lIns="0" spcFirstLastPara="1" rIns="0" wrap="square" tIns="0">
            <a:noAutofit/>
          </a:bodyPr>
          <a:lstStyle/>
          <a:p>
            <a:pPr indent="-17028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Recommendation systems are becoming increasingly popular and an important aspect of several software systems from all kinds of domains.</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17028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Users cannot be expected to manually browse through different items to find what he is looking for.</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17028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Recommendations are made by taking into account unique properties of the users and hence different users or groups of users receive various recommendations.</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17028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Hence, the need for implementing the recommendation systems has been increasing widely for:</a:t>
            </a:r>
            <a:endParaRPr b="0" i="0" sz="1200" u="none" cap="none" strike="noStrike">
              <a:latin typeface="Arial"/>
              <a:ea typeface="Arial"/>
              <a:cs typeface="Arial"/>
              <a:sym typeface="Arial"/>
            </a:endParaRPr>
          </a:p>
          <a:p>
            <a:pPr indent="-170640" lvl="2" marL="17172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rebuchet MS"/>
                <a:ea typeface="Trebuchet MS"/>
                <a:cs typeface="Trebuchet MS"/>
                <a:sym typeface="Trebuchet MS"/>
              </a:rPr>
              <a:t>Studying the tastes and preferences of the customers</a:t>
            </a:r>
            <a:endParaRPr b="0" i="0" sz="1200" u="none" cap="none" strike="noStrike">
              <a:latin typeface="Arial"/>
              <a:ea typeface="Arial"/>
              <a:cs typeface="Arial"/>
              <a:sym typeface="Arial"/>
            </a:endParaRPr>
          </a:p>
          <a:p>
            <a:pPr indent="-170640" lvl="2" marL="17172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rebuchet MS"/>
                <a:ea typeface="Trebuchet MS"/>
                <a:cs typeface="Trebuchet MS"/>
                <a:sym typeface="Trebuchet MS"/>
              </a:rPr>
              <a:t>Increasing traffic in the website</a:t>
            </a:r>
            <a:endParaRPr b="0" i="0" sz="1200" u="none" cap="none" strike="noStrike">
              <a:latin typeface="Arial"/>
              <a:ea typeface="Arial"/>
              <a:cs typeface="Arial"/>
              <a:sym typeface="Arial"/>
            </a:endParaRPr>
          </a:p>
          <a:p>
            <a:pPr indent="-170640" lvl="2" marL="17172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rebuchet MS"/>
                <a:ea typeface="Trebuchet MS"/>
                <a:cs typeface="Trebuchet MS"/>
                <a:sym typeface="Trebuchet MS"/>
              </a:rPr>
              <a:t>Promoting products  </a:t>
            </a:r>
            <a:endParaRPr b="0" i="0" sz="1200" u="none" cap="none" strike="noStrike">
              <a:latin typeface="Arial"/>
              <a:ea typeface="Arial"/>
              <a:cs typeface="Arial"/>
              <a:sym typeface="Arial"/>
            </a:endParaRPr>
          </a:p>
          <a:p>
            <a:pPr indent="-170640" lvl="2" marL="17172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rebuchet MS"/>
                <a:ea typeface="Trebuchet MS"/>
                <a:cs typeface="Trebuchet MS"/>
                <a:sym typeface="Trebuchet MS"/>
              </a:rPr>
              <a:t>Providing better User Experience</a:t>
            </a:r>
            <a:endParaRPr b="0" i="0" sz="1200" u="none" cap="none" strike="noStrike">
              <a:latin typeface="Arial"/>
              <a:ea typeface="Arial"/>
              <a:cs typeface="Arial"/>
              <a:sym typeface="Arial"/>
            </a:endParaRPr>
          </a:p>
          <a:p>
            <a:pPr indent="-170640" lvl="2" marL="17172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rebuchet MS"/>
                <a:ea typeface="Trebuchet MS"/>
                <a:cs typeface="Trebuchet MS"/>
                <a:sym typeface="Trebuchet MS"/>
              </a:rPr>
              <a:t>Boosting sales and profits</a:t>
            </a:r>
            <a:endParaRPr b="0" i="0" sz="1200" u="none" cap="none" strike="noStrike">
              <a:latin typeface="Arial"/>
              <a:ea typeface="Arial"/>
              <a:cs typeface="Arial"/>
              <a:sym typeface="Arial"/>
            </a:endParaRPr>
          </a:p>
        </p:txBody>
      </p:sp>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p:nvPr/>
        </p:nvSpPr>
        <p:spPr>
          <a:xfrm>
            <a:off x="2868480" y="2064960"/>
            <a:ext cx="3112920" cy="86904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lang="en-US" sz="5200" strike="noStrike">
                <a:solidFill>
                  <a:srgbClr val="FFFFFF"/>
                </a:solidFill>
                <a:latin typeface="Trebuchet MS"/>
                <a:ea typeface="Trebuchet MS"/>
                <a:cs typeface="Trebuchet MS"/>
                <a:sym typeface="Trebuchet MS"/>
              </a:rPr>
              <a:t>Thank You</a:t>
            </a:r>
            <a:endParaRPr b="0" sz="5200" strike="noStrike">
              <a:latin typeface="Arial"/>
              <a:ea typeface="Arial"/>
              <a:cs typeface="Arial"/>
              <a:sym typeface="Arial"/>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Literature Review</a:t>
            </a:r>
            <a:endParaRPr b="0" i="0" sz="2700" u="none" cap="none" strike="noStrike">
              <a:latin typeface="Arial"/>
              <a:ea typeface="Arial"/>
              <a:cs typeface="Arial"/>
              <a:sym typeface="Arial"/>
            </a:endParaRPr>
          </a:p>
        </p:txBody>
      </p:sp>
      <p:graphicFrame>
        <p:nvGraphicFramePr>
          <p:cNvPr id="146" name="Google Shape;146;p3"/>
          <p:cNvGraphicFramePr/>
          <p:nvPr/>
        </p:nvGraphicFramePr>
        <p:xfrm>
          <a:off x="565920" y="686160"/>
          <a:ext cx="3000000" cy="3000000"/>
        </p:xfrm>
        <a:graphic>
          <a:graphicData uri="http://schemas.openxmlformats.org/drawingml/2006/table">
            <a:tbl>
              <a:tblPr>
                <a:noFill/>
                <a:tableStyleId>{F7EC0029-2A7A-48E3-9BF7-63591FD23DAC}</a:tableStyleId>
              </a:tblPr>
              <a:tblGrid>
                <a:gridCol w="1177925"/>
                <a:gridCol w="3565450"/>
                <a:gridCol w="3341525"/>
              </a:tblGrid>
              <a:tr h="389875">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Paper Name</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F497D"/>
                    </a:solidFill>
                  </a:tcPr>
                </a:tc>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Study</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tcPr>
                </a:tc>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Result</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F497D"/>
                    </a:solidFill>
                  </a:tcPr>
                </a:tc>
              </a:tr>
              <a:tr h="1618925">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Machine Learning Based Recommendation System [1]</a:t>
                      </a:r>
                      <a:endParaRPr b="0" sz="12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A new machine learning based recommendation system is suggested wherein to calculate similarity measure, weighted entropy which helps to determine the users with similar interests. The target user is required to fill in the ratings so as to recognize the closely related users from the knowledge base and top N recommendations are produced accordingly.</a:t>
                      </a:r>
                      <a:endParaRPr b="0" sz="1200" u="none" cap="none" strike="noStrike">
                        <a:latin typeface="Arial"/>
                        <a:ea typeface="Arial"/>
                        <a:cs typeface="Arial"/>
                        <a:sym typeface="Arial"/>
                      </a:endParaRPr>
                    </a:p>
                  </a:txBody>
                  <a:tcPr marT="45725" marB="45725" marR="91075" marL="910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The proposed system which uses weighted entropy and opposite preferences as a similarity measure shows a significant amount of progress in accuracy as compared to the traditional recommendation system which uses the inter-user similarity to generate a set of recommendations that satisfies the target user.</a:t>
                      </a:r>
                      <a:endParaRPr b="0" sz="1200" u="none" cap="none" strike="noStrike">
                        <a:latin typeface="Arial"/>
                        <a:ea typeface="Arial"/>
                        <a:cs typeface="Arial"/>
                        <a:sym typeface="Arial"/>
                      </a:endParaRPr>
                    </a:p>
                  </a:txBody>
                  <a:tcPr marT="45725" marB="45725" marR="91075" marL="91075">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03475">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Recommendation Systems with Machine Learning [2]</a:t>
                      </a:r>
                      <a:endParaRPr b="0" sz="1200" u="none" cap="none" strike="noStrike">
                        <a:latin typeface="Arial"/>
                        <a:ea typeface="Arial"/>
                        <a:cs typeface="Arial"/>
                        <a:sym typeface="Arial"/>
                      </a:endParaRPr>
                    </a:p>
                  </a:txBody>
                  <a:tcPr marT="45725" marB="45725" marR="91075" marL="910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The paper presents different recommendation systems and compares them along with discussing the development of these models. The paper also deals with finding different ways of using machine learning models to create recommendation systems. With user, item and user-item interaction data as the basis, different machine learning algorithms used in the discussed systems are capable of making item suggestions. It provides a general solution for ranking prediction which is accurate.</a:t>
                      </a: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One model was developed using a collaborative filtering-based recommendation with a novice open-source machine learning framework, ML.NET. The second model was built using Microsoft's Azure Machine Learning Studio, which allowed a completely different approach towards developing machine learning solutions. The result showed that the first approach had better RMSE however, it was the second approach that was able to solve the cold start problem.</a:t>
                      </a:r>
                      <a:endParaRPr b="0" sz="1200" u="none" cap="none" strike="noStrike">
                        <a:latin typeface="Arial"/>
                        <a:ea typeface="Arial"/>
                        <a:cs typeface="Arial"/>
                        <a:sym typeface="Arial"/>
                      </a:endParaRPr>
                    </a:p>
                  </a:txBody>
                  <a:tcPr marT="45725" marB="45725" marR="63350" marL="633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Literature Review</a:t>
            </a:r>
            <a:endParaRPr b="0" i="0" sz="2700" u="none" cap="none" strike="noStrike">
              <a:latin typeface="Arial"/>
              <a:ea typeface="Arial"/>
              <a:cs typeface="Arial"/>
              <a:sym typeface="Arial"/>
            </a:endParaRPr>
          </a:p>
        </p:txBody>
      </p:sp>
      <p:graphicFrame>
        <p:nvGraphicFramePr>
          <p:cNvPr id="152" name="Google Shape;152;p4"/>
          <p:cNvGraphicFramePr/>
          <p:nvPr/>
        </p:nvGraphicFramePr>
        <p:xfrm>
          <a:off x="565920" y="686160"/>
          <a:ext cx="3000000" cy="3000000"/>
        </p:xfrm>
        <a:graphic>
          <a:graphicData uri="http://schemas.openxmlformats.org/drawingml/2006/table">
            <a:tbl>
              <a:tblPr>
                <a:noFill/>
                <a:tableStyleId>{F7EC0029-2A7A-48E3-9BF7-63591FD23DAC}</a:tableStyleId>
              </a:tblPr>
              <a:tblGrid>
                <a:gridCol w="1177925"/>
                <a:gridCol w="3565450"/>
                <a:gridCol w="3341525"/>
              </a:tblGrid>
              <a:tr h="389875">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Paper Name</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F497D"/>
                    </a:solidFill>
                  </a:tcPr>
                </a:tc>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Study</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tcPr>
                </a:tc>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Result</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F497D"/>
                    </a:solidFill>
                  </a:tcPr>
                </a:tc>
              </a:tr>
              <a:tr h="1618925">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A Machine Learning Based Implementation of Product and Service Recommendation Models [3]</a:t>
                      </a:r>
                      <a:endParaRPr b="0" sz="1200" u="none" cap="none" strike="noStrike">
                        <a:latin typeface="Arial"/>
                        <a:ea typeface="Arial"/>
                        <a:cs typeface="Arial"/>
                        <a:sym typeface="Arial"/>
                      </a:endParaRPr>
                    </a:p>
                  </a:txBody>
                  <a:tcPr marT="45725" marB="45725" marR="63350" marL="63350">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This paper proposed two prototypes for recommendation models using machine learning. Following the prototype, two recommendation models were implemented which included banking services and a movie recommendation system.</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br>
                        <a:rPr lang="en-US" sz="1800" u="none" cap="none" strike="noStrike"/>
                      </a:b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These example prototype implementations of banking services and movie recommendation prove to be an excellent example depicting the use of machine learning algorithms for designing recommendation models. This is an initial step toward developing an efficient recommendation model that will operate with bigger data sets.</a:t>
                      </a: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03475">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Movie Recommendation System Using Semi- Supervised Learning [4]</a:t>
                      </a: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This paper presents a recommendation system for movies using different approaches in the Python programming paradigm. It takes the data set as input consisting of different movies released on or before July 2017 and provides recommendations based on different approaches. </a:t>
                      </a: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The recommendation system has been implemented using different approaches: simple recommendation system, content-based filtering approach and collaborative-based filtering approach in order to solve the problem of searching through lots of results for finding the one that the user actually needs. The different approaches provided different recommendations according to the parameter used in these approaches. </a:t>
                      </a:r>
                      <a:endParaRPr b="0" sz="1200" u="none" cap="none" strike="noStrike">
                        <a:latin typeface="Arial"/>
                        <a:ea typeface="Arial"/>
                        <a:cs typeface="Arial"/>
                        <a:sym typeface="Arial"/>
                      </a:endParaRPr>
                    </a:p>
                  </a:txBody>
                  <a:tcPr marT="45725" marB="45725" marR="63350" marL="633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Literature Review</a:t>
            </a:r>
            <a:endParaRPr b="0" i="0" sz="2700" u="none" cap="none" strike="noStrike">
              <a:latin typeface="Arial"/>
              <a:ea typeface="Arial"/>
              <a:cs typeface="Arial"/>
              <a:sym typeface="Arial"/>
            </a:endParaRPr>
          </a:p>
        </p:txBody>
      </p:sp>
      <p:graphicFrame>
        <p:nvGraphicFramePr>
          <p:cNvPr id="158" name="Google Shape;158;p5"/>
          <p:cNvGraphicFramePr/>
          <p:nvPr/>
        </p:nvGraphicFramePr>
        <p:xfrm>
          <a:off x="565920" y="686160"/>
          <a:ext cx="3000000" cy="3000000"/>
        </p:xfrm>
        <a:graphic>
          <a:graphicData uri="http://schemas.openxmlformats.org/drawingml/2006/table">
            <a:tbl>
              <a:tblPr>
                <a:noFill/>
                <a:tableStyleId>{F7EC0029-2A7A-48E3-9BF7-63591FD23DAC}</a:tableStyleId>
              </a:tblPr>
              <a:tblGrid>
                <a:gridCol w="1177925"/>
                <a:gridCol w="3565450"/>
                <a:gridCol w="3341525"/>
              </a:tblGrid>
              <a:tr h="389875">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Paper Name</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F497D"/>
                    </a:solidFill>
                  </a:tcPr>
                </a:tc>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Study</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tcPr>
                </a:tc>
                <a:tc>
                  <a:txBody>
                    <a:bodyPr/>
                    <a:lstStyle/>
                    <a:p>
                      <a:pPr indent="0" lvl="0" marL="0" marR="0" rtl="0" algn="ctr">
                        <a:lnSpc>
                          <a:spcPct val="100000"/>
                        </a:lnSpc>
                        <a:spcBef>
                          <a:spcPts val="0"/>
                        </a:spcBef>
                        <a:spcAft>
                          <a:spcPts val="0"/>
                        </a:spcAft>
                        <a:buNone/>
                      </a:pPr>
                      <a:r>
                        <a:rPr b="0" lang="en-US" sz="1400" u="none" cap="none" strike="noStrike">
                          <a:solidFill>
                            <a:srgbClr val="FFFFFF"/>
                          </a:solidFill>
                          <a:latin typeface="Trebuchet MS"/>
                          <a:ea typeface="Trebuchet MS"/>
                          <a:cs typeface="Trebuchet MS"/>
                          <a:sym typeface="Trebuchet MS"/>
                        </a:rPr>
                        <a:t>Result</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F497D"/>
                    </a:solidFill>
                  </a:tcPr>
                </a:tc>
              </a:tr>
              <a:tr h="1618925">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Machine Learning Algorithms for Recommender System - a comparative</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Analysis [5]</a:t>
                      </a:r>
                      <a:endParaRPr b="0" sz="1200" u="none" cap="none" strike="noStrike">
                        <a:latin typeface="Arial"/>
                        <a:ea typeface="Arial"/>
                        <a:cs typeface="Arial"/>
                        <a:sym typeface="Arial"/>
                      </a:endParaRPr>
                    </a:p>
                  </a:txBody>
                  <a:tcPr marT="45725" marB="45725" marR="63350" marL="63350">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These studies took various types of machine learning algorithms to their logical limits in order to reach the highest level of precision feasible, and they provided a thorough comparison. </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br>
                        <a:rPr lang="en-US" sz="1800" u="none" cap="none" strike="noStrike"/>
                      </a:b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The importance of all of these algorithms can be seen in the large increase in accuracy, as demonstrated by the experimental examination of the cold start problem.</a:t>
                      </a: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60075">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Course Recommendation for students using</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Machine Learning [6]</a:t>
                      </a: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This paper proposed a framework which recommends the discretionary courses to understudies based on their interest in a specific area.</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br>
                        <a:rPr lang="en-US" sz="1800" u="none" cap="none" strike="noStrike"/>
                      </a:br>
                      <a:endParaRPr b="0" sz="1200" u="none" cap="none" strike="noStrike">
                        <a:latin typeface="Arial"/>
                        <a:ea typeface="Arial"/>
                        <a:cs typeface="Arial"/>
                        <a:sym typeface="Arial"/>
                      </a:endParaRPr>
                    </a:p>
                  </a:txBody>
                  <a:tcPr marT="45725" marB="45725" marR="63350" marL="63350">
                    <a:lnL cap="flat" cmpd="sng" w="9525">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Depending on the distribution of like understudies' course scores,  client-based synergistic course proposal framework is intended to advise understudies on elective courses</a:t>
                      </a:r>
                      <a:endParaRPr b="0" sz="1200" u="none" cap="none" strike="noStrike">
                        <a:latin typeface="Arial"/>
                        <a:ea typeface="Arial"/>
                        <a:cs typeface="Arial"/>
                        <a:sym typeface="Arial"/>
                      </a:endParaRPr>
                    </a:p>
                  </a:txBody>
                  <a:tcPr marT="45725" marB="45725" marR="63350" marL="633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Machine Learning Algorithms</a:t>
            </a:r>
            <a:endParaRPr b="0" i="0" sz="2700" u="none" cap="none" strike="noStrike">
              <a:latin typeface="Arial"/>
              <a:ea typeface="Arial"/>
              <a:cs typeface="Arial"/>
              <a:sym typeface="Arial"/>
            </a:endParaRPr>
          </a:p>
        </p:txBody>
      </p:sp>
      <p:sp>
        <p:nvSpPr>
          <p:cNvPr id="164" name="Google Shape;164;p6"/>
          <p:cNvSpPr/>
          <p:nvPr/>
        </p:nvSpPr>
        <p:spPr>
          <a:xfrm>
            <a:off x="913680" y="944280"/>
            <a:ext cx="4657320" cy="36064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Trebuchet MS"/>
                <a:ea typeface="Trebuchet MS"/>
                <a:cs typeface="Trebuchet MS"/>
                <a:sym typeface="Trebuchet MS"/>
              </a:rPr>
              <a:t>Content Based Filtering:</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Uses the similarity between products to make suggestions and recommendations.</a:t>
            </a:r>
            <a:endParaRPr b="0" i="0" sz="1200" u="none" cap="none" strike="noStrike">
              <a:latin typeface="Arial"/>
              <a:ea typeface="Arial"/>
              <a:cs typeface="Arial"/>
              <a:sym typeface="Arial"/>
            </a:endParaRPr>
          </a:p>
          <a:p>
            <a:pPr indent="-170640" lvl="0" marL="171360" marR="0" rtl="0" algn="just">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The advantages offered by this algorithm are:</a:t>
            </a:r>
            <a:endParaRPr b="0" i="0" sz="1200" u="none" cap="none" strike="noStrike">
              <a:latin typeface="Arial"/>
              <a:ea typeface="Arial"/>
              <a:cs typeface="Arial"/>
              <a:sym typeface="Arial"/>
            </a:endParaRPr>
          </a:p>
          <a:p>
            <a:pPr indent="-170640" lvl="0" marL="171360" marR="0" rtl="0" algn="just">
              <a:lnSpc>
                <a:spcPct val="100000"/>
              </a:lnSpc>
              <a:spcBef>
                <a:spcPts val="601"/>
              </a:spcBef>
              <a:spcAft>
                <a:spcPts val="0"/>
              </a:spcAft>
              <a:buClr>
                <a:srgbClr val="000000"/>
              </a:buClr>
              <a:buSzPts val="1200"/>
              <a:buFont typeface="Noto Sans Symbols"/>
              <a:buChar char="⮚"/>
            </a:pPr>
            <a:r>
              <a:rPr b="0" i="0" lang="en-US" sz="1200" u="none" cap="none" strike="noStrike">
                <a:solidFill>
                  <a:srgbClr val="000000"/>
                </a:solidFill>
                <a:latin typeface="Trebuchet MS"/>
                <a:ea typeface="Trebuchet MS"/>
                <a:cs typeface="Trebuchet MS"/>
                <a:sym typeface="Trebuchet MS"/>
              </a:rPr>
              <a:t>Independence from users</a:t>
            </a:r>
            <a:endParaRPr b="0" i="0" sz="1200" u="none" cap="none" strike="noStrike">
              <a:latin typeface="Arial"/>
              <a:ea typeface="Arial"/>
              <a:cs typeface="Arial"/>
              <a:sym typeface="Arial"/>
            </a:endParaRPr>
          </a:p>
          <a:p>
            <a:pPr indent="-170640" lvl="0" marL="171360" marR="0" rtl="0" algn="just">
              <a:lnSpc>
                <a:spcPct val="100000"/>
              </a:lnSpc>
              <a:spcBef>
                <a:spcPts val="601"/>
              </a:spcBef>
              <a:spcAft>
                <a:spcPts val="0"/>
              </a:spcAft>
              <a:buClr>
                <a:srgbClr val="000000"/>
              </a:buClr>
              <a:buSzPts val="1200"/>
              <a:buFont typeface="Noto Sans Symbols"/>
              <a:buChar char="⮚"/>
            </a:pPr>
            <a:r>
              <a:rPr b="0" i="0" lang="en-US" sz="1200" u="none" cap="none" strike="noStrike">
                <a:solidFill>
                  <a:srgbClr val="000000"/>
                </a:solidFill>
                <a:latin typeface="Trebuchet MS"/>
                <a:ea typeface="Trebuchet MS"/>
                <a:cs typeface="Trebuchet MS"/>
                <a:sym typeface="Trebuchet MS"/>
              </a:rPr>
              <a:t>Transparency</a:t>
            </a:r>
            <a:endParaRPr b="0" i="0" sz="1200" u="none" cap="none" strike="noStrike">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0000"/>
                </a:solidFill>
                <a:latin typeface="Trebuchet MS"/>
                <a:ea typeface="Trebuchet MS"/>
                <a:cs typeface="Trebuchet MS"/>
                <a:sym typeface="Trebuchet MS"/>
              </a:rPr>
              <a:t>Collaborative Filtering:</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Collaborative filtering is manifested by studying the behavior of a group of users to provide suggestions to other users within the same group.</a:t>
            </a:r>
            <a:endParaRPr b="0" i="0" sz="12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The likings of one user influences the recommendation provided to the other user.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p:txBody>
      </p:sp>
      <p:pic>
        <p:nvPicPr>
          <p:cNvPr id="165" name="Google Shape;165;p6"/>
          <p:cNvPicPr preferRelativeResize="0"/>
          <p:nvPr/>
        </p:nvPicPr>
        <p:blipFill rotWithShape="1">
          <a:blip r:embed="rId3">
            <a:alphaModFix/>
          </a:blip>
          <a:srcRect b="0" l="0" r="0" t="0"/>
          <a:stretch/>
        </p:blipFill>
        <p:spPr>
          <a:xfrm>
            <a:off x="5900760" y="791640"/>
            <a:ext cx="1628640" cy="1638720"/>
          </a:xfrm>
          <a:prstGeom prst="rect">
            <a:avLst/>
          </a:prstGeom>
          <a:noFill/>
          <a:ln>
            <a:noFill/>
          </a:ln>
        </p:spPr>
      </p:pic>
      <p:pic>
        <p:nvPicPr>
          <p:cNvPr id="166" name="Google Shape;166;p6"/>
          <p:cNvPicPr preferRelativeResize="0"/>
          <p:nvPr/>
        </p:nvPicPr>
        <p:blipFill rotWithShape="1">
          <a:blip r:embed="rId4">
            <a:alphaModFix/>
          </a:blip>
          <a:srcRect b="0" l="0" r="0" t="0"/>
          <a:stretch/>
        </p:blipFill>
        <p:spPr>
          <a:xfrm>
            <a:off x="5571360" y="2712240"/>
            <a:ext cx="1400760" cy="175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Machine Learning Algorithms</a:t>
            </a:r>
            <a:endParaRPr b="0" i="0" sz="2700" u="none" cap="none" strike="noStrike">
              <a:latin typeface="Arial"/>
              <a:ea typeface="Arial"/>
              <a:cs typeface="Arial"/>
              <a:sym typeface="Arial"/>
            </a:endParaRPr>
          </a:p>
        </p:txBody>
      </p:sp>
      <p:sp>
        <p:nvSpPr>
          <p:cNvPr id="172" name="Google Shape;172;p7"/>
          <p:cNvSpPr/>
          <p:nvPr/>
        </p:nvSpPr>
        <p:spPr>
          <a:xfrm>
            <a:off x="913680" y="944280"/>
            <a:ext cx="4657320" cy="3012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Trebuchet MS"/>
                <a:ea typeface="Trebuchet MS"/>
                <a:cs typeface="Trebuchet MS"/>
                <a:sym typeface="Trebuchet MS"/>
              </a:rPr>
              <a:t>Hybrid Model:</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Hybrid model is the combination of the content based filtering method and the collaborative filtering.</a:t>
            </a:r>
            <a:endParaRPr b="0" i="0" sz="12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It is the simplest and the most direct way to build a recommendation system having features from both models.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0000"/>
                </a:solidFill>
                <a:latin typeface="Trebuchet MS"/>
                <a:ea typeface="Trebuchet MS"/>
                <a:cs typeface="Trebuchet MS"/>
                <a:sym typeface="Trebuchet MS"/>
              </a:rPr>
              <a:t>Support Vector Machine Algorithm:</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It is a supervised machine learning algorithm mainly used for classification and has proven to be very efficient in classifying unseen data.</a:t>
            </a:r>
            <a:endParaRPr b="0" i="0" sz="12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Here, the data is classified into different classes with the help of an optimal hyper plane.</a:t>
            </a:r>
            <a:endParaRPr b="0" i="0" sz="1200" u="none" cap="none" strike="noStrike">
              <a:latin typeface="Arial"/>
              <a:ea typeface="Arial"/>
              <a:cs typeface="Arial"/>
              <a:sym typeface="Arial"/>
            </a:endParaRPr>
          </a:p>
        </p:txBody>
      </p:sp>
      <p:pic>
        <p:nvPicPr>
          <p:cNvPr id="173" name="Google Shape;173;p7"/>
          <p:cNvPicPr preferRelativeResize="0"/>
          <p:nvPr/>
        </p:nvPicPr>
        <p:blipFill rotWithShape="1">
          <a:blip r:embed="rId3">
            <a:alphaModFix/>
          </a:blip>
          <a:srcRect b="0" l="0" r="0" t="0"/>
          <a:stretch/>
        </p:blipFill>
        <p:spPr>
          <a:xfrm>
            <a:off x="5571360" y="1374120"/>
            <a:ext cx="3208680" cy="907560"/>
          </a:xfrm>
          <a:prstGeom prst="rect">
            <a:avLst/>
          </a:prstGeom>
          <a:noFill/>
          <a:ln>
            <a:noFill/>
          </a:ln>
        </p:spPr>
      </p:pic>
      <p:pic>
        <p:nvPicPr>
          <p:cNvPr id="174" name="Google Shape;174;p7"/>
          <p:cNvPicPr preferRelativeResize="0"/>
          <p:nvPr/>
        </p:nvPicPr>
        <p:blipFill rotWithShape="1">
          <a:blip r:embed="rId4">
            <a:alphaModFix/>
          </a:blip>
          <a:srcRect b="0" l="0" r="0" t="0"/>
          <a:stretch/>
        </p:blipFill>
        <p:spPr>
          <a:xfrm>
            <a:off x="5845320" y="2571840"/>
            <a:ext cx="2262960" cy="20635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Machine Learning Algorithms</a:t>
            </a:r>
            <a:endParaRPr b="0" i="0" sz="2700" u="none" cap="none" strike="noStrike">
              <a:latin typeface="Arial"/>
              <a:ea typeface="Arial"/>
              <a:cs typeface="Arial"/>
              <a:sym typeface="Arial"/>
            </a:endParaRPr>
          </a:p>
        </p:txBody>
      </p:sp>
      <p:sp>
        <p:nvSpPr>
          <p:cNvPr id="180" name="Google Shape;180;p8"/>
          <p:cNvSpPr/>
          <p:nvPr/>
        </p:nvSpPr>
        <p:spPr>
          <a:xfrm>
            <a:off x="913680" y="944280"/>
            <a:ext cx="4657320" cy="33771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Trebuchet MS"/>
                <a:ea typeface="Trebuchet MS"/>
                <a:cs typeface="Trebuchet MS"/>
                <a:sym typeface="Trebuchet MS"/>
              </a:rPr>
              <a:t>Naïve Bayesian Classifier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It is based on bayes algorithm where there is a presence of one feature which is independent of other feature.</a:t>
            </a:r>
            <a:endParaRPr b="0" i="0" sz="12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To obtain better results, it is recommend to use this classifier in combination with other algorithms.</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0000"/>
                </a:solidFill>
                <a:latin typeface="Trebuchet MS"/>
                <a:ea typeface="Trebuchet MS"/>
                <a:cs typeface="Trebuchet MS"/>
                <a:sym typeface="Trebuchet MS"/>
              </a:rPr>
              <a:t>K-means clustering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It is a centroid-based clustering technique where the algorithm takes input and tries to segregate the whole input into k-number of clusters.</a:t>
            </a:r>
            <a:endParaRPr b="0" i="0" sz="1200" u="none" cap="none" strike="noStrike">
              <a:latin typeface="Arial"/>
              <a:ea typeface="Arial"/>
              <a:cs typeface="Arial"/>
              <a:sym typeface="Arial"/>
            </a:endParaRPr>
          </a:p>
          <a:p>
            <a:pPr indent="-170640" lvl="0" marL="17136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rebuchet MS"/>
                <a:ea typeface="Trebuchet MS"/>
                <a:cs typeface="Trebuchet MS"/>
                <a:sym typeface="Trebuchet MS"/>
              </a:rPr>
              <a:t>All items move towards centroid and centroid updates in each iteration. When no change in centroid then algorithm stops this result in reduced computational complexity. </a:t>
            </a:r>
            <a:endParaRPr b="0" i="0" sz="1200" u="none" cap="none" strike="noStrike">
              <a:latin typeface="Arial"/>
              <a:ea typeface="Arial"/>
              <a:cs typeface="Arial"/>
              <a:sym typeface="Arial"/>
            </a:endParaRPr>
          </a:p>
        </p:txBody>
      </p:sp>
      <p:pic>
        <p:nvPicPr>
          <p:cNvPr id="181" name="Google Shape;181;p8"/>
          <p:cNvPicPr preferRelativeResize="0"/>
          <p:nvPr/>
        </p:nvPicPr>
        <p:blipFill rotWithShape="1">
          <a:blip r:embed="rId3">
            <a:alphaModFix/>
          </a:blip>
          <a:srcRect b="0" l="0" r="0" t="0"/>
          <a:stretch/>
        </p:blipFill>
        <p:spPr>
          <a:xfrm>
            <a:off x="5919840" y="761760"/>
            <a:ext cx="1991160" cy="1749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p:nvPr/>
        </p:nvSpPr>
        <p:spPr>
          <a:xfrm>
            <a:off x="278640" y="182160"/>
            <a:ext cx="8371800" cy="442440"/>
          </a:xfrm>
          <a:prstGeom prst="rect">
            <a:avLst/>
          </a:prstGeom>
          <a:noFill/>
          <a:ln>
            <a:noFill/>
          </a:ln>
        </p:spPr>
        <p:txBody>
          <a:bodyPr anchorCtr="0" anchor="t" bIns="0" lIns="0" spcFirstLastPara="1" rIns="0" wrap="square" tIns="12600">
            <a:noAutofit/>
          </a:bodyPr>
          <a:lstStyle/>
          <a:p>
            <a:pPr indent="0" lvl="0" marL="12600" marR="0" rtl="0" algn="ctr">
              <a:lnSpc>
                <a:spcPct val="100000"/>
              </a:lnSpc>
              <a:spcBef>
                <a:spcPts val="0"/>
              </a:spcBef>
              <a:spcAft>
                <a:spcPts val="0"/>
              </a:spcAft>
              <a:buNone/>
            </a:pPr>
            <a:r>
              <a:rPr b="0" i="0" lang="en-US" sz="2700" u="none" cap="none" strike="noStrike">
                <a:solidFill>
                  <a:srgbClr val="17375E"/>
                </a:solidFill>
                <a:latin typeface="Trebuchet MS"/>
                <a:ea typeface="Trebuchet MS"/>
                <a:cs typeface="Trebuchet MS"/>
                <a:sym typeface="Trebuchet MS"/>
              </a:rPr>
              <a:t>Results and discussion</a:t>
            </a:r>
            <a:endParaRPr b="0" i="0" sz="2700" u="none" cap="none" strike="noStrike">
              <a:latin typeface="Arial"/>
              <a:ea typeface="Arial"/>
              <a:cs typeface="Arial"/>
              <a:sym typeface="Arial"/>
            </a:endParaRPr>
          </a:p>
        </p:txBody>
      </p:sp>
      <p:sp>
        <p:nvSpPr>
          <p:cNvPr id="187" name="Google Shape;187;p9"/>
          <p:cNvSpPr/>
          <p:nvPr/>
        </p:nvSpPr>
        <p:spPr>
          <a:xfrm>
            <a:off x="682560" y="672480"/>
            <a:ext cx="4645080" cy="3382560"/>
          </a:xfrm>
          <a:prstGeom prst="rect">
            <a:avLst/>
          </a:prstGeom>
          <a:noFill/>
          <a:ln>
            <a:noFill/>
          </a:ln>
        </p:spPr>
        <p:txBody>
          <a:bodyPr anchorCtr="0" anchor="t" bIns="0" lIns="0" spcFirstLastPara="1" rIns="0" wrap="square" tIns="12600">
            <a:spAutoFit/>
          </a:bodyPr>
          <a:lstStyle/>
          <a:p>
            <a:pPr indent="-325080" lvl="0" marL="339840" marR="0" rtl="0" algn="l">
              <a:lnSpc>
                <a:spcPct val="154000"/>
              </a:lnSpc>
              <a:spcBef>
                <a:spcPts val="0"/>
              </a:spcBef>
              <a:spcAft>
                <a:spcPts val="0"/>
              </a:spcAft>
              <a:buClr>
                <a:srgbClr val="000000"/>
              </a:buClr>
              <a:buSzPts val="1200"/>
              <a:buFont typeface="Lato"/>
              <a:buChar char="●"/>
            </a:pPr>
            <a:r>
              <a:rPr b="0" i="0" lang="en-US" sz="1200" u="none" cap="none" strike="noStrike">
                <a:solidFill>
                  <a:srgbClr val="000000"/>
                </a:solidFill>
                <a:latin typeface="Trebuchet MS"/>
                <a:ea typeface="Trebuchet MS"/>
                <a:cs typeface="Trebuchet MS"/>
                <a:sym typeface="Trebuchet MS"/>
              </a:rPr>
              <a:t>In the paper [5], 3 MovieLens datasets each of 10k, 50k, 100k rows used which varies in sparsity in order to compare their accuracy. </a:t>
            </a:r>
            <a:endParaRPr b="0" i="0" sz="1200" u="none" cap="none" strike="noStrike">
              <a:latin typeface="Arial"/>
              <a:ea typeface="Arial"/>
              <a:cs typeface="Arial"/>
              <a:sym typeface="Arial"/>
            </a:endParaRPr>
          </a:p>
          <a:p>
            <a:pPr indent="-325080" lvl="0" marL="339840" marR="0" rtl="0" algn="l">
              <a:lnSpc>
                <a:spcPct val="154000"/>
              </a:lnSpc>
              <a:spcBef>
                <a:spcPts val="0"/>
              </a:spcBef>
              <a:spcAft>
                <a:spcPts val="0"/>
              </a:spcAft>
              <a:buClr>
                <a:srgbClr val="000000"/>
              </a:buClr>
              <a:buSzPts val="1200"/>
              <a:buFont typeface="Lato"/>
              <a:buChar char="●"/>
            </a:pPr>
            <a:r>
              <a:rPr b="0" i="0" lang="en-US" sz="1200" u="none" cap="none" strike="noStrike">
                <a:solidFill>
                  <a:srgbClr val="000000"/>
                </a:solidFill>
                <a:latin typeface="Trebuchet MS"/>
                <a:ea typeface="Trebuchet MS"/>
                <a:cs typeface="Trebuchet MS"/>
                <a:sym typeface="Trebuchet MS"/>
              </a:rPr>
              <a:t>Precision measurements are used to show the analysis of these algorithms.</a:t>
            </a:r>
            <a:endParaRPr b="0" i="0" sz="1200" u="none" cap="none" strike="noStrike">
              <a:latin typeface="Arial"/>
              <a:ea typeface="Arial"/>
              <a:cs typeface="Arial"/>
              <a:sym typeface="Arial"/>
            </a:endParaRPr>
          </a:p>
          <a:p>
            <a:pPr indent="-325080" lvl="0" marL="339840" marR="0" rtl="0" algn="l">
              <a:lnSpc>
                <a:spcPct val="154000"/>
              </a:lnSpc>
              <a:spcBef>
                <a:spcPts val="0"/>
              </a:spcBef>
              <a:spcAft>
                <a:spcPts val="0"/>
              </a:spcAft>
              <a:buClr>
                <a:srgbClr val="000000"/>
              </a:buClr>
              <a:buSzPts val="1200"/>
              <a:buFont typeface="Lato"/>
              <a:buChar char="●"/>
            </a:pPr>
            <a:r>
              <a:rPr b="0" i="0" lang="en-US" sz="1200" u="none" cap="none" strike="noStrike">
                <a:solidFill>
                  <a:srgbClr val="000000"/>
                </a:solidFill>
                <a:latin typeface="Trebuchet MS"/>
                <a:ea typeface="Trebuchet MS"/>
                <a:cs typeface="Trebuchet MS"/>
                <a:sym typeface="Trebuchet MS"/>
              </a:rPr>
              <a:t>Author transformed 30% of the user's viewed movies into unseen movies for each test user and use the algorithms mentioned above.</a:t>
            </a:r>
            <a:endParaRPr b="0" i="0" sz="1200" u="none" cap="none" strike="noStrike">
              <a:latin typeface="Arial"/>
              <a:ea typeface="Arial"/>
              <a:cs typeface="Arial"/>
              <a:sym typeface="Arial"/>
            </a:endParaRPr>
          </a:p>
          <a:p>
            <a:pPr indent="-325080" lvl="0" marL="339840" marR="0" rtl="0" algn="l">
              <a:lnSpc>
                <a:spcPct val="154000"/>
              </a:lnSpc>
              <a:spcBef>
                <a:spcPts val="0"/>
              </a:spcBef>
              <a:spcAft>
                <a:spcPts val="0"/>
              </a:spcAft>
              <a:buClr>
                <a:srgbClr val="000000"/>
              </a:buClr>
              <a:buSzPts val="1200"/>
              <a:buFont typeface="Lato"/>
              <a:buChar char="●"/>
            </a:pPr>
            <a:r>
              <a:rPr b="0" i="0" lang="en-US" sz="1200" u="none" cap="none" strike="noStrike">
                <a:solidFill>
                  <a:srgbClr val="000000"/>
                </a:solidFill>
                <a:latin typeface="Trebuchet MS"/>
                <a:ea typeface="Trebuchet MS"/>
                <a:cs typeface="Trebuchet MS"/>
                <a:sym typeface="Trebuchet MS"/>
              </a:rPr>
              <a:t>The right suggestions are those that are also present in the converted movies out of the total number of recommendations (T).</a:t>
            </a:r>
            <a:endParaRPr b="0" i="0" sz="1200" u="none" cap="none" strike="noStrike">
              <a:latin typeface="Arial"/>
              <a:ea typeface="Arial"/>
              <a:cs typeface="Arial"/>
              <a:sym typeface="Arial"/>
            </a:endParaRPr>
          </a:p>
          <a:p>
            <a:pPr indent="-325080" lvl="0" marL="339840" marR="0" rtl="0" algn="l">
              <a:lnSpc>
                <a:spcPct val="154000"/>
              </a:lnSpc>
              <a:spcBef>
                <a:spcPts val="0"/>
              </a:spcBef>
              <a:spcAft>
                <a:spcPts val="0"/>
              </a:spcAft>
              <a:buClr>
                <a:srgbClr val="000000"/>
              </a:buClr>
              <a:buSzPts val="1200"/>
              <a:buFont typeface="Lato"/>
              <a:buChar char="●"/>
            </a:pPr>
            <a:r>
              <a:rPr b="0" i="0" lang="en-US" sz="1200" u="none" cap="none" strike="noStrike">
                <a:solidFill>
                  <a:srgbClr val="000000"/>
                </a:solidFill>
                <a:latin typeface="Trebuchet MS"/>
                <a:ea typeface="Trebuchet MS"/>
                <a:cs typeface="Trebuchet MS"/>
                <a:sym typeface="Trebuchet MS"/>
              </a:rPr>
              <a:t>Precision = (𝛴tc / 𝛴T ) * 100 </a:t>
            </a:r>
            <a:endParaRPr b="0" i="0" sz="1200" u="none" cap="none" strike="noStrike">
              <a:latin typeface="Arial"/>
              <a:ea typeface="Arial"/>
              <a:cs typeface="Arial"/>
              <a:sym typeface="Arial"/>
            </a:endParaRPr>
          </a:p>
        </p:txBody>
      </p:sp>
      <p:graphicFrame>
        <p:nvGraphicFramePr>
          <p:cNvPr id="188" name="Google Shape;188;p9"/>
          <p:cNvGraphicFramePr/>
          <p:nvPr/>
        </p:nvGraphicFramePr>
        <p:xfrm>
          <a:off x="5622480" y="1183680"/>
          <a:ext cx="3000000" cy="3000000"/>
        </p:xfrm>
        <a:graphic>
          <a:graphicData uri="http://schemas.openxmlformats.org/drawingml/2006/table">
            <a:tbl>
              <a:tblPr>
                <a:noFill/>
                <a:tableStyleId>{F7EC0029-2A7A-48E3-9BF7-63591FD23DAC}</a:tableStyleId>
              </a:tblPr>
              <a:tblGrid>
                <a:gridCol w="1345675"/>
                <a:gridCol w="598325"/>
                <a:gridCol w="598325"/>
                <a:gridCol w="599050"/>
              </a:tblGrid>
              <a:tr h="300250">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Algorithm/Size</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10K</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50K</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100K</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00250">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Content Based</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18.45</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18.66</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19.10</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00250">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Collaborative</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17.97</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18.69</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19.95</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00250">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Hybrid</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20.31</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21.03</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22.20</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00250">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K-Mean</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21.05</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21.93</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22.67</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01675">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Naive Bayes</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24.62</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25.19</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0000"/>
                          </a:solidFill>
                          <a:latin typeface="Trebuchet MS"/>
                          <a:ea typeface="Trebuchet MS"/>
                          <a:cs typeface="Trebuchet MS"/>
                          <a:sym typeface="Trebuchet MS"/>
                        </a:rPr>
                        <a:t>25.73</a:t>
                      </a:r>
                      <a:endParaRPr b="0" sz="1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2021-04-17T14:39:38Z</dcterms:created>
  <dc:creator>kadam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