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2"/>
  </p:notesMasterIdLst>
  <p:sldIdLst>
    <p:sldId id="256" r:id="rId2"/>
    <p:sldId id="257" r:id="rId3"/>
    <p:sldId id="265" r:id="rId4"/>
    <p:sldId id="258" r:id="rId5"/>
    <p:sldId id="277" r:id="rId6"/>
    <p:sldId id="266" r:id="rId7"/>
    <p:sldId id="275" r:id="rId8"/>
    <p:sldId id="276" r:id="rId9"/>
    <p:sldId id="273" r:id="rId10"/>
    <p:sldId id="274" r:id="rId11"/>
    <p:sldId id="264" r:id="rId12"/>
    <p:sldId id="268" r:id="rId13"/>
    <p:sldId id="269" r:id="rId14"/>
    <p:sldId id="270" r:id="rId15"/>
    <p:sldId id="271" r:id="rId16"/>
    <p:sldId id="272" r:id="rId17"/>
    <p:sldId id="259" r:id="rId18"/>
    <p:sldId id="260" r:id="rId19"/>
    <p:sldId id="261" r:id="rId20"/>
    <p:sldId id="262"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ea48137f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ea48137f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ea48137f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ea48137f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ea48137f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ea48137f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ea48137f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ea48137f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ea48137f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ea48137f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ea48137f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ea48137f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ea48137f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ea48137f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152400" y="3103025"/>
            <a:ext cx="8520600" cy="153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ltLang="en-GB" sz="1200" dirty="0"/>
              <a:t>     </a:t>
            </a:r>
            <a:r>
              <a:rPr lang="en-GB" sz="1200" dirty="0"/>
              <a:t>Student name:</a:t>
            </a:r>
            <a:r>
              <a:rPr lang="en-IN" altLang="en-GB" sz="1200" dirty="0"/>
              <a:t>Komal Mahesh Chitnis</a:t>
            </a:r>
            <a:r>
              <a:rPr lang="en-GB" sz="1200" dirty="0"/>
              <a:t>	</a:t>
            </a:r>
            <a:r>
              <a:rPr lang="en-US" altLang="en-GB" sz="1200" dirty="0"/>
              <a:t>                   </a:t>
            </a:r>
            <a:r>
              <a:rPr lang="en-IN" altLang="en-US" sz="1200" dirty="0"/>
              <a:t>                     </a:t>
            </a:r>
            <a:r>
              <a:rPr lang="en-GB" sz="1200" dirty="0"/>
              <a:t>Roll no:</a:t>
            </a:r>
            <a:r>
              <a:rPr lang="en-IN" altLang="en-GB" sz="1200" dirty="0"/>
              <a:t>26</a:t>
            </a:r>
            <a:r>
              <a:rPr lang="en-GB" sz="1200" dirty="0"/>
              <a:t>		 </a:t>
            </a:r>
            <a:r>
              <a:rPr lang="en-US" altLang="en-GB" sz="1200" dirty="0"/>
              <a:t>                      </a:t>
            </a:r>
            <a:r>
              <a:rPr lang="en-GB" sz="1200" dirty="0"/>
              <a:t>Division:</a:t>
            </a:r>
            <a:r>
              <a:rPr lang="en-US" altLang="en-GB" sz="1200" dirty="0"/>
              <a:t>A</a:t>
            </a:r>
          </a:p>
          <a:p>
            <a:pPr marL="0" lvl="0" indent="0" algn="l" rtl="0">
              <a:spcBef>
                <a:spcPts val="0"/>
              </a:spcBef>
              <a:spcAft>
                <a:spcPts val="0"/>
              </a:spcAft>
              <a:buNone/>
            </a:pPr>
            <a:r>
              <a:rPr lang="en-US" altLang="en-GB" sz="1200" dirty="0"/>
              <a:t>     </a:t>
            </a:r>
            <a:r>
              <a:rPr lang="en-GB" sz="1200" dirty="0"/>
              <a:t>Student name:</a:t>
            </a:r>
            <a:r>
              <a:rPr lang="en-US" sz="1200" dirty="0" err="1"/>
              <a:t>Jainam</a:t>
            </a:r>
            <a:r>
              <a:rPr lang="en-US" sz="1200" dirty="0"/>
              <a:t> </a:t>
            </a:r>
            <a:r>
              <a:rPr lang="en-US" sz="1200" dirty="0" err="1"/>
              <a:t>Kirtikumar</a:t>
            </a:r>
            <a:r>
              <a:rPr lang="en-US" sz="1200" dirty="0"/>
              <a:t> Gala</a:t>
            </a:r>
            <a:r>
              <a:rPr lang="en-GB" sz="1200" dirty="0"/>
              <a:t>	</a:t>
            </a:r>
            <a:r>
              <a:rPr lang="en-US" altLang="en-GB" sz="1200" dirty="0"/>
              <a:t>  </a:t>
            </a:r>
            <a:r>
              <a:rPr lang="en-GB" sz="1200" dirty="0"/>
              <a:t> </a:t>
            </a:r>
            <a:r>
              <a:rPr lang="en-US" altLang="en-GB" sz="1200" dirty="0"/>
              <a:t>                </a:t>
            </a:r>
            <a:r>
              <a:rPr lang="en-GB" sz="1200" dirty="0"/>
              <a:t>Roll no:</a:t>
            </a:r>
            <a:r>
              <a:rPr lang="en-US" sz="1200"/>
              <a:t>42</a:t>
            </a:r>
            <a:r>
              <a:rPr lang="en-GB" sz="1200" dirty="0"/>
              <a:t>	 	                       </a:t>
            </a:r>
            <a:r>
              <a:rPr lang="en-GB" sz="1200" dirty="0">
                <a:sym typeface="+mn-ea"/>
              </a:rPr>
              <a:t>Division</a:t>
            </a:r>
            <a:r>
              <a:rPr lang="en-US" altLang="en-GB" sz="1200" dirty="0">
                <a:sym typeface="+mn-ea"/>
              </a:rPr>
              <a:t>:A</a:t>
            </a:r>
            <a:r>
              <a:rPr lang="en-GB" sz="1200" dirty="0"/>
              <a:t> </a:t>
            </a:r>
            <a:r>
              <a:rPr lang="en-US" altLang="en-GB" sz="1200" dirty="0"/>
              <a:t>  </a:t>
            </a:r>
          </a:p>
          <a:p>
            <a:pPr marL="0" lvl="0" indent="0" algn="l" rtl="0">
              <a:spcBef>
                <a:spcPts val="0"/>
              </a:spcBef>
              <a:spcAft>
                <a:spcPts val="0"/>
              </a:spcAft>
              <a:buNone/>
            </a:pPr>
            <a:r>
              <a:rPr lang="en-US" altLang="en-GB" sz="1200" dirty="0"/>
              <a:t>     </a:t>
            </a:r>
            <a:r>
              <a:rPr lang="en-GB" sz="1200" dirty="0">
                <a:sym typeface="+mn-ea"/>
              </a:rPr>
              <a:t>Student name:</a:t>
            </a:r>
            <a:r>
              <a:rPr lang="en-IN" altLang="en-GB" sz="1200" dirty="0">
                <a:sym typeface="+mn-ea"/>
              </a:rPr>
              <a:t>Dhruvil Gandhi</a:t>
            </a:r>
            <a:r>
              <a:rPr lang="en-GB" sz="1200" dirty="0">
                <a:sym typeface="+mn-ea"/>
              </a:rPr>
              <a:t>	</a:t>
            </a:r>
            <a:r>
              <a:rPr lang="en-US" altLang="en-GB" sz="1200" dirty="0">
                <a:sym typeface="+mn-ea"/>
              </a:rPr>
              <a:t>  </a:t>
            </a:r>
            <a:r>
              <a:rPr lang="en-GB" sz="1200" dirty="0">
                <a:sym typeface="+mn-ea"/>
              </a:rPr>
              <a:t> </a:t>
            </a:r>
            <a:r>
              <a:rPr lang="en-US" altLang="en-GB" sz="1200" dirty="0">
                <a:sym typeface="+mn-ea"/>
              </a:rPr>
              <a:t>                 </a:t>
            </a:r>
            <a:r>
              <a:rPr lang="en-IN" altLang="en-US" sz="1200" dirty="0">
                <a:sym typeface="+mn-ea"/>
              </a:rPr>
              <a:t>                     </a:t>
            </a:r>
            <a:r>
              <a:rPr lang="en-GB" sz="1200" dirty="0">
                <a:sym typeface="+mn-ea"/>
              </a:rPr>
              <a:t>Roll no:</a:t>
            </a:r>
            <a:r>
              <a:rPr lang="en-US" sz="1200" dirty="0">
                <a:sym typeface="+mn-ea"/>
              </a:rPr>
              <a:t>43</a:t>
            </a:r>
            <a:r>
              <a:rPr lang="en-GB" sz="1200" dirty="0">
                <a:sym typeface="+mn-ea"/>
              </a:rPr>
              <a:t>	 	                       Division</a:t>
            </a:r>
            <a:r>
              <a:rPr lang="en-US" altLang="en-GB" sz="1200" dirty="0">
                <a:sym typeface="+mn-ea"/>
              </a:rPr>
              <a:t>:A</a:t>
            </a:r>
            <a:r>
              <a:rPr lang="en-GB" sz="1200" dirty="0">
                <a:sym typeface="+mn-ea"/>
              </a:rPr>
              <a:t> </a:t>
            </a:r>
            <a:r>
              <a:rPr lang="en-US" altLang="en-GB" sz="1200" dirty="0">
                <a:sym typeface="+mn-ea"/>
              </a:rPr>
              <a:t>  </a:t>
            </a:r>
            <a:endParaRPr lang="en-US" altLang="en-GB" sz="1200" dirty="0"/>
          </a:p>
          <a:p>
            <a:pPr marL="0" lvl="0" indent="0" algn="l" rtl="0">
              <a:spcBef>
                <a:spcPts val="0"/>
              </a:spcBef>
              <a:spcAft>
                <a:spcPts val="0"/>
              </a:spcAft>
              <a:buNone/>
            </a:pPr>
            <a:endParaRPr sz="1200" dirty="0"/>
          </a:p>
          <a:p>
            <a:pPr marL="0" lvl="0" indent="0" algn="ctr" rtl="0">
              <a:spcBef>
                <a:spcPts val="0"/>
              </a:spcBef>
              <a:spcAft>
                <a:spcPts val="0"/>
              </a:spcAft>
              <a:buNone/>
            </a:pPr>
            <a:endParaRPr sz="1200" dirty="0"/>
          </a:p>
        </p:txBody>
      </p:sp>
      <p:sp>
        <p:nvSpPr>
          <p:cNvPr id="55" name="Google Shape;55;p13"/>
          <p:cNvSpPr txBox="1"/>
          <p:nvPr/>
        </p:nvSpPr>
        <p:spPr>
          <a:xfrm>
            <a:off x="646545" y="2300685"/>
            <a:ext cx="7338000" cy="79692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dirty="0"/>
              <a:t>GRE-AT</a:t>
            </a:r>
            <a:br>
              <a:rPr lang="en-GB" sz="2000" dirty="0"/>
            </a:br>
            <a:endParaRPr sz="2000" dirty="0"/>
          </a:p>
        </p:txBody>
      </p:sp>
      <p:sp>
        <p:nvSpPr>
          <p:cNvPr id="56" name="Google Shape;56;p13"/>
          <p:cNvSpPr txBox="1"/>
          <p:nvPr/>
        </p:nvSpPr>
        <p:spPr>
          <a:xfrm>
            <a:off x="743615" y="1549246"/>
            <a:ext cx="7338000" cy="7512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Clr>
                <a:schemeClr val="dk1"/>
              </a:buClr>
              <a:buSzPts val="1100"/>
              <a:buFont typeface="Arial" panose="020B0604020202020204"/>
              <a:buNone/>
            </a:pPr>
            <a:r>
              <a:rPr lang="en-GB" sz="2280" dirty="0">
                <a:solidFill>
                  <a:schemeClr val="dk1"/>
                </a:solidFill>
              </a:rPr>
              <a:t>DEPARTMENT OF COMPUTER ENGINEERING</a:t>
            </a:r>
            <a:endParaRPr sz="2280" dirty="0">
              <a:solidFill>
                <a:schemeClr val="dk1"/>
              </a:solidFill>
            </a:endParaRPr>
          </a:p>
          <a:p>
            <a:pPr marL="0" lvl="0" indent="0" algn="l" rtl="0">
              <a:spcBef>
                <a:spcPts val="0"/>
              </a:spcBef>
              <a:spcAft>
                <a:spcPts val="0"/>
              </a:spcAft>
              <a:buNone/>
            </a:pPr>
            <a:endParaRPr sz="2280" dirty="0">
              <a:solidFill>
                <a:schemeClr val="dk1"/>
              </a:solidFill>
            </a:endParaRPr>
          </a:p>
        </p:txBody>
      </p:sp>
      <p:pic>
        <p:nvPicPr>
          <p:cNvPr id="57" name="Google Shape;57;p13"/>
          <p:cNvPicPr preferRelativeResize="0"/>
          <p:nvPr/>
        </p:nvPicPr>
        <p:blipFill>
          <a:blip r:embed="rId3"/>
          <a:stretch>
            <a:fillRect/>
          </a:stretch>
        </p:blipFill>
        <p:spPr>
          <a:xfrm>
            <a:off x="152400" y="152400"/>
            <a:ext cx="8520600" cy="1297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41" y="194749"/>
            <a:ext cx="8520600" cy="572700"/>
          </a:xfrm>
        </p:spPr>
        <p:txBody>
          <a:bodyPr>
            <a:normAutofit/>
          </a:bodyPr>
          <a:lstStyle/>
          <a:p>
            <a:pPr algn="ctr"/>
            <a:r>
              <a:rPr lang="en-US" sz="1800" dirty="0"/>
              <a:t>DFD level 1</a:t>
            </a:r>
            <a:endParaRPr lang="en-IN" sz="1800" dirty="0"/>
          </a:p>
        </p:txBody>
      </p:sp>
      <p:pic>
        <p:nvPicPr>
          <p:cNvPr id="5" name="Picture 4"/>
          <p:cNvPicPr>
            <a:picLocks noChangeAspect="1"/>
          </p:cNvPicPr>
          <p:nvPr/>
        </p:nvPicPr>
        <p:blipFill>
          <a:blip r:embed="rId2"/>
          <a:stretch>
            <a:fillRect/>
          </a:stretch>
        </p:blipFill>
        <p:spPr>
          <a:xfrm>
            <a:off x="1387485" y="607219"/>
            <a:ext cx="6769079" cy="45362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Implemetation Technology </a:t>
            </a:r>
            <a:endParaRPr dirty="0"/>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335" dirty="0"/>
              <a:t>Technology Stack-</a:t>
            </a:r>
          </a:p>
          <a:p>
            <a:pPr marL="342900" lvl="0" algn="l" rtl="0">
              <a:spcBef>
                <a:spcPts val="0"/>
              </a:spcBef>
              <a:spcAft>
                <a:spcPts val="1200"/>
              </a:spcAft>
            </a:pPr>
            <a:r>
              <a:rPr lang="en-US" sz="1335" dirty="0"/>
              <a:t>React-</a:t>
            </a:r>
            <a:r>
              <a:rPr lang="en-US" sz="1335" dirty="0" err="1"/>
              <a:t>Js</a:t>
            </a:r>
            <a:endParaRPr lang="en-US" sz="1335" dirty="0"/>
          </a:p>
          <a:p>
            <a:pPr marL="342900" lvl="0" algn="l" rtl="0">
              <a:spcBef>
                <a:spcPts val="0"/>
              </a:spcBef>
              <a:spcAft>
                <a:spcPts val="1200"/>
              </a:spcAft>
            </a:pPr>
            <a:r>
              <a:rPr lang="en-US" sz="1335" dirty="0"/>
              <a:t>Python/Flask</a:t>
            </a:r>
          </a:p>
          <a:p>
            <a:pPr marL="342900" lvl="0" algn="l" rtl="0">
              <a:spcBef>
                <a:spcPts val="0"/>
              </a:spcBef>
              <a:spcAft>
                <a:spcPts val="1200"/>
              </a:spcAft>
            </a:pPr>
            <a:r>
              <a:rPr lang="en-US" sz="1335" dirty="0"/>
              <a:t>Css3/HTML5</a:t>
            </a:r>
          </a:p>
          <a:p>
            <a:pPr marL="342900" lvl="0" algn="l" rtl="0">
              <a:spcBef>
                <a:spcPts val="0"/>
              </a:spcBef>
              <a:spcAft>
                <a:spcPts val="1200"/>
              </a:spcAft>
            </a:pPr>
            <a:r>
              <a:rPr lang="en-US" sz="1335" dirty="0" err="1"/>
              <a:t>Numpy</a:t>
            </a:r>
            <a:r>
              <a:rPr lang="en-US" sz="1335" dirty="0"/>
              <a:t>/pandas</a:t>
            </a:r>
          </a:p>
          <a:p>
            <a:pPr marL="342900" lvl="0" algn="l" rtl="0">
              <a:spcBef>
                <a:spcPts val="0"/>
              </a:spcBef>
              <a:spcAft>
                <a:spcPts val="1200"/>
              </a:spcAft>
            </a:pPr>
            <a:r>
              <a:rPr lang="en-US" sz="1335" dirty="0" err="1"/>
              <a:t>ScikitLearn</a:t>
            </a:r>
            <a:endParaRPr lang="en-US" sz="1335" dirty="0"/>
          </a:p>
          <a:p>
            <a:pPr marL="342900" lvl="0" algn="l" rtl="0">
              <a:spcBef>
                <a:spcPts val="0"/>
              </a:spcBef>
              <a:spcAft>
                <a:spcPts val="1200"/>
              </a:spcAft>
            </a:pPr>
            <a:r>
              <a:rPr lang="en-US" sz="1335" dirty="0" err="1"/>
              <a:t>Plotly</a:t>
            </a:r>
            <a:r>
              <a:rPr lang="en-US" sz="1335" dirty="0"/>
              <a:t> </a:t>
            </a:r>
          </a:p>
          <a:p>
            <a:pPr marL="342900" lvl="0" algn="l" rtl="0">
              <a:spcBef>
                <a:spcPts val="0"/>
              </a:spcBef>
              <a:spcAft>
                <a:spcPts val="1200"/>
              </a:spcAft>
            </a:pPr>
            <a:r>
              <a:rPr lang="en-US" sz="1335" dirty="0"/>
              <a:t>Use AWS cloud services and intuitive user interface with a focus on user-centered design</a:t>
            </a:r>
          </a:p>
          <a:p>
            <a:pPr marL="285750" lvl="0" indent="-285750" algn="l" rtl="0">
              <a:spcBef>
                <a:spcPts val="0"/>
              </a:spcBef>
              <a:spcAft>
                <a:spcPts val="1200"/>
              </a:spcAft>
              <a:buNone/>
            </a:pPr>
            <a:endParaRPr lang="en-US" sz="1335" dirty="0"/>
          </a:p>
        </p:txBody>
      </p:sp>
      <p:sp>
        <p:nvSpPr>
          <p:cNvPr id="5" name="Google Shape;66;p14"/>
          <p:cNvSpPr txBox="1"/>
          <p:nvPr/>
        </p:nvSpPr>
        <p:spPr>
          <a:xfrm>
            <a:off x="7563335" y="4598705"/>
            <a:ext cx="21006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400"/>
              <a:t>GRE-AT</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Modules Completed</a:t>
            </a:r>
          </a:p>
        </p:txBody>
      </p:sp>
      <p:sp>
        <p:nvSpPr>
          <p:cNvPr id="3" name="Text Placeholder 2"/>
          <p:cNvSpPr>
            <a:spLocks noGrp="1"/>
          </p:cNvSpPr>
          <p:nvPr>
            <p:ph type="body" idx="1"/>
          </p:nvPr>
        </p:nvSpPr>
        <p:spPr/>
        <p:txBody>
          <a:bodyPr>
            <a:normAutofit lnSpcReduction="10000"/>
          </a:bodyPr>
          <a:lstStyle/>
          <a:p>
            <a:r>
              <a:rPr lang="en-IN" dirty="0"/>
              <a:t>Collecting and Cleaning the dataset</a:t>
            </a:r>
          </a:p>
          <a:p>
            <a:pPr marL="114300" indent="0">
              <a:buNone/>
            </a:pPr>
            <a:r>
              <a:rPr lang="en-IN" sz="1400" dirty="0"/>
              <a:t>The dataset was found on Kaggle which is having 400 entries and 8 columns. </a:t>
            </a:r>
            <a:r>
              <a:rPr lang="en-US" sz="1400" b="0" i="0" dirty="0">
                <a:effectLst/>
                <a:latin typeface="Inter"/>
              </a:rPr>
              <a:t>This dataset is created for      prediction of graduate admissions and the dataset</a:t>
            </a:r>
            <a:r>
              <a:rPr lang="en-IN" sz="1400" dirty="0"/>
              <a:t> is shown below</a:t>
            </a:r>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r>
              <a:rPr lang="en-IN" sz="1400" dirty="0"/>
              <a:t>Chance of admit is the target column and the rest are attributes. </a:t>
            </a:r>
          </a:p>
          <a:p>
            <a:pPr marL="114300" indent="0">
              <a:buNone/>
            </a:pPr>
            <a:endParaRPr lang="en-IN" dirty="0"/>
          </a:p>
          <a:p>
            <a:endParaRPr lang="en-IN" dirty="0"/>
          </a:p>
        </p:txBody>
      </p:sp>
      <p:pic>
        <p:nvPicPr>
          <p:cNvPr id="5" name="Picture 4"/>
          <p:cNvPicPr>
            <a:picLocks noChangeAspect="1"/>
          </p:cNvPicPr>
          <p:nvPr/>
        </p:nvPicPr>
        <p:blipFill rotWithShape="1">
          <a:blip r:embed="rId2"/>
          <a:srcRect l="17674" t="42722" r="33799" b="17036"/>
          <a:stretch>
            <a:fillRect/>
          </a:stretch>
        </p:blipFill>
        <p:spPr>
          <a:xfrm>
            <a:off x="581247" y="2006009"/>
            <a:ext cx="4437322" cy="20698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Modules Completed</a:t>
            </a:r>
          </a:p>
        </p:txBody>
      </p:sp>
      <p:sp>
        <p:nvSpPr>
          <p:cNvPr id="3" name="Text Placeholder 2"/>
          <p:cNvSpPr>
            <a:spLocks noGrp="1"/>
          </p:cNvSpPr>
          <p:nvPr>
            <p:ph type="body" idx="1"/>
          </p:nvPr>
        </p:nvSpPr>
        <p:spPr/>
        <p:txBody>
          <a:bodyPr/>
          <a:lstStyle/>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r>
              <a:rPr lang="en-IN" sz="1400" dirty="0"/>
              <a:t>These are some statistics of the data. Corelation coefficients of all the columns  with respect to the target column were studied</a:t>
            </a:r>
          </a:p>
          <a:p>
            <a:pPr marL="114300" indent="0">
              <a:buNone/>
            </a:pPr>
            <a:endParaRPr lang="en-IN" sz="1400" dirty="0"/>
          </a:p>
          <a:p>
            <a:pPr marL="114300" indent="0">
              <a:buNone/>
            </a:pPr>
            <a:endParaRPr lang="en-IN" sz="1400" dirty="0"/>
          </a:p>
        </p:txBody>
      </p:sp>
      <p:pic>
        <p:nvPicPr>
          <p:cNvPr id="5" name="Picture 4"/>
          <p:cNvPicPr>
            <a:picLocks noChangeAspect="1"/>
          </p:cNvPicPr>
          <p:nvPr/>
        </p:nvPicPr>
        <p:blipFill rotWithShape="1">
          <a:blip r:embed="rId2"/>
          <a:srcRect l="17365" t="43135" r="26434" b="22407"/>
          <a:stretch>
            <a:fillRect/>
          </a:stretch>
        </p:blipFill>
        <p:spPr>
          <a:xfrm>
            <a:off x="311700" y="1017725"/>
            <a:ext cx="5139071" cy="1772365"/>
          </a:xfrm>
          <a:prstGeom prst="rect">
            <a:avLst/>
          </a:prstGeom>
        </p:spPr>
      </p:pic>
      <p:pic>
        <p:nvPicPr>
          <p:cNvPr id="6" name="Picture 5"/>
          <p:cNvPicPr>
            <a:picLocks noChangeAspect="1"/>
          </p:cNvPicPr>
          <p:nvPr/>
        </p:nvPicPr>
        <p:blipFill rotWithShape="1">
          <a:blip r:embed="rId3"/>
          <a:srcRect l="20698" t="52920" r="45891" b="12621"/>
          <a:stretch>
            <a:fillRect/>
          </a:stretch>
        </p:blipFill>
        <p:spPr>
          <a:xfrm>
            <a:off x="453655" y="3362790"/>
            <a:ext cx="2736112" cy="15873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Modules Completed</a:t>
            </a:r>
          </a:p>
        </p:txBody>
      </p:sp>
      <p:sp>
        <p:nvSpPr>
          <p:cNvPr id="3" name="Text Placeholder 2"/>
          <p:cNvSpPr>
            <a:spLocks noGrp="1"/>
          </p:cNvSpPr>
          <p:nvPr>
            <p:ph type="body" idx="1"/>
          </p:nvPr>
        </p:nvSpPr>
        <p:spPr/>
        <p:txBody>
          <a:bodyPr>
            <a:normAutofit/>
          </a:bodyPr>
          <a:lstStyle/>
          <a:p>
            <a:r>
              <a:rPr lang="en-IN" dirty="0"/>
              <a:t>Choosing appropriate algorithm and implementing the ML model</a:t>
            </a:r>
          </a:p>
          <a:p>
            <a:pPr marL="114300" indent="0">
              <a:buNone/>
            </a:pPr>
            <a:endParaRPr lang="en-IN" dirty="0"/>
          </a:p>
          <a:p>
            <a:pPr marL="114300" indent="0">
              <a:buNone/>
            </a:pPr>
            <a:r>
              <a:rPr lang="en-IN" sz="1400" dirty="0"/>
              <a:t>Linear regression was used to train the ML model. CGPA, GRE Score and TOEFL score are the 3 top attributes which have the most impact on the chance of admission positively. This algorithm is giving 80 percent accuracy currently with 80 20 train test split</a:t>
            </a:r>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dirty="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Modules Completed</a:t>
            </a:r>
          </a:p>
        </p:txBody>
      </p:sp>
      <p:sp>
        <p:nvSpPr>
          <p:cNvPr id="3" name="Text Placeholder 2"/>
          <p:cNvSpPr>
            <a:spLocks noGrp="1"/>
          </p:cNvSpPr>
          <p:nvPr>
            <p:ph type="body" idx="1"/>
          </p:nvPr>
        </p:nvSpPr>
        <p:spPr/>
        <p:txBody>
          <a:bodyPr>
            <a:normAutofit/>
          </a:bodyPr>
          <a:lstStyle/>
          <a:p>
            <a:r>
              <a:rPr lang="en-IN" dirty="0"/>
              <a:t>Serving the model on a website</a:t>
            </a:r>
          </a:p>
          <a:p>
            <a:pPr marL="114300" indent="0">
              <a:buNone/>
            </a:pPr>
            <a:r>
              <a:rPr lang="en-IN" sz="1400" dirty="0"/>
              <a:t>The trained model is stored in a .</a:t>
            </a:r>
            <a:r>
              <a:rPr lang="en-IN" sz="1400" dirty="0" err="1"/>
              <a:t>pkl</a:t>
            </a:r>
            <a:r>
              <a:rPr lang="en-IN" sz="1400" dirty="0"/>
              <a:t> file to reduce website load times and the model doesn’t have to rerun each time an user requests for prediction.</a:t>
            </a:r>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sz="1400" dirty="0"/>
          </a:p>
          <a:p>
            <a:pPr marL="114300" indent="0">
              <a:buNone/>
            </a:pPr>
            <a:endParaRPr lang="en-IN" dirty="0"/>
          </a:p>
          <a:p>
            <a:endParaRPr lang="en-IN" dirty="0"/>
          </a:p>
        </p:txBody>
      </p:sp>
      <p:pic>
        <p:nvPicPr>
          <p:cNvPr id="5" name="Picture 4"/>
          <p:cNvPicPr>
            <a:picLocks noChangeAspect="1"/>
          </p:cNvPicPr>
          <p:nvPr/>
        </p:nvPicPr>
        <p:blipFill>
          <a:blip r:embed="rId2"/>
          <a:stretch>
            <a:fillRect/>
          </a:stretch>
        </p:blipFill>
        <p:spPr>
          <a:xfrm>
            <a:off x="510363" y="2112336"/>
            <a:ext cx="5181600" cy="29146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Modules Completed</a:t>
            </a:r>
            <a:endParaRPr lang="en-IN" dirty="0"/>
          </a:p>
        </p:txBody>
      </p:sp>
      <p:sp>
        <p:nvSpPr>
          <p:cNvPr id="3" name="Text Placeholder 2"/>
          <p:cNvSpPr>
            <a:spLocks noGrp="1"/>
          </p:cNvSpPr>
          <p:nvPr>
            <p:ph type="body" idx="1"/>
          </p:nvPr>
        </p:nvSpPr>
        <p:spPr/>
        <p:txBody>
          <a:bodyPr/>
          <a:lstStyle/>
          <a:p>
            <a:r>
              <a:rPr lang="en-US" dirty="0"/>
              <a:t>Quiz module</a:t>
            </a:r>
            <a:endParaRPr lang="en-IN" dirty="0"/>
          </a:p>
        </p:txBody>
      </p:sp>
      <p:pic>
        <p:nvPicPr>
          <p:cNvPr id="5" name="Picture 4"/>
          <p:cNvPicPr>
            <a:picLocks noChangeAspect="1"/>
          </p:cNvPicPr>
          <p:nvPr/>
        </p:nvPicPr>
        <p:blipFill>
          <a:blip r:embed="rId2"/>
          <a:stretch>
            <a:fillRect/>
          </a:stretch>
        </p:blipFill>
        <p:spPr>
          <a:xfrm>
            <a:off x="477219" y="1641375"/>
            <a:ext cx="6073600" cy="3416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 1</a:t>
            </a: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sz="1600" dirty="0"/>
              <a:t>Ghadge </a:t>
            </a:r>
            <a:r>
              <a:rPr lang="en-IN" sz="1600" dirty="0" err="1"/>
              <a:t>Vrushali</a:t>
            </a:r>
            <a:r>
              <a:rPr lang="en-IN" sz="1600" dirty="0"/>
              <a:t>, </a:t>
            </a:r>
            <a:r>
              <a:rPr lang="en-IN" sz="1600" dirty="0" err="1"/>
              <a:t>Koli</a:t>
            </a:r>
            <a:r>
              <a:rPr lang="en-IN" sz="1600" dirty="0"/>
              <a:t> Jyoti D, </a:t>
            </a:r>
            <a:r>
              <a:rPr lang="en-IN" sz="1600" dirty="0" err="1"/>
              <a:t>Koli</a:t>
            </a:r>
            <a:r>
              <a:rPr lang="en-IN" sz="1600" dirty="0"/>
              <a:t> Namrata A, </a:t>
            </a:r>
            <a:r>
              <a:rPr lang="en-IN" sz="1600" dirty="0" err="1"/>
              <a:t>Koli</a:t>
            </a:r>
            <a:r>
              <a:rPr lang="en-IN" sz="1600" dirty="0"/>
              <a:t> Shital S “Student Progress Report, Result Analysis&amp; Time Table Generation” International Research Journal of Engineering and Technology (IRJET), Volume: 03 Issue: 02, February2016</a:t>
            </a:r>
          </a:p>
          <a:p>
            <a:pPr marL="0" lvl="0" indent="0" algn="l" rtl="0">
              <a:spcBef>
                <a:spcPts val="0"/>
              </a:spcBef>
              <a:spcAft>
                <a:spcPts val="1200"/>
              </a:spcAft>
              <a:buNone/>
            </a:pPr>
            <a:r>
              <a:rPr lang="en-US" sz="1600" dirty="0">
                <a:sym typeface="+mn-ea"/>
              </a:rPr>
              <a:t>https://www.irjet.net/archives/V3/i2/IRJET-V3I2141.pdf</a:t>
            </a:r>
          </a:p>
        </p:txBody>
      </p:sp>
      <p:sp>
        <p:nvSpPr>
          <p:cNvPr id="5" name="Google Shape;66;p14"/>
          <p:cNvSpPr txBox="1"/>
          <p:nvPr/>
        </p:nvSpPr>
        <p:spPr>
          <a:xfrm>
            <a:off x="7563335" y="4598705"/>
            <a:ext cx="21006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400"/>
              <a:t>GRE-AT</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 2</a:t>
            </a:r>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sz="1600" dirty="0"/>
              <a:t>Nakul Sharma, Sonali </a:t>
            </a:r>
            <a:r>
              <a:rPr lang="en-IN" sz="1600" dirty="0" err="1"/>
              <a:t>Dake</a:t>
            </a:r>
            <a:r>
              <a:rPr lang="en-IN" sz="1600" dirty="0"/>
              <a:t>, Riddhi </a:t>
            </a:r>
            <a:r>
              <a:rPr lang="en-IN" sz="1600" dirty="0" err="1"/>
              <a:t>Panchale</a:t>
            </a:r>
            <a:r>
              <a:rPr lang="en-IN" sz="1600" dirty="0"/>
              <a:t>, K. S. </a:t>
            </a:r>
            <a:r>
              <a:rPr lang="en-IN" sz="1600" dirty="0" err="1"/>
              <a:t>Charumathi</a:t>
            </a:r>
            <a:r>
              <a:rPr lang="en-US" sz="1600" dirty="0"/>
              <a:t>,"</a:t>
            </a:r>
            <a:r>
              <a:rPr lang="en-IN" sz="1600" dirty="0"/>
              <a:t>Student Result Analysis System </a:t>
            </a:r>
            <a:r>
              <a:rPr lang="en-US" sz="1600" dirty="0"/>
              <a:t>", International Research Journal of Engineering and Technology (IRJET),Volume 09 Issue 4 Apr 2022</a:t>
            </a:r>
          </a:p>
          <a:p>
            <a:pPr marL="0" lvl="0" indent="0" algn="l" rtl="0">
              <a:spcBef>
                <a:spcPts val="0"/>
              </a:spcBef>
              <a:spcAft>
                <a:spcPts val="1200"/>
              </a:spcAft>
              <a:buNone/>
            </a:pPr>
            <a:r>
              <a:rPr lang="en-IN" sz="1600" dirty="0"/>
              <a:t>https://www.irjet.net/archives/V9/i4/IRJET-V9I4458.pdf</a:t>
            </a:r>
            <a:endParaRPr sz="1600" dirty="0"/>
          </a:p>
        </p:txBody>
      </p:sp>
      <p:sp>
        <p:nvSpPr>
          <p:cNvPr id="5" name="Google Shape;66;p14"/>
          <p:cNvSpPr txBox="1"/>
          <p:nvPr/>
        </p:nvSpPr>
        <p:spPr>
          <a:xfrm>
            <a:off x="7563335" y="4598705"/>
            <a:ext cx="21006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400"/>
              <a:t>GRE-AT</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 3</a:t>
            </a: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sz="1600" dirty="0"/>
              <a:t>Prof. Sanjay Kadam, Bhavana Jadhav, </a:t>
            </a:r>
            <a:r>
              <a:rPr lang="en-IN" sz="1600" dirty="0" err="1"/>
              <a:t>Saylee</a:t>
            </a:r>
            <a:r>
              <a:rPr lang="en-IN" sz="1600" dirty="0"/>
              <a:t> </a:t>
            </a:r>
            <a:r>
              <a:rPr lang="en-IN" sz="1600" dirty="0" err="1"/>
              <a:t>Molawade</a:t>
            </a:r>
            <a:r>
              <a:rPr lang="en-IN" sz="1600" dirty="0"/>
              <a:t>, </a:t>
            </a:r>
            <a:r>
              <a:rPr lang="en-IN" sz="1600" dirty="0" err="1"/>
              <a:t>Saloni</a:t>
            </a:r>
            <a:r>
              <a:rPr lang="en-IN" sz="1600" dirty="0"/>
              <a:t> Patil ,"Student Performance Analysis System for Higher Secondary Education ",IRJET, Volume: 06 Issue: 04, April 2019 </a:t>
            </a:r>
          </a:p>
          <a:p>
            <a:pPr marL="0" lvl="0" indent="0" algn="l" rtl="0">
              <a:spcBef>
                <a:spcPts val="0"/>
              </a:spcBef>
              <a:spcAft>
                <a:spcPts val="1200"/>
              </a:spcAft>
              <a:buNone/>
            </a:pPr>
            <a:r>
              <a:rPr lang="en-US" sz="1600" dirty="0"/>
              <a:t>https://www.irjet.net/archives/V6/i4/IRJET-V6I4704.pdf </a:t>
            </a:r>
          </a:p>
        </p:txBody>
      </p:sp>
      <p:sp>
        <p:nvSpPr>
          <p:cNvPr id="5" name="Google Shape;66;p14"/>
          <p:cNvSpPr txBox="1"/>
          <p:nvPr/>
        </p:nvSpPr>
        <p:spPr>
          <a:xfrm>
            <a:off x="7563335" y="4598705"/>
            <a:ext cx="21006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400"/>
              <a:t>GRE-AT</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Problem statement</a:t>
            </a:r>
          </a:p>
        </p:txBody>
      </p:sp>
      <p:sp>
        <p:nvSpPr>
          <p:cNvPr id="63" name="Google Shape;63;p14"/>
          <p:cNvSpPr txBox="1">
            <a:spLocks noGrp="1"/>
          </p:cNvSpPr>
          <p:nvPr>
            <p:ph type="body" idx="1"/>
          </p:nvPr>
        </p:nvSpPr>
        <p:spPr>
          <a:xfrm>
            <a:off x="311785" y="1152525"/>
            <a:ext cx="8520430" cy="1176655"/>
          </a:xfrm>
          <a:prstGeom prst="rect">
            <a:avLst/>
          </a:prstGeom>
        </p:spPr>
        <p:txBody>
          <a:bodyPr spcFirstLastPara="1" wrap="square" lIns="91425" tIns="91425" rIns="91425" bIns="91425" anchor="t" anchorCtr="0">
            <a:noAutofit/>
          </a:bodyPr>
          <a:lstStyle/>
          <a:p>
            <a:r>
              <a:rPr lang="en-IN" sz="1200" kern="150" dirty="0">
                <a:effectLst/>
                <a:latin typeface="Arial" panose="020B0604020202020204" pitchFamily="34" charset="0"/>
                <a:ea typeface="Noto Sans CJK SC"/>
                <a:cs typeface="Arial" panose="020B0604020202020204" pitchFamily="34" charset="0"/>
              </a:rPr>
              <a:t>In modern times, Education is on an ever expanding scale, which is why for many education doesn’t stop at graduation they tend to go for further studies </a:t>
            </a:r>
            <a:r>
              <a:rPr lang="en-IN" sz="1200" kern="150" dirty="0" err="1">
                <a:effectLst/>
                <a:latin typeface="Arial" panose="020B0604020202020204" pitchFamily="34" charset="0"/>
                <a:ea typeface="Noto Sans CJK SC"/>
                <a:cs typeface="Arial" panose="020B0604020202020204" pitchFamily="34" charset="0"/>
              </a:rPr>
              <a:t>i.e</a:t>
            </a:r>
            <a:r>
              <a:rPr lang="en-IN" sz="1200" kern="150" dirty="0">
                <a:effectLst/>
                <a:latin typeface="Arial" panose="020B0604020202020204" pitchFamily="34" charset="0"/>
                <a:ea typeface="Noto Sans CJK SC"/>
                <a:cs typeface="Arial" panose="020B0604020202020204" pitchFamily="34" charset="0"/>
              </a:rPr>
              <a:t> Post Graduation. In order to get admission in foreign universities for post graduation, students need to appear for competitive examinations such as GRE (Graduate Record Examinations) The results of these competitive examinations play a crucial role for getting admission in such universities, which is why students need help </a:t>
            </a:r>
            <a:r>
              <a:rPr lang="en-IN" sz="1200" kern="150" dirty="0" err="1">
                <a:effectLst/>
                <a:latin typeface="Arial" panose="020B0604020202020204" pitchFamily="34" charset="0"/>
                <a:ea typeface="Noto Sans CJK SC"/>
                <a:cs typeface="Arial" panose="020B0604020202020204" pitchFamily="34" charset="0"/>
              </a:rPr>
              <a:t>inorder</a:t>
            </a:r>
            <a:r>
              <a:rPr lang="en-IN" sz="1200" kern="150" dirty="0">
                <a:effectLst/>
                <a:latin typeface="Arial" panose="020B0604020202020204" pitchFamily="34" charset="0"/>
                <a:ea typeface="Noto Sans CJK SC"/>
                <a:cs typeface="Arial" panose="020B0604020202020204" pitchFamily="34" charset="0"/>
              </a:rPr>
              <a:t> to get prepared for the exam and figure out which university is the best for them according to their results.</a:t>
            </a:r>
          </a:p>
          <a:p>
            <a:r>
              <a:rPr lang="en-IN" sz="1200" kern="150" dirty="0">
                <a:effectLst/>
                <a:latin typeface="Arial" panose="020B0604020202020204" pitchFamily="34" charset="0"/>
                <a:ea typeface="Noto Sans CJK SC"/>
                <a:cs typeface="Arial" panose="020B0604020202020204" pitchFamily="34" charset="0"/>
                <a:sym typeface="+mn-ea"/>
              </a:rPr>
              <a:t>Nowadays, students find it difficult to find sample papers or mock exams online. Also after solving these sample papers or mock tests students find it difficult to figure out their weak subjects and strong subjects and prepare accordingly. It is also difficult for students to figure out the best university which they can get an admission in according to their scores.</a:t>
            </a:r>
            <a:br>
              <a:rPr lang="en-IN" sz="1200" kern="150" dirty="0">
                <a:effectLst/>
                <a:latin typeface="Arial" panose="020B0604020202020204" pitchFamily="34" charset="0"/>
                <a:ea typeface="Noto Sans CJK SC"/>
                <a:cs typeface="Arial" panose="020B0604020202020204" pitchFamily="34" charset="0"/>
                <a:sym typeface="+mn-ea"/>
              </a:rPr>
            </a:br>
            <a:r>
              <a:rPr lang="en-IN" sz="1200" kern="150" dirty="0">
                <a:effectLst/>
                <a:latin typeface="Arial" panose="020B0604020202020204" pitchFamily="34" charset="0"/>
                <a:ea typeface="Noto Sans CJK SC"/>
                <a:cs typeface="Arial" panose="020B0604020202020204" pitchFamily="34" charset="0"/>
                <a:sym typeface="+mn-ea"/>
              </a:rPr>
              <a:t>	Our application will provide user with a sample mock test based on GRE and they will get their score and they can figure out their weak subjects according to the result graphs which will be made by </a:t>
            </a:r>
            <a:r>
              <a:rPr lang="en-IN" sz="1200" kern="150" dirty="0" err="1">
                <a:effectLst/>
                <a:latin typeface="Arial" panose="020B0604020202020204" pitchFamily="34" charset="0"/>
                <a:ea typeface="Noto Sans CJK SC"/>
                <a:cs typeface="Arial" panose="020B0604020202020204" pitchFamily="34" charset="0"/>
                <a:sym typeface="+mn-ea"/>
              </a:rPr>
              <a:t>plotly</a:t>
            </a:r>
            <a:r>
              <a:rPr lang="en-IN" sz="1200" kern="150" dirty="0">
                <a:effectLst/>
                <a:latin typeface="Arial" panose="020B0604020202020204" pitchFamily="34" charset="0"/>
                <a:ea typeface="Noto Sans CJK SC"/>
                <a:cs typeface="Arial" panose="020B0604020202020204" pitchFamily="34" charset="0"/>
                <a:sym typeface="+mn-ea"/>
              </a:rPr>
              <a:t> library, If the user has already appeared for the examination they can also input their results and these scores will be inputted in our ML model which will use linear regression algorithm to show output in the form of a linear progression graph which will show the chances in percentage of the user to get an admission into the Universities which will be ranked as Rank 1, Rank 2, etc.</a:t>
            </a:r>
            <a:endParaRPr lang="en-IN" sz="1200" dirty="0">
              <a:latin typeface="Arial" panose="020B0604020202020204" pitchFamily="34" charset="0"/>
              <a:cs typeface="Arial" panose="020B0604020202020204" pitchFamily="34" charset="0"/>
            </a:endParaRPr>
          </a:p>
          <a:p>
            <a:endParaRPr lang="en-IN" sz="1200" kern="150" dirty="0">
              <a:effectLst/>
              <a:latin typeface="Arial" panose="020B0604020202020204" pitchFamily="34" charset="0"/>
              <a:ea typeface="Noto Sans CJK SC"/>
              <a:cs typeface="Arial" panose="020B0604020202020204" pitchFamily="34" charset="0"/>
            </a:endParaRPr>
          </a:p>
          <a:p>
            <a:pPr marL="114300" indent="0">
              <a:buNone/>
            </a:pPr>
            <a:r>
              <a:rPr lang="en-IN" sz="1800" kern="150" dirty="0">
                <a:effectLst/>
                <a:latin typeface="Liberation Serif"/>
                <a:ea typeface="Noto Sans CJK SC"/>
                <a:cs typeface="Lohit Devanagari"/>
              </a:rPr>
              <a:t>	</a:t>
            </a:r>
          </a:p>
        </p:txBody>
      </p:sp>
      <p:sp>
        <p:nvSpPr>
          <p:cNvPr id="66" name="Google Shape;66;p14"/>
          <p:cNvSpPr txBox="1"/>
          <p:nvPr/>
        </p:nvSpPr>
        <p:spPr>
          <a:xfrm>
            <a:off x="7563335" y="4598705"/>
            <a:ext cx="21006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400"/>
              <a:t>GRE-AT</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 4</a:t>
            </a:r>
          </a:p>
        </p:txBody>
      </p:sp>
      <p:sp>
        <p:nvSpPr>
          <p:cNvPr id="100" name="Google Shape;10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sz="1600" dirty="0"/>
              <a:t>Anurag Sharma, Nikhil Gupta, Anamika Tripathi, Monica </a:t>
            </a:r>
            <a:r>
              <a:rPr lang="en-IN" sz="1600" dirty="0" err="1"/>
              <a:t>Sehrawa</a:t>
            </a:r>
            <a:r>
              <a:rPr lang="en-IN" sz="1600" dirty="0"/>
              <a:t> “Student Result Analysis and Performance Report Generator”, International Research Journal of Engineering and Technology (IRJET), Volume: 06 Issue: 04, April 2019 </a:t>
            </a:r>
          </a:p>
          <a:p>
            <a:pPr marL="0" lvl="0" indent="0" algn="l" rtl="0">
              <a:spcBef>
                <a:spcPts val="0"/>
              </a:spcBef>
              <a:spcAft>
                <a:spcPts val="1200"/>
              </a:spcAft>
              <a:buNone/>
            </a:pPr>
            <a:r>
              <a:rPr lang="en-US" sz="1600" dirty="0"/>
              <a:t>https://www.irjet.net/archives/V8/i4/IRJET-V8I4700.pdf</a:t>
            </a:r>
          </a:p>
        </p:txBody>
      </p:sp>
      <p:sp>
        <p:nvSpPr>
          <p:cNvPr id="5" name="Google Shape;66;p14"/>
          <p:cNvSpPr txBox="1"/>
          <p:nvPr/>
        </p:nvSpPr>
        <p:spPr>
          <a:xfrm>
            <a:off x="7563335" y="4598705"/>
            <a:ext cx="21006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400"/>
              <a:t>GRE-AT</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Objective</a:t>
            </a:r>
            <a:endParaRPr lang="en-IN" dirty="0"/>
          </a:p>
        </p:txBody>
      </p:sp>
      <p:sp>
        <p:nvSpPr>
          <p:cNvPr id="3" name="Text Placeholder 2"/>
          <p:cNvSpPr>
            <a:spLocks noGrp="1"/>
          </p:cNvSpPr>
          <p:nvPr>
            <p:ph type="body" idx="1"/>
          </p:nvPr>
        </p:nvSpPr>
        <p:spPr/>
        <p:txBody>
          <a:bodyPr/>
          <a:lstStyle/>
          <a:p>
            <a:pPr marL="285750" lvl="0" indent="-285750" algn="l" rtl="0">
              <a:spcBef>
                <a:spcPts val="0"/>
              </a:spcBef>
              <a:spcAft>
                <a:spcPts val="1200"/>
              </a:spcAft>
            </a:pPr>
            <a:r>
              <a:rPr lang="en-US" sz="1200" dirty="0"/>
              <a:t>To Help Users to get an idea about the Top Rank Universities and their chances of getting admission according to their Quiz Scores.</a:t>
            </a:r>
          </a:p>
          <a:p>
            <a:pPr marL="285750" lvl="0" indent="-285750" algn="l" rtl="0">
              <a:spcBef>
                <a:spcPts val="0"/>
              </a:spcBef>
              <a:spcAft>
                <a:spcPts val="1200"/>
              </a:spcAft>
            </a:pPr>
            <a:r>
              <a:rPr lang="en-US" sz="1200" dirty="0"/>
              <a:t>To create a quiz application where users can solve </a:t>
            </a:r>
            <a:r>
              <a:rPr lang="en-US" sz="1200" dirty="0" err="1"/>
              <a:t>gre</a:t>
            </a:r>
            <a:r>
              <a:rPr lang="en-US" sz="1200" dirty="0"/>
              <a:t> questions which will generate scores at the end</a:t>
            </a:r>
          </a:p>
          <a:p>
            <a:pPr marL="285750" lvl="0" indent="-285750" algn="l" rtl="0">
              <a:spcBef>
                <a:spcPts val="0"/>
              </a:spcBef>
              <a:spcAft>
                <a:spcPts val="1200"/>
              </a:spcAft>
            </a:pPr>
            <a:r>
              <a:rPr lang="en-US" sz="1200" dirty="0"/>
              <a:t>To Help Students to Analyze their Quiz Results so that they can figure out their weak skills and work on them accordingly.</a:t>
            </a:r>
          </a:p>
          <a:p>
            <a:pPr marL="285750" lvl="0" indent="-285750" algn="l" rtl="0">
              <a:spcBef>
                <a:spcPts val="0"/>
              </a:spcBef>
              <a:spcAft>
                <a:spcPts val="1200"/>
              </a:spcAft>
            </a:pPr>
            <a:r>
              <a:rPr lang="en-US" sz="1200" dirty="0"/>
              <a:t>To deploy this project on cloud using its various services.</a:t>
            </a:r>
          </a:p>
          <a:p>
            <a:endParaRPr lang="en-IN" sz="1200" dirty="0"/>
          </a:p>
        </p:txBody>
      </p:sp>
      <p:sp>
        <p:nvSpPr>
          <p:cNvPr id="4" name="Google Shape;66;p14"/>
          <p:cNvSpPr txBox="1"/>
          <p:nvPr/>
        </p:nvSpPr>
        <p:spPr>
          <a:xfrm>
            <a:off x="7563335" y="4598705"/>
            <a:ext cx="21006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400"/>
              <a:t>GRE-AT</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17451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Scope </a:t>
            </a:r>
            <a:r>
              <a:rPr lang="en-US" altLang="en-GB" dirty="0"/>
              <a:t> </a:t>
            </a:r>
          </a:p>
        </p:txBody>
      </p:sp>
      <p:sp>
        <p:nvSpPr>
          <p:cNvPr id="72" name="Google Shape;72;p15"/>
          <p:cNvSpPr txBox="1">
            <a:spLocks noGrp="1"/>
          </p:cNvSpPr>
          <p:nvPr>
            <p:ph type="body" idx="1"/>
          </p:nvPr>
        </p:nvSpPr>
        <p:spPr>
          <a:xfrm>
            <a:off x="311785" y="838200"/>
            <a:ext cx="8520430" cy="3730625"/>
          </a:xfrm>
          <a:prstGeom prst="rect">
            <a:avLst/>
          </a:prstGeom>
        </p:spPr>
        <p:txBody>
          <a:bodyPr spcFirstLastPara="1" wrap="square" lIns="91425" tIns="91425" rIns="91425" bIns="91425" anchor="t" anchorCtr="0">
            <a:normAutofit/>
          </a:bodyPr>
          <a:lstStyle/>
          <a:p>
            <a:pPr marL="342900" lvl="0" algn="l" rtl="0">
              <a:spcBef>
                <a:spcPts val="0"/>
              </a:spcBef>
              <a:spcAft>
                <a:spcPts val="1200"/>
              </a:spcAft>
            </a:pPr>
            <a:r>
              <a:rPr lang="en-US" sz="1200" dirty="0">
                <a:effectLst/>
                <a:latin typeface="+mj-lt"/>
                <a:ea typeface="Times New Roman" panose="02020603050405020304" pitchFamily="18" charset="0"/>
              </a:rPr>
              <a:t>The Scope of this project can be very wide as there are other entrance examinations which can be included for taking admission for post-graduation in universities worldwide</a:t>
            </a:r>
          </a:p>
          <a:p>
            <a:pPr marL="342900" lvl="0" algn="l" rtl="0">
              <a:spcBef>
                <a:spcPts val="0"/>
              </a:spcBef>
              <a:spcAft>
                <a:spcPts val="1200"/>
              </a:spcAft>
            </a:pPr>
            <a:r>
              <a:rPr lang="en-US" sz="1200" dirty="0">
                <a:effectLst/>
                <a:latin typeface="+mj-lt"/>
                <a:ea typeface="Times New Roman" panose="02020603050405020304" pitchFamily="18" charset="0"/>
              </a:rPr>
              <a:t>We can integrate different language proficiency tests like IELTS, TOEFL, etc. in our quiz module and allow students to prepare for the quiz by creating a Learning module where we can provide video Lectures and PDF’s for the particular test.</a:t>
            </a:r>
          </a:p>
          <a:p>
            <a:pPr marL="342900" lvl="0" algn="l" rtl="0">
              <a:spcBef>
                <a:spcPts val="0"/>
              </a:spcBef>
              <a:spcAft>
                <a:spcPts val="1200"/>
              </a:spcAft>
            </a:pPr>
            <a:r>
              <a:rPr lang="en-US" sz="1200" dirty="0">
                <a:effectLst/>
                <a:latin typeface="+mj-lt"/>
                <a:ea typeface="Times New Roman" panose="02020603050405020304" pitchFamily="18" charset="0"/>
              </a:rPr>
              <a:t>We can also provide a module which can allow students to analyze their results through graphs and various other analysis algorithms</a:t>
            </a:r>
            <a:endParaRPr lang="en-US" sz="1200" dirty="0">
              <a:latin typeface="+mj-lt"/>
            </a:endParaRPr>
          </a:p>
          <a:p>
            <a:pPr marL="0" lvl="0" indent="0" algn="l" rtl="0">
              <a:spcBef>
                <a:spcPts val="0"/>
              </a:spcBef>
              <a:spcAft>
                <a:spcPts val="1200"/>
              </a:spcAft>
              <a:buNone/>
            </a:pPr>
            <a:r>
              <a:rPr lang="en-US" sz="1200" dirty="0">
                <a:solidFill>
                  <a:schemeClr val="tx1"/>
                </a:solidFill>
              </a:rPr>
              <a:t>Features</a:t>
            </a:r>
          </a:p>
          <a:p>
            <a:pPr lvl="0" indent="-457200" algn="l" rtl="0">
              <a:spcBef>
                <a:spcPts val="0"/>
              </a:spcBef>
              <a:spcAft>
                <a:spcPts val="1200"/>
              </a:spcAft>
            </a:pPr>
            <a:r>
              <a:rPr lang="en-US" sz="1200" dirty="0"/>
              <a:t>Result Analysis</a:t>
            </a:r>
          </a:p>
          <a:p>
            <a:pPr lvl="0" indent="-457200" algn="l" rtl="0">
              <a:spcBef>
                <a:spcPts val="0"/>
              </a:spcBef>
              <a:spcAft>
                <a:spcPts val="1200"/>
              </a:spcAft>
            </a:pPr>
            <a:r>
              <a:rPr lang="en-US" sz="1200" dirty="0"/>
              <a:t>Quiz</a:t>
            </a:r>
          </a:p>
          <a:p>
            <a:pPr lvl="0" indent="-457200" algn="l" rtl="0">
              <a:spcBef>
                <a:spcPts val="0"/>
              </a:spcBef>
              <a:spcAft>
                <a:spcPts val="1200"/>
              </a:spcAft>
            </a:pPr>
            <a:r>
              <a:rPr lang="en-US" sz="1200" dirty="0"/>
              <a:t>List out colleges with their respective rankings</a:t>
            </a:r>
          </a:p>
          <a:p>
            <a:pPr marL="342900" lvl="0" algn="l" rtl="0">
              <a:spcBef>
                <a:spcPts val="0"/>
              </a:spcBef>
              <a:spcAft>
                <a:spcPts val="1200"/>
              </a:spcAft>
              <a:buAutoNum type="arabicPeriod"/>
            </a:pPr>
            <a:endParaRPr lang="en-US" sz="1200" dirty="0"/>
          </a:p>
          <a:p>
            <a:pPr marL="342900" lvl="0" algn="l" rtl="0">
              <a:spcBef>
                <a:spcPts val="0"/>
              </a:spcBef>
              <a:spcAft>
                <a:spcPts val="1200"/>
              </a:spcAft>
              <a:buAutoNum type="arabicPeriod"/>
            </a:pPr>
            <a:endParaRPr lang="en-US" sz="1200" dirty="0"/>
          </a:p>
        </p:txBody>
      </p:sp>
      <p:sp>
        <p:nvSpPr>
          <p:cNvPr id="73" name="Google Shape;73;p15"/>
          <p:cNvSpPr txBox="1"/>
          <p:nvPr/>
        </p:nvSpPr>
        <p:spPr>
          <a:xfrm>
            <a:off x="7627470" y="4743485"/>
            <a:ext cx="2100600" cy="61214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br>
              <a:rPr lang="en-GB" dirty="0">
                <a:sym typeface="+mn-ea"/>
              </a:rPr>
            </a:br>
            <a:endParaRPr lang="en-GB" dirty="0"/>
          </a:p>
        </p:txBody>
      </p:sp>
      <p:sp>
        <p:nvSpPr>
          <p:cNvPr id="5" name="Google Shape;66;p14"/>
          <p:cNvSpPr txBox="1"/>
          <p:nvPr/>
        </p:nvSpPr>
        <p:spPr>
          <a:xfrm>
            <a:off x="7563335" y="4598705"/>
            <a:ext cx="21006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400"/>
              <a:t>GRE-AT</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GRE-QUIZ basic idea</a:t>
            </a:r>
            <a:endParaRPr lang="en-IN" dirty="0"/>
          </a:p>
        </p:txBody>
      </p:sp>
      <p:sp>
        <p:nvSpPr>
          <p:cNvPr id="3" name="Text Placeholder 2"/>
          <p:cNvSpPr>
            <a:spLocks noGrp="1"/>
          </p:cNvSpPr>
          <p:nvPr>
            <p:ph type="body" idx="1"/>
          </p:nvPr>
        </p:nvSpPr>
        <p:spPr/>
        <p:txBody>
          <a:bodyPr>
            <a:normAutofit/>
          </a:bodyPr>
          <a:lstStyle/>
          <a:p>
            <a:r>
              <a:rPr lang="en-US" sz="1295" dirty="0"/>
              <a:t>You receive one point for each question you answer correctly in Verbal or Quant. These points will be added up to get your raw score (0-40) for each section. Your raw scores will then be converted to scaled scores (130-170) which take into account both adaptive testing and equating.</a:t>
            </a:r>
          </a:p>
          <a:p>
            <a:pPr marL="114300" indent="0">
              <a:buNone/>
            </a:pPr>
            <a:endParaRPr lang="en-US" sz="1295" dirty="0"/>
          </a:p>
          <a:p>
            <a:r>
              <a:rPr lang="en-US" sz="1295" dirty="0"/>
              <a:t>So, if you answered 30 Verbal questions correctly, you may, for example, get a final Verbal score of 157 if you had an easier exam and/or you scored low enough on the first Verbal measure to get easier questions in the second measure. Or, you could answer 30 Verbal questions correctly and get a score of, say, 162 if your GRE was harder and/or your second measure was adapted to have more challenging questions. On your GRE score report, you’ll only see your final scaled scores, so you won’t know how equating or adaptive testing affected your final GRE score breakdown.</a:t>
            </a:r>
            <a:endParaRPr lang="en-IN" sz="129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List of Modules</a:t>
            </a:r>
          </a:p>
        </p:txBody>
      </p:sp>
      <p:sp>
        <p:nvSpPr>
          <p:cNvPr id="3" name="Text Placeholder 2"/>
          <p:cNvSpPr>
            <a:spLocks noGrp="1"/>
          </p:cNvSpPr>
          <p:nvPr>
            <p:ph type="body" idx="1"/>
          </p:nvPr>
        </p:nvSpPr>
        <p:spPr/>
        <p:txBody>
          <a:bodyPr/>
          <a:lstStyle/>
          <a:p>
            <a:r>
              <a:rPr lang="en-IN" dirty="0"/>
              <a:t>Collecting and Cleaning the dataset</a:t>
            </a:r>
          </a:p>
          <a:p>
            <a:r>
              <a:rPr lang="en-IN" dirty="0"/>
              <a:t>Choosing appropriate algorithm</a:t>
            </a:r>
          </a:p>
          <a:p>
            <a:r>
              <a:rPr lang="en-IN" dirty="0"/>
              <a:t>Implementing the machine learning model</a:t>
            </a:r>
          </a:p>
          <a:p>
            <a:r>
              <a:rPr lang="en-IN" dirty="0"/>
              <a:t>Serving the model on a website</a:t>
            </a:r>
          </a:p>
          <a:p>
            <a:r>
              <a:rPr lang="en-IN" dirty="0"/>
              <a:t>Creating a quiz website</a:t>
            </a:r>
          </a:p>
          <a:p>
            <a:r>
              <a:rPr lang="en-IN" dirty="0"/>
              <a:t>Linking quiz website and prediction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38238" y="28575"/>
            <a:ext cx="6807828" cy="50421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86791" y="435768"/>
            <a:ext cx="7570418" cy="4707731"/>
          </a:xfrm>
          <a:prstGeom prst="rect">
            <a:avLst/>
          </a:prstGeom>
        </p:spPr>
      </p:pic>
      <p:sp>
        <p:nvSpPr>
          <p:cNvPr id="4" name="TextBox 3"/>
          <p:cNvSpPr txBox="1"/>
          <p:nvPr/>
        </p:nvSpPr>
        <p:spPr>
          <a:xfrm>
            <a:off x="3580382" y="127991"/>
            <a:ext cx="1983235" cy="307777"/>
          </a:xfrm>
          <a:prstGeom prst="rect">
            <a:avLst/>
          </a:prstGeom>
          <a:noFill/>
        </p:spPr>
        <p:txBody>
          <a:bodyPr wrap="none" rtlCol="0">
            <a:spAutoFit/>
          </a:bodyPr>
          <a:lstStyle/>
          <a:p>
            <a:r>
              <a:rPr lang="en-US" dirty="0"/>
              <a:t>USE CASE DIAGRAM</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41" y="194749"/>
            <a:ext cx="8520600" cy="572700"/>
          </a:xfrm>
        </p:spPr>
        <p:txBody>
          <a:bodyPr>
            <a:normAutofit/>
          </a:bodyPr>
          <a:lstStyle/>
          <a:p>
            <a:pPr algn="ctr"/>
            <a:r>
              <a:rPr lang="en-US" sz="1800" dirty="0"/>
              <a:t>DFD level 0</a:t>
            </a:r>
            <a:endParaRPr lang="en-IN" dirty="0"/>
          </a:p>
        </p:txBody>
      </p:sp>
      <p:pic>
        <p:nvPicPr>
          <p:cNvPr id="4" name="Picture 3"/>
          <p:cNvPicPr>
            <a:picLocks noChangeAspect="1"/>
          </p:cNvPicPr>
          <p:nvPr/>
        </p:nvPicPr>
        <p:blipFill>
          <a:blip r:embed="rId2"/>
          <a:stretch>
            <a:fillRect/>
          </a:stretch>
        </p:blipFill>
        <p:spPr>
          <a:xfrm>
            <a:off x="280987" y="1566862"/>
            <a:ext cx="8582025" cy="200977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1192</Words>
  <Application>Microsoft Office PowerPoint</Application>
  <PresentationFormat>On-screen Show (16:9)</PresentationFormat>
  <Paragraphs>119</Paragraphs>
  <Slides>20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Inter</vt:lpstr>
      <vt:lpstr>Liberation Serif</vt:lpstr>
      <vt:lpstr>Simple Light</vt:lpstr>
      <vt:lpstr>PowerPoint Presentation</vt:lpstr>
      <vt:lpstr>Problem statement</vt:lpstr>
      <vt:lpstr>Objective</vt:lpstr>
      <vt:lpstr>Scope  </vt:lpstr>
      <vt:lpstr>GRE-QUIZ basic idea</vt:lpstr>
      <vt:lpstr>List of Modules</vt:lpstr>
      <vt:lpstr>PowerPoint Presentation</vt:lpstr>
      <vt:lpstr>PowerPoint Presentation</vt:lpstr>
      <vt:lpstr>DFD level 0</vt:lpstr>
      <vt:lpstr>DFD level 1</vt:lpstr>
      <vt:lpstr>Implemetation Technology </vt:lpstr>
      <vt:lpstr>Modules Completed</vt:lpstr>
      <vt:lpstr>Modules Completed</vt:lpstr>
      <vt:lpstr>Modules Completed</vt:lpstr>
      <vt:lpstr>Modules Completed</vt:lpstr>
      <vt:lpstr>Modules Completed</vt:lpstr>
      <vt:lpstr>References 1</vt:lpstr>
      <vt:lpstr>References 2</vt:lpstr>
      <vt:lpstr>References 3</vt:lpstr>
      <vt:lpstr>References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ANIRUDDHA</dc:creator>
  <cp:lastModifiedBy>Jainam Gala</cp:lastModifiedBy>
  <cp:revision>24</cp:revision>
  <dcterms:created xsi:type="dcterms:W3CDTF">2022-07-19T07:29:00Z</dcterms:created>
  <dcterms:modified xsi:type="dcterms:W3CDTF">2023-04-19T21:03:39Z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FA30FF29C20044F7B04662482EF57F05</vt:lpwstr>
  </property>
  <property fmtid="{D5CDD505-2E9C-101B-9397-08002B2CF9AE}" pid="3" name="KSOProductBuildVer">
    <vt:lpwstr>1033-11.2.0.11516</vt:lpwstr>
  </property>
</Properties>
</file>