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9" r:id="rId17"/>
    <p:sldId id="280" r:id="rId18"/>
    <p:sldId id="281" r:id="rId19"/>
    <p:sldId id="282" r:id="rId20"/>
    <p:sldId id="271" r:id="rId21"/>
    <p:sldId id="272" r:id="rId22"/>
    <p:sldId id="273" r:id="rId23"/>
    <p:sldId id="274" r:id="rId24"/>
    <p:sldId id="275" r:id="rId25"/>
    <p:sldId id="276" r:id="rId26"/>
    <p:sldId id="277" r:id="rId27"/>
    <p:sldId id="27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94669" autoAdjust="0"/>
  </p:normalViewPr>
  <p:slideViewPr>
    <p:cSldViewPr snapToGrid="0">
      <p:cViewPr varScale="1">
        <p:scale>
          <a:sx n="147" d="100"/>
          <a:sy n="147" d="100"/>
        </p:scale>
        <p:origin x="108" y="492"/>
      </p:cViewPr>
      <p:guideLst>
        <p:guide orient="horz" pos="2160"/>
        <p:guide pos="3840"/>
      </p:guideLst>
    </p:cSldViewPr>
  </p:slideViewPr>
  <p:outlineViewPr>
    <p:cViewPr>
      <p:scale>
        <a:sx n="33" d="100"/>
        <a:sy n="33" d="100"/>
      </p:scale>
      <p:origin x="0" y="-207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93F420-89D0-49FE-B6B9-6FAFB7A3758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FE2DE16F-04F7-42DA-B60D-4F22D4EC7E0F}">
      <dgm:prSet/>
      <dgm:spPr/>
      <dgm:t>
        <a:bodyPr/>
        <a:lstStyle/>
        <a:p>
          <a:pPr>
            <a:lnSpc>
              <a:spcPct val="100000"/>
            </a:lnSpc>
          </a:pPr>
          <a:r>
            <a:rPr lang="en-US" dirty="0"/>
            <a:t>The substantial stockout costs suggest that the current inventory policy may be too conservative, leading to frequent stockouts and lost sales.</a:t>
          </a:r>
        </a:p>
      </dgm:t>
    </dgm:pt>
    <dgm:pt modelId="{13950697-30A6-4AF8-A2C2-1C524F48844E}" type="parTrans" cxnId="{00CB1503-5FEC-41A6-A05E-CA5CD97CC3CE}">
      <dgm:prSet/>
      <dgm:spPr/>
      <dgm:t>
        <a:bodyPr/>
        <a:lstStyle/>
        <a:p>
          <a:endParaRPr lang="en-US"/>
        </a:p>
      </dgm:t>
    </dgm:pt>
    <dgm:pt modelId="{3C3072A2-B1A1-4B63-A4EC-A7F3FDAB896F}" type="sibTrans" cxnId="{00CB1503-5FEC-41A6-A05E-CA5CD97CC3CE}">
      <dgm:prSet/>
      <dgm:spPr/>
      <dgm:t>
        <a:bodyPr/>
        <a:lstStyle/>
        <a:p>
          <a:endParaRPr lang="en-US"/>
        </a:p>
      </dgm:t>
    </dgm:pt>
    <dgm:pt modelId="{CEBDD4D1-6284-4C9C-8D76-3D480E837241}">
      <dgm:prSet/>
      <dgm:spPr/>
      <dgm:t>
        <a:bodyPr/>
        <a:lstStyle/>
        <a:p>
          <a:pPr>
            <a:lnSpc>
              <a:spcPct val="100000"/>
            </a:lnSpc>
          </a:pPr>
          <a:r>
            <a:rPr lang="en-US" dirty="0"/>
            <a:t>The plot of inventory levels likely shows significant fluctuations, with periods of stockouts followed by inventory replenishment.</a:t>
          </a:r>
        </a:p>
      </dgm:t>
    </dgm:pt>
    <dgm:pt modelId="{33B41FEE-1C46-4612-AED3-F3B9001DC647}" type="parTrans" cxnId="{9BE29ED7-F0C5-4EA1-B7B8-62B19DB1761E}">
      <dgm:prSet/>
      <dgm:spPr/>
      <dgm:t>
        <a:bodyPr/>
        <a:lstStyle/>
        <a:p>
          <a:endParaRPr lang="en-US"/>
        </a:p>
      </dgm:t>
    </dgm:pt>
    <dgm:pt modelId="{E2252569-875F-4388-BA22-7D5B0955FBA2}" type="sibTrans" cxnId="{9BE29ED7-F0C5-4EA1-B7B8-62B19DB1761E}">
      <dgm:prSet/>
      <dgm:spPr/>
      <dgm:t>
        <a:bodyPr/>
        <a:lstStyle/>
        <a:p>
          <a:endParaRPr lang="en-US"/>
        </a:p>
      </dgm:t>
    </dgm:pt>
    <dgm:pt modelId="{D0FE8069-5353-4671-8D0E-5422D57310DF}">
      <dgm:prSet/>
      <dgm:spPr/>
      <dgm:t>
        <a:bodyPr/>
        <a:lstStyle/>
        <a:p>
          <a:pPr>
            <a:lnSpc>
              <a:spcPct val="100000"/>
            </a:lnSpc>
          </a:pPr>
          <a:r>
            <a:rPr lang="en-US" dirty="0"/>
            <a:t>The high stockout costs indicate that the current reorder point (50 units) may be too low given the demand variability and lead time uncertainty.</a:t>
          </a:r>
        </a:p>
      </dgm:t>
    </dgm:pt>
    <dgm:pt modelId="{82668BF5-B276-46C1-A635-64C2EA6C7B71}" type="parTrans" cxnId="{8A3C6125-465C-4726-A052-D3CC8E34B3AB}">
      <dgm:prSet/>
      <dgm:spPr/>
      <dgm:t>
        <a:bodyPr/>
        <a:lstStyle/>
        <a:p>
          <a:endParaRPr lang="en-US"/>
        </a:p>
      </dgm:t>
    </dgm:pt>
    <dgm:pt modelId="{F588807B-488D-4042-BE33-FC2B5B389F98}" type="sibTrans" cxnId="{8A3C6125-465C-4726-A052-D3CC8E34B3AB}">
      <dgm:prSet/>
      <dgm:spPr/>
      <dgm:t>
        <a:bodyPr/>
        <a:lstStyle/>
        <a:p>
          <a:endParaRPr lang="en-US"/>
        </a:p>
      </dgm:t>
    </dgm:pt>
    <dgm:pt modelId="{B1BC7577-5921-4CAA-ADCF-360C35D1B6D2}">
      <dgm:prSet/>
      <dgm:spPr/>
      <dgm:t>
        <a:bodyPr/>
        <a:lstStyle/>
        <a:p>
          <a:pPr>
            <a:lnSpc>
              <a:spcPct val="100000"/>
            </a:lnSpc>
          </a:pPr>
          <a:r>
            <a:rPr lang="en-US" dirty="0"/>
            <a:t>The model calculates the EOQ, which can be compared to the fixed order quantity of 100 units to assess if order sizes are optimal.</a:t>
          </a:r>
        </a:p>
      </dgm:t>
    </dgm:pt>
    <dgm:pt modelId="{0A70AA7E-798C-4538-BD8F-00ADE4222B68}" type="parTrans" cxnId="{9AC88156-7EC0-41FE-ADF7-66765E0594EC}">
      <dgm:prSet/>
      <dgm:spPr/>
      <dgm:t>
        <a:bodyPr/>
        <a:lstStyle/>
        <a:p>
          <a:endParaRPr lang="en-US"/>
        </a:p>
      </dgm:t>
    </dgm:pt>
    <dgm:pt modelId="{D01C9D81-CA0C-4AC9-90F6-932B6225646E}" type="sibTrans" cxnId="{9AC88156-7EC0-41FE-ADF7-66765E0594EC}">
      <dgm:prSet/>
      <dgm:spPr/>
      <dgm:t>
        <a:bodyPr/>
        <a:lstStyle/>
        <a:p>
          <a:endParaRPr lang="en-US"/>
        </a:p>
      </dgm:t>
    </dgm:pt>
    <dgm:pt modelId="{D619D7BC-6AF1-4D8B-90B6-6D3E266890FE}" type="pres">
      <dgm:prSet presAssocID="{0C93F420-89D0-49FE-B6B9-6FAFB7A3758F}" presName="root" presStyleCnt="0">
        <dgm:presLayoutVars>
          <dgm:dir/>
          <dgm:resizeHandles val="exact"/>
        </dgm:presLayoutVars>
      </dgm:prSet>
      <dgm:spPr/>
    </dgm:pt>
    <dgm:pt modelId="{260E56B0-2952-42C2-8425-19C6F9E6C1AB}" type="pres">
      <dgm:prSet presAssocID="{FE2DE16F-04F7-42DA-B60D-4F22D4EC7E0F}" presName="compNode" presStyleCnt="0"/>
      <dgm:spPr/>
    </dgm:pt>
    <dgm:pt modelId="{5ADD1B60-5A57-4196-A83C-B380CEB580B7}" type="pres">
      <dgm:prSet presAssocID="{FE2DE16F-04F7-42DA-B60D-4F22D4EC7E0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ey"/>
        </a:ext>
      </dgm:extLst>
    </dgm:pt>
    <dgm:pt modelId="{DC6BA63B-5932-486E-84C5-1A1B1AEC1979}" type="pres">
      <dgm:prSet presAssocID="{FE2DE16F-04F7-42DA-B60D-4F22D4EC7E0F}" presName="spaceRect" presStyleCnt="0"/>
      <dgm:spPr/>
    </dgm:pt>
    <dgm:pt modelId="{C07DCAD6-873E-4D84-A4D3-13109B2448BD}" type="pres">
      <dgm:prSet presAssocID="{FE2DE16F-04F7-42DA-B60D-4F22D4EC7E0F}" presName="textRect" presStyleLbl="revTx" presStyleIdx="0" presStyleCnt="4">
        <dgm:presLayoutVars>
          <dgm:chMax val="1"/>
          <dgm:chPref val="1"/>
        </dgm:presLayoutVars>
      </dgm:prSet>
      <dgm:spPr/>
    </dgm:pt>
    <dgm:pt modelId="{5254AD59-A249-4130-9240-661653D2F1EB}" type="pres">
      <dgm:prSet presAssocID="{3C3072A2-B1A1-4B63-A4EC-A7F3FDAB896F}" presName="sibTrans" presStyleCnt="0"/>
      <dgm:spPr/>
    </dgm:pt>
    <dgm:pt modelId="{D9DD8486-36E3-4E0E-8918-E4D3433AB857}" type="pres">
      <dgm:prSet presAssocID="{CEBDD4D1-6284-4C9C-8D76-3D480E837241}" presName="compNode" presStyleCnt="0"/>
      <dgm:spPr/>
    </dgm:pt>
    <dgm:pt modelId="{AC67388D-B3AA-426D-AD7E-54643EBCDC9A}" type="pres">
      <dgm:prSet presAssocID="{CEBDD4D1-6284-4C9C-8D76-3D480E83724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lculator"/>
        </a:ext>
      </dgm:extLst>
    </dgm:pt>
    <dgm:pt modelId="{B577797D-AAD5-429A-BA13-F30656F5F487}" type="pres">
      <dgm:prSet presAssocID="{CEBDD4D1-6284-4C9C-8D76-3D480E837241}" presName="spaceRect" presStyleCnt="0"/>
      <dgm:spPr/>
    </dgm:pt>
    <dgm:pt modelId="{B20CB913-5BD3-4E85-BE7F-35C0B5ADA1FB}" type="pres">
      <dgm:prSet presAssocID="{CEBDD4D1-6284-4C9C-8D76-3D480E837241}" presName="textRect" presStyleLbl="revTx" presStyleIdx="1" presStyleCnt="4">
        <dgm:presLayoutVars>
          <dgm:chMax val="1"/>
          <dgm:chPref val="1"/>
        </dgm:presLayoutVars>
      </dgm:prSet>
      <dgm:spPr/>
    </dgm:pt>
    <dgm:pt modelId="{84FE1FFB-5EC0-4C71-83A1-51B2A4559CEB}" type="pres">
      <dgm:prSet presAssocID="{E2252569-875F-4388-BA22-7D5B0955FBA2}" presName="sibTrans" presStyleCnt="0"/>
      <dgm:spPr/>
    </dgm:pt>
    <dgm:pt modelId="{0E7DBCFA-C0B3-4C3C-B022-C957BEBE09D8}" type="pres">
      <dgm:prSet presAssocID="{D0FE8069-5353-4671-8D0E-5422D57310DF}" presName="compNode" presStyleCnt="0"/>
      <dgm:spPr/>
    </dgm:pt>
    <dgm:pt modelId="{9194A502-CF1E-4639-826B-F90C06C3EAD4}" type="pres">
      <dgm:prSet presAssocID="{D0FE8069-5353-4671-8D0E-5422D57310D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ox"/>
        </a:ext>
      </dgm:extLst>
    </dgm:pt>
    <dgm:pt modelId="{B8975A29-8B78-422B-A5FA-5D1C095ED033}" type="pres">
      <dgm:prSet presAssocID="{D0FE8069-5353-4671-8D0E-5422D57310DF}" presName="spaceRect" presStyleCnt="0"/>
      <dgm:spPr/>
    </dgm:pt>
    <dgm:pt modelId="{EAC2C9FD-4EAB-4A25-92B3-2DF35480148B}" type="pres">
      <dgm:prSet presAssocID="{D0FE8069-5353-4671-8D0E-5422D57310DF}" presName="textRect" presStyleLbl="revTx" presStyleIdx="2" presStyleCnt="4">
        <dgm:presLayoutVars>
          <dgm:chMax val="1"/>
          <dgm:chPref val="1"/>
        </dgm:presLayoutVars>
      </dgm:prSet>
      <dgm:spPr/>
    </dgm:pt>
    <dgm:pt modelId="{1C17DAF8-C9EB-4B48-8ACB-F7D83864459C}" type="pres">
      <dgm:prSet presAssocID="{F588807B-488D-4042-BE33-FC2B5B389F98}" presName="sibTrans" presStyleCnt="0"/>
      <dgm:spPr/>
    </dgm:pt>
    <dgm:pt modelId="{162AF397-5B8B-44A0-871B-17D931B7795A}" type="pres">
      <dgm:prSet presAssocID="{B1BC7577-5921-4CAA-ADCF-360C35D1B6D2}" presName="compNode" presStyleCnt="0"/>
      <dgm:spPr/>
    </dgm:pt>
    <dgm:pt modelId="{ECEFFFE2-7F47-4910-BEBB-FB1C09B2C4AA}" type="pres">
      <dgm:prSet presAssocID="{B1BC7577-5921-4CAA-ADCF-360C35D1B6D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ookmark"/>
        </a:ext>
      </dgm:extLst>
    </dgm:pt>
    <dgm:pt modelId="{FA6E6E49-D7B6-4359-8BB9-5DD28CBA9B50}" type="pres">
      <dgm:prSet presAssocID="{B1BC7577-5921-4CAA-ADCF-360C35D1B6D2}" presName="spaceRect" presStyleCnt="0"/>
      <dgm:spPr/>
    </dgm:pt>
    <dgm:pt modelId="{BB58FCC0-9946-4A2B-B6B2-3AFB2873F686}" type="pres">
      <dgm:prSet presAssocID="{B1BC7577-5921-4CAA-ADCF-360C35D1B6D2}" presName="textRect" presStyleLbl="revTx" presStyleIdx="3" presStyleCnt="4">
        <dgm:presLayoutVars>
          <dgm:chMax val="1"/>
          <dgm:chPref val="1"/>
        </dgm:presLayoutVars>
      </dgm:prSet>
      <dgm:spPr/>
    </dgm:pt>
  </dgm:ptLst>
  <dgm:cxnLst>
    <dgm:cxn modelId="{00CB1503-5FEC-41A6-A05E-CA5CD97CC3CE}" srcId="{0C93F420-89D0-49FE-B6B9-6FAFB7A3758F}" destId="{FE2DE16F-04F7-42DA-B60D-4F22D4EC7E0F}" srcOrd="0" destOrd="0" parTransId="{13950697-30A6-4AF8-A2C2-1C524F48844E}" sibTransId="{3C3072A2-B1A1-4B63-A4EC-A7F3FDAB896F}"/>
    <dgm:cxn modelId="{8D37E108-3C93-489F-80FB-36B547FFB21D}" type="presOf" srcId="{FE2DE16F-04F7-42DA-B60D-4F22D4EC7E0F}" destId="{C07DCAD6-873E-4D84-A4D3-13109B2448BD}" srcOrd="0" destOrd="0" presId="urn:microsoft.com/office/officeart/2018/2/layout/IconLabelList"/>
    <dgm:cxn modelId="{8A3C6125-465C-4726-A052-D3CC8E34B3AB}" srcId="{0C93F420-89D0-49FE-B6B9-6FAFB7A3758F}" destId="{D0FE8069-5353-4671-8D0E-5422D57310DF}" srcOrd="2" destOrd="0" parTransId="{82668BF5-B276-46C1-A635-64C2EA6C7B71}" sibTransId="{F588807B-488D-4042-BE33-FC2B5B389F98}"/>
    <dgm:cxn modelId="{9AC88156-7EC0-41FE-ADF7-66765E0594EC}" srcId="{0C93F420-89D0-49FE-B6B9-6FAFB7A3758F}" destId="{B1BC7577-5921-4CAA-ADCF-360C35D1B6D2}" srcOrd="3" destOrd="0" parTransId="{0A70AA7E-798C-4538-BD8F-00ADE4222B68}" sibTransId="{D01C9D81-CA0C-4AC9-90F6-932B6225646E}"/>
    <dgm:cxn modelId="{B0E40A89-8101-4C9D-847B-BD3ECA505ADE}" type="presOf" srcId="{CEBDD4D1-6284-4C9C-8D76-3D480E837241}" destId="{B20CB913-5BD3-4E85-BE7F-35C0B5ADA1FB}" srcOrd="0" destOrd="0" presId="urn:microsoft.com/office/officeart/2018/2/layout/IconLabelList"/>
    <dgm:cxn modelId="{43EEC7C5-E674-4D31-A59B-D79283C72526}" type="presOf" srcId="{0C93F420-89D0-49FE-B6B9-6FAFB7A3758F}" destId="{D619D7BC-6AF1-4D8B-90B6-6D3E266890FE}" srcOrd="0" destOrd="0" presId="urn:microsoft.com/office/officeart/2018/2/layout/IconLabelList"/>
    <dgm:cxn modelId="{EA8741CB-9887-4BFD-8556-D1AD858898A6}" type="presOf" srcId="{B1BC7577-5921-4CAA-ADCF-360C35D1B6D2}" destId="{BB58FCC0-9946-4A2B-B6B2-3AFB2873F686}" srcOrd="0" destOrd="0" presId="urn:microsoft.com/office/officeart/2018/2/layout/IconLabelList"/>
    <dgm:cxn modelId="{9BE29ED7-F0C5-4EA1-B7B8-62B19DB1761E}" srcId="{0C93F420-89D0-49FE-B6B9-6FAFB7A3758F}" destId="{CEBDD4D1-6284-4C9C-8D76-3D480E837241}" srcOrd="1" destOrd="0" parTransId="{33B41FEE-1C46-4612-AED3-F3B9001DC647}" sibTransId="{E2252569-875F-4388-BA22-7D5B0955FBA2}"/>
    <dgm:cxn modelId="{16659CF0-8F5F-42F7-898F-538D94766AF6}" type="presOf" srcId="{D0FE8069-5353-4671-8D0E-5422D57310DF}" destId="{EAC2C9FD-4EAB-4A25-92B3-2DF35480148B}" srcOrd="0" destOrd="0" presId="urn:microsoft.com/office/officeart/2018/2/layout/IconLabelList"/>
    <dgm:cxn modelId="{7F4DE8ED-2B62-485C-A75A-38FE97EAFF2E}" type="presParOf" srcId="{D619D7BC-6AF1-4D8B-90B6-6D3E266890FE}" destId="{260E56B0-2952-42C2-8425-19C6F9E6C1AB}" srcOrd="0" destOrd="0" presId="urn:microsoft.com/office/officeart/2018/2/layout/IconLabelList"/>
    <dgm:cxn modelId="{09F5B8EC-6E38-4058-99B2-C0CE801F8377}" type="presParOf" srcId="{260E56B0-2952-42C2-8425-19C6F9E6C1AB}" destId="{5ADD1B60-5A57-4196-A83C-B380CEB580B7}" srcOrd="0" destOrd="0" presId="urn:microsoft.com/office/officeart/2018/2/layout/IconLabelList"/>
    <dgm:cxn modelId="{0E01D6CF-35CA-4254-84CE-C552AD8FF982}" type="presParOf" srcId="{260E56B0-2952-42C2-8425-19C6F9E6C1AB}" destId="{DC6BA63B-5932-486E-84C5-1A1B1AEC1979}" srcOrd="1" destOrd="0" presId="urn:microsoft.com/office/officeart/2018/2/layout/IconLabelList"/>
    <dgm:cxn modelId="{15828497-AB7B-43FE-A75D-0206AA34C198}" type="presParOf" srcId="{260E56B0-2952-42C2-8425-19C6F9E6C1AB}" destId="{C07DCAD6-873E-4D84-A4D3-13109B2448BD}" srcOrd="2" destOrd="0" presId="urn:microsoft.com/office/officeart/2018/2/layout/IconLabelList"/>
    <dgm:cxn modelId="{FE7115DC-FDF8-4CFD-B87A-40EF9DAB6018}" type="presParOf" srcId="{D619D7BC-6AF1-4D8B-90B6-6D3E266890FE}" destId="{5254AD59-A249-4130-9240-661653D2F1EB}" srcOrd="1" destOrd="0" presId="urn:microsoft.com/office/officeart/2018/2/layout/IconLabelList"/>
    <dgm:cxn modelId="{183A9680-8171-4A4B-8256-4A09C91C8012}" type="presParOf" srcId="{D619D7BC-6AF1-4D8B-90B6-6D3E266890FE}" destId="{D9DD8486-36E3-4E0E-8918-E4D3433AB857}" srcOrd="2" destOrd="0" presId="urn:microsoft.com/office/officeart/2018/2/layout/IconLabelList"/>
    <dgm:cxn modelId="{C656033D-C4C3-4EC1-8236-87F57966F87B}" type="presParOf" srcId="{D9DD8486-36E3-4E0E-8918-E4D3433AB857}" destId="{AC67388D-B3AA-426D-AD7E-54643EBCDC9A}" srcOrd="0" destOrd="0" presId="urn:microsoft.com/office/officeart/2018/2/layout/IconLabelList"/>
    <dgm:cxn modelId="{4FE04925-ABA4-4478-9F51-725566CFAF20}" type="presParOf" srcId="{D9DD8486-36E3-4E0E-8918-E4D3433AB857}" destId="{B577797D-AAD5-429A-BA13-F30656F5F487}" srcOrd="1" destOrd="0" presId="urn:microsoft.com/office/officeart/2018/2/layout/IconLabelList"/>
    <dgm:cxn modelId="{11319FD8-0E8B-4FF8-AD3A-9405B6E9BFAB}" type="presParOf" srcId="{D9DD8486-36E3-4E0E-8918-E4D3433AB857}" destId="{B20CB913-5BD3-4E85-BE7F-35C0B5ADA1FB}" srcOrd="2" destOrd="0" presId="urn:microsoft.com/office/officeart/2018/2/layout/IconLabelList"/>
    <dgm:cxn modelId="{E3675AFD-6FB5-4022-A1C1-DB0481425591}" type="presParOf" srcId="{D619D7BC-6AF1-4D8B-90B6-6D3E266890FE}" destId="{84FE1FFB-5EC0-4C71-83A1-51B2A4559CEB}" srcOrd="3" destOrd="0" presId="urn:microsoft.com/office/officeart/2018/2/layout/IconLabelList"/>
    <dgm:cxn modelId="{4556AE07-9160-4ECE-BA1D-9BE38B032CED}" type="presParOf" srcId="{D619D7BC-6AF1-4D8B-90B6-6D3E266890FE}" destId="{0E7DBCFA-C0B3-4C3C-B022-C957BEBE09D8}" srcOrd="4" destOrd="0" presId="urn:microsoft.com/office/officeart/2018/2/layout/IconLabelList"/>
    <dgm:cxn modelId="{C58D34BD-1176-49F4-9347-15BCECF782A4}" type="presParOf" srcId="{0E7DBCFA-C0B3-4C3C-B022-C957BEBE09D8}" destId="{9194A502-CF1E-4639-826B-F90C06C3EAD4}" srcOrd="0" destOrd="0" presId="urn:microsoft.com/office/officeart/2018/2/layout/IconLabelList"/>
    <dgm:cxn modelId="{2A0AB70B-2DCE-4CDA-BCA2-667E753F215A}" type="presParOf" srcId="{0E7DBCFA-C0B3-4C3C-B022-C957BEBE09D8}" destId="{B8975A29-8B78-422B-A5FA-5D1C095ED033}" srcOrd="1" destOrd="0" presId="urn:microsoft.com/office/officeart/2018/2/layout/IconLabelList"/>
    <dgm:cxn modelId="{C5837574-3DAF-4388-8F19-1520307B697F}" type="presParOf" srcId="{0E7DBCFA-C0B3-4C3C-B022-C957BEBE09D8}" destId="{EAC2C9FD-4EAB-4A25-92B3-2DF35480148B}" srcOrd="2" destOrd="0" presId="urn:microsoft.com/office/officeart/2018/2/layout/IconLabelList"/>
    <dgm:cxn modelId="{49FD7B72-1B3C-466F-A62E-FA9CC23A0107}" type="presParOf" srcId="{D619D7BC-6AF1-4D8B-90B6-6D3E266890FE}" destId="{1C17DAF8-C9EB-4B48-8ACB-F7D83864459C}" srcOrd="5" destOrd="0" presId="urn:microsoft.com/office/officeart/2018/2/layout/IconLabelList"/>
    <dgm:cxn modelId="{B8449B9A-1FB9-4F26-A8E9-4FEAF079F7EB}" type="presParOf" srcId="{D619D7BC-6AF1-4D8B-90B6-6D3E266890FE}" destId="{162AF397-5B8B-44A0-871B-17D931B7795A}" srcOrd="6" destOrd="0" presId="urn:microsoft.com/office/officeart/2018/2/layout/IconLabelList"/>
    <dgm:cxn modelId="{D90174BD-7513-4DAF-9B87-CCAE6E7F45FB}" type="presParOf" srcId="{162AF397-5B8B-44A0-871B-17D931B7795A}" destId="{ECEFFFE2-7F47-4910-BEBB-FB1C09B2C4AA}" srcOrd="0" destOrd="0" presId="urn:microsoft.com/office/officeart/2018/2/layout/IconLabelList"/>
    <dgm:cxn modelId="{84E41CC1-514E-43C4-9029-31A1D15EFCD9}" type="presParOf" srcId="{162AF397-5B8B-44A0-871B-17D931B7795A}" destId="{FA6E6E49-D7B6-4359-8BB9-5DD28CBA9B50}" srcOrd="1" destOrd="0" presId="urn:microsoft.com/office/officeart/2018/2/layout/IconLabelList"/>
    <dgm:cxn modelId="{EAC3EF19-FEAE-4E0B-A3C8-E55A8AD079C6}" type="presParOf" srcId="{162AF397-5B8B-44A0-871B-17D931B7795A}" destId="{BB58FCC0-9946-4A2B-B6B2-3AFB2873F68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DD1B60-5A57-4196-A83C-B380CEB580B7}">
      <dsp:nvSpPr>
        <dsp:cNvPr id="0" name=""/>
        <dsp:cNvSpPr/>
      </dsp:nvSpPr>
      <dsp:spPr>
        <a:xfrm>
          <a:off x="938775" y="963872"/>
          <a:ext cx="926133" cy="9261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7DCAD6-873E-4D84-A4D3-13109B2448BD}">
      <dsp:nvSpPr>
        <dsp:cNvPr id="0" name=""/>
        <dsp:cNvSpPr/>
      </dsp:nvSpPr>
      <dsp:spPr>
        <a:xfrm>
          <a:off x="372805" y="2204487"/>
          <a:ext cx="2058075"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The substantial stockout costs suggest that the current inventory policy may be too conservative, leading to frequent stockouts and lost sales.</a:t>
          </a:r>
        </a:p>
      </dsp:txBody>
      <dsp:txXfrm>
        <a:off x="372805" y="2204487"/>
        <a:ext cx="2058075" cy="855000"/>
      </dsp:txXfrm>
    </dsp:sp>
    <dsp:sp modelId="{AC67388D-B3AA-426D-AD7E-54643EBCDC9A}">
      <dsp:nvSpPr>
        <dsp:cNvPr id="0" name=""/>
        <dsp:cNvSpPr/>
      </dsp:nvSpPr>
      <dsp:spPr>
        <a:xfrm>
          <a:off x="3357014" y="963872"/>
          <a:ext cx="926133" cy="9261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0CB913-5BD3-4E85-BE7F-35C0B5ADA1FB}">
      <dsp:nvSpPr>
        <dsp:cNvPr id="0" name=""/>
        <dsp:cNvSpPr/>
      </dsp:nvSpPr>
      <dsp:spPr>
        <a:xfrm>
          <a:off x="2791043" y="2204487"/>
          <a:ext cx="2058075"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The plot of inventory levels likely shows significant fluctuations, with periods of stockouts followed by inventory replenishment.</a:t>
          </a:r>
        </a:p>
      </dsp:txBody>
      <dsp:txXfrm>
        <a:off x="2791043" y="2204487"/>
        <a:ext cx="2058075" cy="855000"/>
      </dsp:txXfrm>
    </dsp:sp>
    <dsp:sp modelId="{9194A502-CF1E-4639-826B-F90C06C3EAD4}">
      <dsp:nvSpPr>
        <dsp:cNvPr id="0" name=""/>
        <dsp:cNvSpPr/>
      </dsp:nvSpPr>
      <dsp:spPr>
        <a:xfrm>
          <a:off x="5775252" y="963872"/>
          <a:ext cx="926133" cy="9261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C2C9FD-4EAB-4A25-92B3-2DF35480148B}">
      <dsp:nvSpPr>
        <dsp:cNvPr id="0" name=""/>
        <dsp:cNvSpPr/>
      </dsp:nvSpPr>
      <dsp:spPr>
        <a:xfrm>
          <a:off x="5209281" y="2204487"/>
          <a:ext cx="2058075"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The high stockout costs indicate that the current reorder point (50 units) may be too low given the demand variability and lead time uncertainty.</a:t>
          </a:r>
        </a:p>
      </dsp:txBody>
      <dsp:txXfrm>
        <a:off x="5209281" y="2204487"/>
        <a:ext cx="2058075" cy="855000"/>
      </dsp:txXfrm>
    </dsp:sp>
    <dsp:sp modelId="{ECEFFFE2-7F47-4910-BEBB-FB1C09B2C4AA}">
      <dsp:nvSpPr>
        <dsp:cNvPr id="0" name=""/>
        <dsp:cNvSpPr/>
      </dsp:nvSpPr>
      <dsp:spPr>
        <a:xfrm>
          <a:off x="8193490" y="963872"/>
          <a:ext cx="926133" cy="9261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58FCC0-9946-4A2B-B6B2-3AFB2873F686}">
      <dsp:nvSpPr>
        <dsp:cNvPr id="0" name=""/>
        <dsp:cNvSpPr/>
      </dsp:nvSpPr>
      <dsp:spPr>
        <a:xfrm>
          <a:off x="7627519" y="2204487"/>
          <a:ext cx="2058075"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The model calculates the EOQ, which can be compared to the fixed order quantity of 100 units to assess if order sizes are optimal.</a:t>
          </a:r>
        </a:p>
      </dsp:txBody>
      <dsp:txXfrm>
        <a:off x="7627519" y="2204487"/>
        <a:ext cx="2058075" cy="855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A5C1D-EF9D-4C5B-A04C-D1B090669C85}" type="datetimeFigureOut">
              <a:rPr lang="en-US" smtClean="0"/>
              <a:t>7/28/2024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4B23A-BD5F-4FFB-86E7-8CB91509C01C}" type="slidenum">
              <a:rPr lang="en-US" smtClean="0"/>
              <a:t>‹#›</a:t>
            </a:fld>
            <a:endParaRPr lang="en-US"/>
          </a:p>
        </p:txBody>
      </p:sp>
    </p:spTree>
    <p:extLst>
      <p:ext uri="{BB962C8B-B14F-4D97-AF65-F5344CB8AC3E}">
        <p14:creationId xmlns:p14="http://schemas.microsoft.com/office/powerpoint/2010/main" val="3616455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14B23A-BD5F-4FFB-86E7-8CB91509C01C}" type="slidenum">
              <a:rPr lang="en-US" smtClean="0"/>
              <a:t>4</a:t>
            </a:fld>
            <a:endParaRPr lang="en-US"/>
          </a:p>
        </p:txBody>
      </p:sp>
    </p:spTree>
    <p:extLst>
      <p:ext uri="{BB962C8B-B14F-4D97-AF65-F5344CB8AC3E}">
        <p14:creationId xmlns:p14="http://schemas.microsoft.com/office/powerpoint/2010/main" val="2946419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B241B5-4A1A-441E-AC0C-B9BF3442096F}"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9CDB7-86C5-4A66-80EC-1F8CAC31435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7556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B241B5-4A1A-441E-AC0C-B9BF3442096F}"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9CDB7-86C5-4A66-80EC-1F8CAC314358}" type="slidenum">
              <a:rPr lang="en-US" smtClean="0"/>
              <a:t>‹#›</a:t>
            </a:fld>
            <a:endParaRPr lang="en-US"/>
          </a:p>
        </p:txBody>
      </p:sp>
    </p:spTree>
    <p:extLst>
      <p:ext uri="{BB962C8B-B14F-4D97-AF65-F5344CB8AC3E}">
        <p14:creationId xmlns:p14="http://schemas.microsoft.com/office/powerpoint/2010/main" val="407928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B241B5-4A1A-441E-AC0C-B9BF3442096F}"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9CDB7-86C5-4A66-80EC-1F8CAC314358}" type="slidenum">
              <a:rPr lang="en-US" smtClean="0"/>
              <a:t>‹#›</a:t>
            </a:fld>
            <a:endParaRPr lang="en-US"/>
          </a:p>
        </p:txBody>
      </p:sp>
    </p:spTree>
    <p:extLst>
      <p:ext uri="{BB962C8B-B14F-4D97-AF65-F5344CB8AC3E}">
        <p14:creationId xmlns:p14="http://schemas.microsoft.com/office/powerpoint/2010/main" val="3246625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B241B5-4A1A-441E-AC0C-B9BF3442096F}"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9CDB7-86C5-4A66-80EC-1F8CAC314358}" type="slidenum">
              <a:rPr lang="en-US" smtClean="0"/>
              <a:t>‹#›</a:t>
            </a:fld>
            <a:endParaRPr lang="en-US"/>
          </a:p>
        </p:txBody>
      </p:sp>
    </p:spTree>
    <p:extLst>
      <p:ext uri="{BB962C8B-B14F-4D97-AF65-F5344CB8AC3E}">
        <p14:creationId xmlns:p14="http://schemas.microsoft.com/office/powerpoint/2010/main" val="4284168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B241B5-4A1A-441E-AC0C-B9BF3442096F}"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9CDB7-86C5-4A66-80EC-1F8CAC31435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295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B241B5-4A1A-441E-AC0C-B9BF3442096F}"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39CDB7-86C5-4A66-80EC-1F8CAC314358}" type="slidenum">
              <a:rPr lang="en-US" smtClean="0"/>
              <a:t>‹#›</a:t>
            </a:fld>
            <a:endParaRPr lang="en-US"/>
          </a:p>
        </p:txBody>
      </p:sp>
    </p:spTree>
    <p:extLst>
      <p:ext uri="{BB962C8B-B14F-4D97-AF65-F5344CB8AC3E}">
        <p14:creationId xmlns:p14="http://schemas.microsoft.com/office/powerpoint/2010/main" val="2608063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B241B5-4A1A-441E-AC0C-B9BF3442096F}" type="datetimeFigureOut">
              <a:rPr lang="en-US" smtClean="0"/>
              <a:t>7/28/2024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39CDB7-86C5-4A66-80EC-1F8CAC314358}" type="slidenum">
              <a:rPr lang="en-US" smtClean="0"/>
              <a:t>‹#›</a:t>
            </a:fld>
            <a:endParaRPr lang="en-US"/>
          </a:p>
        </p:txBody>
      </p:sp>
    </p:spTree>
    <p:extLst>
      <p:ext uri="{BB962C8B-B14F-4D97-AF65-F5344CB8AC3E}">
        <p14:creationId xmlns:p14="http://schemas.microsoft.com/office/powerpoint/2010/main" val="1304422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B241B5-4A1A-441E-AC0C-B9BF3442096F}" type="datetimeFigureOut">
              <a:rPr lang="en-US" smtClean="0"/>
              <a:t>7/28/2024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39CDB7-86C5-4A66-80EC-1F8CAC314358}" type="slidenum">
              <a:rPr lang="en-US" smtClean="0"/>
              <a:t>‹#›</a:t>
            </a:fld>
            <a:endParaRPr lang="en-US"/>
          </a:p>
        </p:txBody>
      </p:sp>
    </p:spTree>
    <p:extLst>
      <p:ext uri="{BB962C8B-B14F-4D97-AF65-F5344CB8AC3E}">
        <p14:creationId xmlns:p14="http://schemas.microsoft.com/office/powerpoint/2010/main" val="1938769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9B241B5-4A1A-441E-AC0C-B9BF3442096F}" type="datetimeFigureOut">
              <a:rPr lang="en-US" smtClean="0"/>
              <a:t>7/28/2024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339CDB7-86C5-4A66-80EC-1F8CAC314358}" type="slidenum">
              <a:rPr lang="en-US" smtClean="0"/>
              <a:t>‹#›</a:t>
            </a:fld>
            <a:endParaRPr lang="en-US"/>
          </a:p>
        </p:txBody>
      </p:sp>
    </p:spTree>
    <p:extLst>
      <p:ext uri="{BB962C8B-B14F-4D97-AF65-F5344CB8AC3E}">
        <p14:creationId xmlns:p14="http://schemas.microsoft.com/office/powerpoint/2010/main" val="765616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9B241B5-4A1A-441E-AC0C-B9BF3442096F}" type="datetimeFigureOut">
              <a:rPr lang="en-US" smtClean="0"/>
              <a:t>7/28/2024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339CDB7-86C5-4A66-80EC-1F8CAC314358}" type="slidenum">
              <a:rPr lang="en-US" smtClean="0"/>
              <a:t>‹#›</a:t>
            </a:fld>
            <a:endParaRPr lang="en-US"/>
          </a:p>
        </p:txBody>
      </p:sp>
    </p:spTree>
    <p:extLst>
      <p:ext uri="{BB962C8B-B14F-4D97-AF65-F5344CB8AC3E}">
        <p14:creationId xmlns:p14="http://schemas.microsoft.com/office/powerpoint/2010/main" val="649440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B241B5-4A1A-441E-AC0C-B9BF3442096F}"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39CDB7-86C5-4A66-80EC-1F8CAC314358}" type="slidenum">
              <a:rPr lang="en-US" smtClean="0"/>
              <a:t>‹#›</a:t>
            </a:fld>
            <a:endParaRPr lang="en-US"/>
          </a:p>
        </p:txBody>
      </p:sp>
    </p:spTree>
    <p:extLst>
      <p:ext uri="{BB962C8B-B14F-4D97-AF65-F5344CB8AC3E}">
        <p14:creationId xmlns:p14="http://schemas.microsoft.com/office/powerpoint/2010/main" val="135981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9B241B5-4A1A-441E-AC0C-B9BF3442096F}" type="datetimeFigureOut">
              <a:rPr lang="en-US" smtClean="0"/>
              <a:t>7/28/2024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339CDB7-86C5-4A66-80EC-1F8CAC31435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5518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zoho.es/espanol/zoho-inventory/" TargetMode="Externa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hyperlink" Target="https://creativecommons.org/licenses/by-nc-sa/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D3F408-7F8D-50CB-5355-33A3D4F47442}"/>
              </a:ext>
            </a:extLst>
          </p:cNvPr>
          <p:cNvSpPr>
            <a:spLocks noGrp="1"/>
          </p:cNvSpPr>
          <p:nvPr>
            <p:ph type="ctrTitle"/>
          </p:nvPr>
        </p:nvSpPr>
        <p:spPr>
          <a:xfrm>
            <a:off x="5289754" y="639098"/>
            <a:ext cx="6269347" cy="2540542"/>
          </a:xfrm>
        </p:spPr>
        <p:txBody>
          <a:bodyPr>
            <a:normAutofit/>
          </a:bodyPr>
          <a:lstStyle/>
          <a:p>
            <a:r>
              <a:rPr lang="en-US" sz="3600" dirty="0"/>
              <a:t>Simulation Modeling for Optimizing Inventory Management in a Retail Store</a:t>
            </a:r>
          </a:p>
        </p:txBody>
      </p:sp>
      <p:sp>
        <p:nvSpPr>
          <p:cNvPr id="3" name="Subtitle 2">
            <a:extLst>
              <a:ext uri="{FF2B5EF4-FFF2-40B4-BE49-F238E27FC236}">
                <a16:creationId xmlns:a16="http://schemas.microsoft.com/office/drawing/2014/main" id="{885E7EF6-6ACE-64AF-0C18-4FCFC7B22B37}"/>
              </a:ext>
            </a:extLst>
          </p:cNvPr>
          <p:cNvSpPr>
            <a:spLocks noGrp="1"/>
          </p:cNvSpPr>
          <p:nvPr>
            <p:ph type="subTitle" idx="1"/>
          </p:nvPr>
        </p:nvSpPr>
        <p:spPr>
          <a:xfrm>
            <a:off x="5278984" y="4399510"/>
            <a:ext cx="6523549" cy="2356889"/>
          </a:xfrm>
        </p:spPr>
        <p:txBody>
          <a:bodyPr>
            <a:normAutofit/>
          </a:bodyPr>
          <a:lstStyle/>
          <a:p>
            <a:pPr>
              <a:lnSpc>
                <a:spcPct val="150000"/>
              </a:lnSpc>
            </a:pPr>
            <a:r>
              <a:rPr lang="en-US" dirty="0">
                <a:solidFill>
                  <a:schemeClr val="tx1">
                    <a:lumMod val="85000"/>
                    <a:lumOff val="15000"/>
                  </a:schemeClr>
                </a:solidFill>
              </a:rPr>
              <a:t>Data Modelling II - ANALYTICS</a:t>
            </a:r>
          </a:p>
          <a:p>
            <a:pPr>
              <a:lnSpc>
                <a:spcPct val="150000"/>
              </a:lnSpc>
            </a:pPr>
            <a:r>
              <a:rPr lang="en-US" dirty="0">
                <a:solidFill>
                  <a:schemeClr val="tx1">
                    <a:lumMod val="85000"/>
                    <a:lumOff val="15000"/>
                  </a:schemeClr>
                </a:solidFill>
              </a:rPr>
              <a:t>Group No:1</a:t>
            </a:r>
          </a:p>
          <a:p>
            <a:pPr>
              <a:lnSpc>
                <a:spcPct val="150000"/>
              </a:lnSpc>
            </a:pPr>
            <a:r>
              <a:rPr lang="en-US" dirty="0">
                <a:solidFill>
                  <a:schemeClr val="tx1">
                    <a:lumMod val="85000"/>
                    <a:lumOff val="15000"/>
                  </a:schemeClr>
                </a:solidFill>
              </a:rPr>
              <a:t>Professor: Bill Scott </a:t>
            </a:r>
          </a:p>
          <a:p>
            <a:endParaRPr lang="en-US" dirty="0">
              <a:solidFill>
                <a:schemeClr val="tx1">
                  <a:lumMod val="85000"/>
                  <a:lumOff val="15000"/>
                </a:schemeClr>
              </a:solidFill>
            </a:endParaRPr>
          </a:p>
        </p:txBody>
      </p:sp>
      <p:pic>
        <p:nvPicPr>
          <p:cNvPr id="4" name="Picture 2">
            <a:extLst>
              <a:ext uri="{FF2B5EF4-FFF2-40B4-BE49-F238E27FC236}">
                <a16:creationId xmlns:a16="http://schemas.microsoft.com/office/drawing/2014/main" id="{3FBD2B58-A83B-B703-268D-3B3256AF36DF}"/>
              </a:ext>
            </a:extLst>
          </p:cNvPr>
          <p:cNvPicPr>
            <a:picLocks noChangeAspect="1" noChangeArrowheads="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7492" r="27492"/>
          <a:stretch/>
        </p:blipFill>
        <p:spPr bwMode="auto">
          <a:xfrm>
            <a:off x="-1" y="10"/>
            <a:ext cx="4635315" cy="6857989"/>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816D603-E9F9-E9B3-7534-A6BC5C60E32D}"/>
              </a:ext>
            </a:extLst>
          </p:cNvPr>
          <p:cNvSpPr txBox="1"/>
          <p:nvPr/>
        </p:nvSpPr>
        <p:spPr>
          <a:xfrm>
            <a:off x="-1" y="6857999"/>
            <a:ext cx="4635315" cy="230832"/>
          </a:xfrm>
          <a:prstGeom prst="rect">
            <a:avLst/>
          </a:prstGeom>
          <a:noFill/>
        </p:spPr>
        <p:txBody>
          <a:bodyPr wrap="square" rtlCol="0">
            <a:spAutoFit/>
          </a:bodyPr>
          <a:lstStyle/>
          <a:p>
            <a:r>
              <a:rPr lang="en-US" sz="900">
                <a:hlinkClick r:id="rId3" tooltip="https://zoho.es/espanol/zoho-inventory/"/>
              </a:rPr>
              <a:t>This Photo</a:t>
            </a:r>
            <a:r>
              <a:rPr lang="en-US" sz="900"/>
              <a:t> by Unknown Author is licensed under </a:t>
            </a:r>
            <a:r>
              <a:rPr lang="en-US" sz="900">
                <a:hlinkClick r:id="rId4" tooltip="https://creativecommons.org/licenses/by-nc-sa/3.0/"/>
              </a:rPr>
              <a:t>CC BY-SA-NC</a:t>
            </a:r>
            <a:endParaRPr lang="en-US" sz="900"/>
          </a:p>
        </p:txBody>
      </p:sp>
    </p:spTree>
    <p:extLst>
      <p:ext uri="{BB962C8B-B14F-4D97-AF65-F5344CB8AC3E}">
        <p14:creationId xmlns:p14="http://schemas.microsoft.com/office/powerpoint/2010/main" val="11584129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77CC7FD-4A95-6E60-57A3-FAB6B3C02533}"/>
              </a:ext>
            </a:extLst>
          </p:cNvPr>
          <p:cNvSpPr>
            <a:spLocks noGrp="1"/>
          </p:cNvSpPr>
          <p:nvPr>
            <p:ph type="title"/>
          </p:nvPr>
        </p:nvSpPr>
        <p:spPr>
          <a:xfrm>
            <a:off x="492370" y="605896"/>
            <a:ext cx="3084844" cy="5646208"/>
          </a:xfrm>
        </p:spPr>
        <p:txBody>
          <a:bodyPr anchor="ctr">
            <a:normAutofit/>
          </a:bodyPr>
          <a:lstStyle/>
          <a:p>
            <a:r>
              <a:rPr lang="en-US" sz="3600" b="1">
                <a:solidFill>
                  <a:srgbClr val="FFFFFF"/>
                </a:solidFill>
              </a:rPr>
              <a:t>Model Refinement and Policy Experimentation</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BF65C1D0-1613-6D96-4427-58320A051C8D}"/>
              </a:ext>
            </a:extLst>
          </p:cNvPr>
          <p:cNvSpPr>
            <a:spLocks noGrp="1"/>
          </p:cNvSpPr>
          <p:nvPr>
            <p:ph idx="1"/>
          </p:nvPr>
        </p:nvSpPr>
        <p:spPr>
          <a:xfrm>
            <a:off x="4742016" y="605896"/>
            <a:ext cx="6413663" cy="5646208"/>
          </a:xfrm>
        </p:spPr>
        <p:txBody>
          <a:bodyPr anchor="ctr">
            <a:normAutofit/>
          </a:bodyPr>
          <a:lstStyle/>
          <a:p>
            <a:r>
              <a:rPr lang="en-US" dirty="0"/>
              <a:t>Refining the initial simulation model involved testing multiple inventory management policies. The refined model incorporates:</a:t>
            </a:r>
          </a:p>
          <a:p>
            <a:pPr>
              <a:buFont typeface="Arial" panose="020B0604020202020204" pitchFamily="34" charset="0"/>
              <a:buChar char="•"/>
            </a:pPr>
            <a:r>
              <a:rPr lang="en-US" dirty="0"/>
              <a:t> Variable Lead Times: Normal distribution (mean = 7 days, std dev = 2 days).</a:t>
            </a:r>
          </a:p>
          <a:p>
            <a:pPr>
              <a:buFont typeface="Arial" panose="020B0604020202020204" pitchFamily="34" charset="0"/>
              <a:buChar char="•"/>
            </a:pPr>
            <a:r>
              <a:rPr lang="en-US" dirty="0"/>
              <a:t> Multiple Inventory Policies: Reorder Point Policy, EOQ Policy, and Just-In-Time (JIT) Policy.</a:t>
            </a:r>
          </a:p>
          <a:p>
            <a:pPr>
              <a:buFont typeface="Arial" panose="020B0604020202020204" pitchFamily="34" charset="0"/>
              <a:buChar char="•"/>
            </a:pPr>
            <a:r>
              <a:rPr lang="en-US" dirty="0"/>
              <a:t> Safety Stock: Buffer against demand and lead time variability.</a:t>
            </a:r>
          </a:p>
          <a:p>
            <a:pPr>
              <a:buFont typeface="Arial" panose="020B0604020202020204" pitchFamily="34" charset="0"/>
              <a:buChar char="•"/>
            </a:pPr>
            <a:r>
              <a:rPr lang="en-US" dirty="0"/>
              <a:t> Reorder Point Experimentation: Testing reorder points of 25, 50, 75, and 100 units.</a:t>
            </a:r>
          </a:p>
        </p:txBody>
      </p:sp>
    </p:spTree>
    <p:extLst>
      <p:ext uri="{BB962C8B-B14F-4D97-AF65-F5344CB8AC3E}">
        <p14:creationId xmlns:p14="http://schemas.microsoft.com/office/powerpoint/2010/main" val="331218846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08EFD6-A40F-F70C-FC80-5203375ABD25}"/>
              </a:ext>
            </a:extLst>
          </p:cNvPr>
          <p:cNvSpPr>
            <a:spLocks noGrp="1"/>
          </p:cNvSpPr>
          <p:nvPr>
            <p:ph type="title"/>
          </p:nvPr>
        </p:nvSpPr>
        <p:spPr>
          <a:xfrm>
            <a:off x="5181601" y="634946"/>
            <a:ext cx="6368142" cy="1450757"/>
          </a:xfrm>
        </p:spPr>
        <p:txBody>
          <a:bodyPr>
            <a:normAutofit/>
          </a:bodyPr>
          <a:lstStyle/>
          <a:p>
            <a:r>
              <a:rPr lang="en-US" b="1" dirty="0"/>
              <a:t>Comparison of Inventory Policies</a:t>
            </a:r>
          </a:p>
        </p:txBody>
      </p:sp>
      <p:pic>
        <p:nvPicPr>
          <p:cNvPr id="16" name="Picture 15" descr="Boxes On Rack In Warehouse">
            <a:extLst>
              <a:ext uri="{FF2B5EF4-FFF2-40B4-BE49-F238E27FC236}">
                <a16:creationId xmlns:a16="http://schemas.microsoft.com/office/drawing/2014/main" id="{EAA4D9CB-6BC7-8C03-87F8-11F05A7837C4}"/>
              </a:ext>
            </a:extLst>
          </p:cNvPr>
          <p:cNvPicPr>
            <a:picLocks noChangeAspect="1"/>
          </p:cNvPicPr>
          <p:nvPr/>
        </p:nvPicPr>
        <p:blipFill>
          <a:blip r:embed="rId2"/>
          <a:srcRect l="32085" r="22694" b="1"/>
          <a:stretch/>
        </p:blipFill>
        <p:spPr>
          <a:xfrm>
            <a:off x="20" y="-12128"/>
            <a:ext cx="4654276" cy="6870127"/>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6F5A2F8-D9D0-BD82-794B-074116304A27}"/>
              </a:ext>
            </a:extLst>
          </p:cNvPr>
          <p:cNvSpPr>
            <a:spLocks noGrp="1"/>
          </p:cNvSpPr>
          <p:nvPr>
            <p:ph idx="1"/>
          </p:nvPr>
        </p:nvSpPr>
        <p:spPr>
          <a:xfrm>
            <a:off x="5181601" y="2198914"/>
            <a:ext cx="6368142" cy="3670180"/>
          </a:xfrm>
        </p:spPr>
        <p:txBody>
          <a:bodyPr>
            <a:normAutofit/>
          </a:bodyPr>
          <a:lstStyle/>
          <a:p>
            <a:pPr marL="0" indent="0">
              <a:buNone/>
            </a:pPr>
            <a:r>
              <a:rPr lang="en-US" dirty="0"/>
              <a:t>The initial simulation comparing different inventory policies yielded the following results:</a:t>
            </a:r>
          </a:p>
          <a:p>
            <a:pPr lvl="1">
              <a:buFont typeface="Arial" panose="020B0604020202020204" pitchFamily="34" charset="0"/>
              <a:buChar char="•"/>
            </a:pPr>
            <a:r>
              <a:rPr lang="en-US" dirty="0"/>
              <a:t>Total Holding Cost: $55.03</a:t>
            </a:r>
          </a:p>
          <a:p>
            <a:pPr lvl="1">
              <a:buFont typeface="Arial" panose="020B0604020202020204" pitchFamily="34" charset="0"/>
              <a:buChar char="•"/>
            </a:pPr>
            <a:r>
              <a:rPr lang="en-US" dirty="0"/>
              <a:t>Total Stockout Cost: $0</a:t>
            </a:r>
          </a:p>
          <a:p>
            <a:pPr marL="0">
              <a:buNone/>
            </a:pPr>
            <a:r>
              <a:rPr lang="en-US" dirty="0"/>
              <a:t>These results suggest that the refined model has significantly improved inventory management. The elimination of stockout costs indicates effective maintenance of sufficient inventory to meet demand.</a:t>
            </a:r>
          </a:p>
        </p:txBody>
      </p:sp>
    </p:spTree>
    <p:extLst>
      <p:ext uri="{BB962C8B-B14F-4D97-AF65-F5344CB8AC3E}">
        <p14:creationId xmlns:p14="http://schemas.microsoft.com/office/powerpoint/2010/main" val="210160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250"/>
                                        <p:tgtEl>
                                          <p:spTgt spid="2"/>
                                        </p:tgtEl>
                                      </p:cBhvr>
                                    </p:animEffect>
                                  </p:childTnLst>
                                </p:cTn>
                              </p:par>
                            </p:childTnLst>
                          </p:cTn>
                        </p:par>
                        <p:par>
                          <p:cTn id="14" fill="hold">
                            <p:stCondLst>
                              <p:cond delay="750"/>
                            </p:stCondLst>
                            <p:childTnLst>
                              <p:par>
                                <p:cTn id="15" presetID="10"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par>
                          <p:cTn id="18" fill="hold">
                            <p:stCondLst>
                              <p:cond delay="1250"/>
                            </p:stCondLst>
                            <p:childTnLst>
                              <p:par>
                                <p:cTn id="19" presetID="10" presetClass="entr" presetSubtype="0" fill="hold" grpId="0"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500"/>
                                        <p:tgtEl>
                                          <p:spTgt spid="3">
                                            <p:txEl>
                                              <p:pRg st="1" end="1"/>
                                            </p:txEl>
                                          </p:spTgt>
                                        </p:tgtEl>
                                      </p:cBhvr>
                                    </p:animEffect>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par>
                          <p:cTn id="26" fill="hold">
                            <p:stCondLst>
                              <p:cond delay="2250"/>
                            </p:stCondLst>
                            <p:childTnLst>
                              <p:par>
                                <p:cTn id="27" presetID="10" presetClass="entr" presetSubtype="0" fill="hold" grpId="0" nodeType="after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BEF06-3103-8D39-F16C-3DF365E9E553}"/>
              </a:ext>
            </a:extLst>
          </p:cNvPr>
          <p:cNvSpPr>
            <a:spLocks noGrp="1"/>
          </p:cNvSpPr>
          <p:nvPr>
            <p:ph type="title"/>
          </p:nvPr>
        </p:nvSpPr>
        <p:spPr/>
        <p:txBody>
          <a:bodyPr/>
          <a:lstStyle/>
          <a:p>
            <a:r>
              <a:rPr lang="en-US" b="1" dirty="0"/>
              <a:t>1. Reorder Point Experimentation</a:t>
            </a:r>
          </a:p>
        </p:txBody>
      </p:sp>
      <p:sp>
        <p:nvSpPr>
          <p:cNvPr id="3" name="Content Placeholder 2">
            <a:extLst>
              <a:ext uri="{FF2B5EF4-FFF2-40B4-BE49-F238E27FC236}">
                <a16:creationId xmlns:a16="http://schemas.microsoft.com/office/drawing/2014/main" id="{2132307E-9070-2079-55C3-AB01567A3D22}"/>
              </a:ext>
            </a:extLst>
          </p:cNvPr>
          <p:cNvSpPr>
            <a:spLocks noGrp="1"/>
          </p:cNvSpPr>
          <p:nvPr>
            <p:ph idx="1"/>
          </p:nvPr>
        </p:nvSpPr>
        <p:spPr>
          <a:xfrm>
            <a:off x="1173997" y="1836549"/>
            <a:ext cx="9981683" cy="4036420"/>
          </a:xfrm>
        </p:spPr>
        <p:txBody>
          <a:bodyPr>
            <a:normAutofit/>
          </a:bodyPr>
          <a:lstStyle/>
          <a:p>
            <a:pPr marL="0" indent="0">
              <a:spcAft>
                <a:spcPts val="1200"/>
              </a:spcAft>
              <a:buNone/>
            </a:pPr>
            <a:r>
              <a:rPr lang="en-US" dirty="0"/>
              <a:t>We conducted experiments with different reorder points to optimize the inventory policy. The results are as follows:</a:t>
            </a:r>
          </a:p>
          <a:p>
            <a:pPr marL="0" indent="0">
              <a:spcAft>
                <a:spcPts val="1200"/>
              </a:spcAft>
              <a:buNone/>
            </a:pPr>
            <a:endParaRPr lang="en-US" dirty="0"/>
          </a:p>
          <a:p>
            <a:pPr marL="0" indent="0">
              <a:spcAft>
                <a:spcPts val="1200"/>
              </a:spcAft>
              <a:buNone/>
            </a:pPr>
            <a:endParaRPr lang="en-US" dirty="0"/>
          </a:p>
          <a:p>
            <a:pPr marL="0" indent="0">
              <a:spcAft>
                <a:spcPts val="1200"/>
              </a:spcAft>
              <a:buNone/>
            </a:pPr>
            <a:r>
              <a:rPr lang="en-US" dirty="0"/>
              <a:t>Key Observations:</a:t>
            </a:r>
          </a:p>
          <a:p>
            <a:pPr lvl="1">
              <a:buFont typeface="Arial" panose="020B0604020202020204" pitchFamily="34" charset="0"/>
              <a:buChar char="•"/>
            </a:pPr>
            <a:r>
              <a:rPr lang="en-US" dirty="0"/>
              <a:t>Perfect service level across all reorder points.</a:t>
            </a:r>
          </a:p>
          <a:p>
            <a:pPr lvl="1">
              <a:buFont typeface="Arial" panose="020B0604020202020204" pitchFamily="34" charset="0"/>
              <a:buChar char="•"/>
            </a:pPr>
            <a:r>
              <a:rPr lang="en-US" dirty="0"/>
              <a:t>Holding costs increase with higher reorder points.</a:t>
            </a:r>
          </a:p>
          <a:p>
            <a:pPr lvl="1">
              <a:buFont typeface="Arial" panose="020B0604020202020204" pitchFamily="34" charset="0"/>
              <a:buChar char="•"/>
            </a:pPr>
            <a:r>
              <a:rPr lang="en-US" dirty="0"/>
              <a:t>Optimal reorder point: 25 units.</a:t>
            </a:r>
          </a:p>
          <a:p>
            <a:pPr marL="0" indent="0">
              <a:buNone/>
            </a:pPr>
            <a:endParaRPr lang="en-US" dirty="0"/>
          </a:p>
        </p:txBody>
      </p:sp>
      <p:graphicFrame>
        <p:nvGraphicFramePr>
          <p:cNvPr id="5" name="Table 4">
            <a:extLst>
              <a:ext uri="{FF2B5EF4-FFF2-40B4-BE49-F238E27FC236}">
                <a16:creationId xmlns:a16="http://schemas.microsoft.com/office/drawing/2014/main" id="{D89A47CB-6ED3-A163-9871-B4CEA69EB283}"/>
              </a:ext>
            </a:extLst>
          </p:cNvPr>
          <p:cNvGraphicFramePr>
            <a:graphicFrameLocks noGrp="1"/>
          </p:cNvGraphicFramePr>
          <p:nvPr>
            <p:extLst>
              <p:ext uri="{D42A27DB-BD31-4B8C-83A1-F6EECF244321}">
                <p14:modId xmlns:p14="http://schemas.microsoft.com/office/powerpoint/2010/main" val="2031422048"/>
              </p:ext>
            </p:extLst>
          </p:nvPr>
        </p:nvGraphicFramePr>
        <p:xfrm>
          <a:off x="3130232" y="2774651"/>
          <a:ext cx="5931536" cy="907415"/>
        </p:xfrm>
        <a:graphic>
          <a:graphicData uri="http://schemas.openxmlformats.org/drawingml/2006/table">
            <a:tbl>
              <a:tblPr firstRow="1" firstCol="1" bandRow="1">
                <a:tableStyleId>{5C22544A-7EE6-4342-B048-85BDC9FD1C3A}</a:tableStyleId>
              </a:tblPr>
              <a:tblGrid>
                <a:gridCol w="1482884">
                  <a:extLst>
                    <a:ext uri="{9D8B030D-6E8A-4147-A177-3AD203B41FA5}">
                      <a16:colId xmlns:a16="http://schemas.microsoft.com/office/drawing/2014/main" val="2976739034"/>
                    </a:ext>
                  </a:extLst>
                </a:gridCol>
                <a:gridCol w="1482884">
                  <a:extLst>
                    <a:ext uri="{9D8B030D-6E8A-4147-A177-3AD203B41FA5}">
                      <a16:colId xmlns:a16="http://schemas.microsoft.com/office/drawing/2014/main" val="3186151522"/>
                    </a:ext>
                  </a:extLst>
                </a:gridCol>
                <a:gridCol w="1482884">
                  <a:extLst>
                    <a:ext uri="{9D8B030D-6E8A-4147-A177-3AD203B41FA5}">
                      <a16:colId xmlns:a16="http://schemas.microsoft.com/office/drawing/2014/main" val="2776877204"/>
                    </a:ext>
                  </a:extLst>
                </a:gridCol>
                <a:gridCol w="1482884">
                  <a:extLst>
                    <a:ext uri="{9D8B030D-6E8A-4147-A177-3AD203B41FA5}">
                      <a16:colId xmlns:a16="http://schemas.microsoft.com/office/drawing/2014/main" val="1554242416"/>
                    </a:ext>
                  </a:extLst>
                </a:gridCol>
              </a:tblGrid>
              <a:tr h="0">
                <a:tc>
                  <a:txBody>
                    <a:bodyPr/>
                    <a:lstStyle/>
                    <a:p>
                      <a:pPr marL="0" marR="0">
                        <a:lnSpc>
                          <a:spcPct val="115000"/>
                        </a:lnSpc>
                        <a:spcBef>
                          <a:spcPts val="0"/>
                        </a:spcBef>
                        <a:spcAft>
                          <a:spcPts val="1000"/>
                        </a:spcAft>
                      </a:pPr>
                      <a:r>
                        <a:rPr lang="en-US" sz="1100" kern="100" dirty="0">
                          <a:effectLst/>
                        </a:rPr>
                        <a:t>Reorder Point</a:t>
                      </a:r>
                      <a:endParaRPr lang="en-US" sz="1100" kern="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nSpc>
                          <a:spcPct val="115000"/>
                        </a:lnSpc>
                        <a:spcBef>
                          <a:spcPts val="0"/>
                        </a:spcBef>
                        <a:spcAft>
                          <a:spcPts val="1000"/>
                        </a:spcAft>
                      </a:pPr>
                      <a:r>
                        <a:rPr lang="en-US" sz="1100" kern="100" dirty="0">
                          <a:effectLst/>
                        </a:rPr>
                        <a:t>Holding Costs</a:t>
                      </a:r>
                      <a:endParaRPr lang="en-US" sz="1100" kern="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nSpc>
                          <a:spcPct val="115000"/>
                        </a:lnSpc>
                        <a:spcBef>
                          <a:spcPts val="0"/>
                        </a:spcBef>
                        <a:spcAft>
                          <a:spcPts val="1000"/>
                        </a:spcAft>
                      </a:pPr>
                      <a:r>
                        <a:rPr lang="en-US" sz="1100" kern="100">
                          <a:effectLst/>
                        </a:rPr>
                        <a:t>Stockout Costs</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nSpc>
                          <a:spcPct val="115000"/>
                        </a:lnSpc>
                        <a:spcBef>
                          <a:spcPts val="0"/>
                        </a:spcBef>
                        <a:spcAft>
                          <a:spcPts val="1000"/>
                        </a:spcAft>
                      </a:pPr>
                      <a:r>
                        <a:rPr lang="en-US" sz="1100" kern="100">
                          <a:effectLst/>
                        </a:rPr>
                        <a:t>Service Level</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3392305499"/>
                  </a:ext>
                </a:extLst>
              </a:tr>
              <a:tr h="0">
                <a:tc>
                  <a:txBody>
                    <a:bodyPr/>
                    <a:lstStyle/>
                    <a:p>
                      <a:pPr marL="0" marR="0">
                        <a:lnSpc>
                          <a:spcPct val="115000"/>
                        </a:lnSpc>
                        <a:spcBef>
                          <a:spcPts val="0"/>
                        </a:spcBef>
                        <a:spcAft>
                          <a:spcPts val="1000"/>
                        </a:spcAft>
                      </a:pPr>
                      <a:r>
                        <a:rPr lang="en-US" sz="1100" kern="100">
                          <a:effectLst/>
                        </a:rPr>
                        <a:t>25</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nSpc>
                          <a:spcPct val="115000"/>
                        </a:lnSpc>
                        <a:spcBef>
                          <a:spcPts val="0"/>
                        </a:spcBef>
                        <a:spcAft>
                          <a:spcPts val="1000"/>
                        </a:spcAft>
                      </a:pPr>
                      <a:r>
                        <a:rPr lang="en-US" sz="1100" kern="100" dirty="0">
                          <a:effectLst/>
                        </a:rPr>
                        <a:t>$58.61</a:t>
                      </a:r>
                      <a:endParaRPr lang="en-US" sz="1100" kern="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nSpc>
                          <a:spcPct val="115000"/>
                        </a:lnSpc>
                        <a:spcBef>
                          <a:spcPts val="0"/>
                        </a:spcBef>
                        <a:spcAft>
                          <a:spcPts val="1000"/>
                        </a:spcAft>
                      </a:pPr>
                      <a:r>
                        <a:rPr lang="en-US" sz="1100" kern="100">
                          <a:effectLst/>
                        </a:rPr>
                        <a:t>$0</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nSpc>
                          <a:spcPct val="115000"/>
                        </a:lnSpc>
                        <a:spcBef>
                          <a:spcPts val="0"/>
                        </a:spcBef>
                        <a:spcAft>
                          <a:spcPts val="1000"/>
                        </a:spcAft>
                      </a:pPr>
                      <a:r>
                        <a:rPr lang="en-US" sz="1100" kern="100">
                          <a:effectLst/>
                        </a:rPr>
                        <a:t>100%</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3882183891"/>
                  </a:ext>
                </a:extLst>
              </a:tr>
              <a:tr h="0">
                <a:tc>
                  <a:txBody>
                    <a:bodyPr/>
                    <a:lstStyle/>
                    <a:p>
                      <a:pPr marL="0" marR="0">
                        <a:lnSpc>
                          <a:spcPct val="115000"/>
                        </a:lnSpc>
                        <a:spcBef>
                          <a:spcPts val="0"/>
                        </a:spcBef>
                        <a:spcAft>
                          <a:spcPts val="1000"/>
                        </a:spcAft>
                      </a:pPr>
                      <a:r>
                        <a:rPr lang="en-US" sz="1100" kern="100">
                          <a:effectLst/>
                        </a:rPr>
                        <a:t>50</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nSpc>
                          <a:spcPct val="115000"/>
                        </a:lnSpc>
                        <a:spcBef>
                          <a:spcPts val="0"/>
                        </a:spcBef>
                        <a:spcAft>
                          <a:spcPts val="1000"/>
                        </a:spcAft>
                      </a:pPr>
                      <a:r>
                        <a:rPr lang="en-US" sz="1100" kern="100" dirty="0">
                          <a:effectLst/>
                        </a:rPr>
                        <a:t>$74.73</a:t>
                      </a:r>
                      <a:endParaRPr lang="en-US" sz="1100" kern="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nSpc>
                          <a:spcPct val="115000"/>
                        </a:lnSpc>
                        <a:spcBef>
                          <a:spcPts val="0"/>
                        </a:spcBef>
                        <a:spcAft>
                          <a:spcPts val="1000"/>
                        </a:spcAft>
                      </a:pPr>
                      <a:r>
                        <a:rPr lang="en-US" sz="1100" kern="100">
                          <a:effectLst/>
                        </a:rPr>
                        <a:t>$0</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nSpc>
                          <a:spcPct val="115000"/>
                        </a:lnSpc>
                        <a:spcBef>
                          <a:spcPts val="0"/>
                        </a:spcBef>
                        <a:spcAft>
                          <a:spcPts val="1000"/>
                        </a:spcAft>
                      </a:pPr>
                      <a:r>
                        <a:rPr lang="en-US" sz="1100" kern="100">
                          <a:effectLst/>
                        </a:rPr>
                        <a:t>100%</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936820114"/>
                  </a:ext>
                </a:extLst>
              </a:tr>
              <a:tr h="0">
                <a:tc>
                  <a:txBody>
                    <a:bodyPr/>
                    <a:lstStyle/>
                    <a:p>
                      <a:pPr marL="0" marR="0">
                        <a:lnSpc>
                          <a:spcPct val="115000"/>
                        </a:lnSpc>
                        <a:spcBef>
                          <a:spcPts val="0"/>
                        </a:spcBef>
                        <a:spcAft>
                          <a:spcPts val="1000"/>
                        </a:spcAft>
                      </a:pPr>
                      <a:r>
                        <a:rPr lang="en-US" sz="1100" kern="100" dirty="0">
                          <a:effectLst/>
                        </a:rPr>
                        <a:t>75</a:t>
                      </a:r>
                      <a:endParaRPr lang="en-US" sz="1100" kern="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nSpc>
                          <a:spcPct val="115000"/>
                        </a:lnSpc>
                        <a:spcBef>
                          <a:spcPts val="0"/>
                        </a:spcBef>
                        <a:spcAft>
                          <a:spcPts val="1000"/>
                        </a:spcAft>
                      </a:pPr>
                      <a:r>
                        <a:rPr lang="en-US" sz="1100" kern="100">
                          <a:effectLst/>
                        </a:rPr>
                        <a:t>$86.63</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nSpc>
                          <a:spcPct val="115000"/>
                        </a:lnSpc>
                        <a:spcBef>
                          <a:spcPts val="0"/>
                        </a:spcBef>
                        <a:spcAft>
                          <a:spcPts val="1000"/>
                        </a:spcAft>
                      </a:pPr>
                      <a:r>
                        <a:rPr lang="en-US" sz="1100" kern="100">
                          <a:effectLst/>
                        </a:rPr>
                        <a:t>$0</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nSpc>
                          <a:spcPct val="115000"/>
                        </a:lnSpc>
                        <a:spcBef>
                          <a:spcPts val="0"/>
                        </a:spcBef>
                        <a:spcAft>
                          <a:spcPts val="1000"/>
                        </a:spcAft>
                      </a:pPr>
                      <a:r>
                        <a:rPr lang="en-US" sz="1100" kern="100">
                          <a:effectLst/>
                        </a:rPr>
                        <a:t>100%</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2106388213"/>
                  </a:ext>
                </a:extLst>
              </a:tr>
              <a:tr h="0">
                <a:tc>
                  <a:txBody>
                    <a:bodyPr/>
                    <a:lstStyle/>
                    <a:p>
                      <a:pPr marL="0" marR="0">
                        <a:lnSpc>
                          <a:spcPct val="115000"/>
                        </a:lnSpc>
                        <a:spcBef>
                          <a:spcPts val="0"/>
                        </a:spcBef>
                        <a:spcAft>
                          <a:spcPts val="1000"/>
                        </a:spcAft>
                      </a:pPr>
                      <a:r>
                        <a:rPr lang="en-US" sz="1100" kern="100">
                          <a:effectLst/>
                        </a:rPr>
                        <a:t>100</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nSpc>
                          <a:spcPct val="115000"/>
                        </a:lnSpc>
                        <a:spcBef>
                          <a:spcPts val="0"/>
                        </a:spcBef>
                        <a:spcAft>
                          <a:spcPts val="1000"/>
                        </a:spcAft>
                      </a:pPr>
                      <a:r>
                        <a:rPr lang="en-US" sz="1100" kern="100">
                          <a:effectLst/>
                        </a:rPr>
                        <a:t>$99.83</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nSpc>
                          <a:spcPct val="115000"/>
                        </a:lnSpc>
                        <a:spcBef>
                          <a:spcPts val="0"/>
                        </a:spcBef>
                        <a:spcAft>
                          <a:spcPts val="1000"/>
                        </a:spcAft>
                      </a:pPr>
                      <a:r>
                        <a:rPr lang="en-US" sz="1100" kern="100">
                          <a:effectLst/>
                        </a:rPr>
                        <a:t>$0</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nSpc>
                          <a:spcPct val="115000"/>
                        </a:lnSpc>
                        <a:spcBef>
                          <a:spcPts val="0"/>
                        </a:spcBef>
                        <a:spcAft>
                          <a:spcPts val="1000"/>
                        </a:spcAft>
                      </a:pPr>
                      <a:r>
                        <a:rPr lang="en-US" sz="1100" kern="100" dirty="0">
                          <a:effectLst/>
                        </a:rPr>
                        <a:t>100%</a:t>
                      </a:r>
                      <a:endParaRPr lang="en-US" sz="1100" kern="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4030402194"/>
                  </a:ext>
                </a:extLst>
              </a:tr>
            </a:tbl>
          </a:graphicData>
        </a:graphic>
      </p:graphicFrame>
    </p:spTree>
    <p:extLst>
      <p:ext uri="{BB962C8B-B14F-4D97-AF65-F5344CB8AC3E}">
        <p14:creationId xmlns:p14="http://schemas.microsoft.com/office/powerpoint/2010/main" val="10836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96E02-BB54-A1AC-B028-3FDCE6904531}"/>
              </a:ext>
            </a:extLst>
          </p:cNvPr>
          <p:cNvSpPr>
            <a:spLocks noGrp="1"/>
          </p:cNvSpPr>
          <p:nvPr>
            <p:ph type="title"/>
          </p:nvPr>
        </p:nvSpPr>
        <p:spPr/>
        <p:txBody>
          <a:bodyPr/>
          <a:lstStyle/>
          <a:p>
            <a:r>
              <a:rPr lang="en-US" b="1" dirty="0"/>
              <a:t>2. Order Quantity Experimentation</a:t>
            </a:r>
          </a:p>
        </p:txBody>
      </p:sp>
      <p:sp>
        <p:nvSpPr>
          <p:cNvPr id="3" name="Content Placeholder 2">
            <a:extLst>
              <a:ext uri="{FF2B5EF4-FFF2-40B4-BE49-F238E27FC236}">
                <a16:creationId xmlns:a16="http://schemas.microsoft.com/office/drawing/2014/main" id="{766FE07F-D934-B3BA-9960-907F893538CD}"/>
              </a:ext>
            </a:extLst>
          </p:cNvPr>
          <p:cNvSpPr>
            <a:spLocks noGrp="1"/>
          </p:cNvSpPr>
          <p:nvPr>
            <p:ph idx="1"/>
          </p:nvPr>
        </p:nvSpPr>
        <p:spPr/>
        <p:txBody>
          <a:bodyPr>
            <a:normAutofit/>
          </a:bodyPr>
          <a:lstStyle/>
          <a:p>
            <a:pPr>
              <a:spcAft>
                <a:spcPts val="1200"/>
              </a:spcAft>
            </a:pPr>
            <a:r>
              <a:rPr lang="en-US" dirty="0"/>
              <a:t>We tested different order quantities while keeping the reorder point fixed at 50 units. The results are as follows:</a:t>
            </a:r>
          </a:p>
          <a:p>
            <a:pPr>
              <a:spcAft>
                <a:spcPts val="1200"/>
              </a:spcAft>
            </a:pPr>
            <a:endParaRPr lang="en-US" dirty="0"/>
          </a:p>
          <a:p>
            <a:pPr marL="0" indent="0">
              <a:spcAft>
                <a:spcPts val="1200"/>
              </a:spcAft>
              <a:buNone/>
            </a:pPr>
            <a:endParaRPr lang="en-US" dirty="0"/>
          </a:p>
          <a:p>
            <a:pPr>
              <a:spcAft>
                <a:spcPts val="1200"/>
              </a:spcAft>
            </a:pPr>
            <a:r>
              <a:rPr lang="en-US" dirty="0"/>
              <a:t>Key Observations:</a:t>
            </a:r>
          </a:p>
          <a:p>
            <a:pPr lvl="1">
              <a:buFont typeface="Arial" panose="020B0604020202020204" pitchFamily="34" charset="0"/>
              <a:buChar char="•"/>
            </a:pPr>
            <a:r>
              <a:rPr lang="en-US" dirty="0"/>
              <a:t>Holding costs increase with larger order sizes.</a:t>
            </a:r>
          </a:p>
          <a:p>
            <a:pPr lvl="1">
              <a:buFont typeface="Arial" panose="020B0604020202020204" pitchFamily="34" charset="0"/>
              <a:buChar char="•"/>
            </a:pPr>
            <a:r>
              <a:rPr lang="en-US" dirty="0"/>
              <a:t>Service level remains perfect across all order quantities.</a:t>
            </a:r>
          </a:p>
          <a:p>
            <a:pPr lvl="1">
              <a:buFont typeface="Arial" panose="020B0604020202020204" pitchFamily="34" charset="0"/>
              <a:buChar char="•"/>
            </a:pPr>
            <a:r>
              <a:rPr lang="en-US" dirty="0"/>
              <a:t>Optimal order quantity: 50 units.</a:t>
            </a:r>
          </a:p>
          <a:p>
            <a:endParaRPr lang="en-US" dirty="0"/>
          </a:p>
        </p:txBody>
      </p:sp>
      <p:graphicFrame>
        <p:nvGraphicFramePr>
          <p:cNvPr id="4" name="Table 3">
            <a:extLst>
              <a:ext uri="{FF2B5EF4-FFF2-40B4-BE49-F238E27FC236}">
                <a16:creationId xmlns:a16="http://schemas.microsoft.com/office/drawing/2014/main" id="{B9AB9F80-1C7A-B683-4730-84A01E0AA346}"/>
              </a:ext>
            </a:extLst>
          </p:cNvPr>
          <p:cNvGraphicFramePr>
            <a:graphicFrameLocks noGrp="1"/>
          </p:cNvGraphicFramePr>
          <p:nvPr>
            <p:extLst>
              <p:ext uri="{D42A27DB-BD31-4B8C-83A1-F6EECF244321}">
                <p14:modId xmlns:p14="http://schemas.microsoft.com/office/powerpoint/2010/main" val="3339584461"/>
              </p:ext>
            </p:extLst>
          </p:nvPr>
        </p:nvGraphicFramePr>
        <p:xfrm>
          <a:off x="3130232" y="2785609"/>
          <a:ext cx="5931536" cy="907415"/>
        </p:xfrm>
        <a:graphic>
          <a:graphicData uri="http://schemas.openxmlformats.org/drawingml/2006/table">
            <a:tbl>
              <a:tblPr firstRow="1" firstCol="1" bandRow="1">
                <a:tableStyleId>{5C22544A-7EE6-4342-B048-85BDC9FD1C3A}</a:tableStyleId>
              </a:tblPr>
              <a:tblGrid>
                <a:gridCol w="1482884">
                  <a:extLst>
                    <a:ext uri="{9D8B030D-6E8A-4147-A177-3AD203B41FA5}">
                      <a16:colId xmlns:a16="http://schemas.microsoft.com/office/drawing/2014/main" val="2823040"/>
                    </a:ext>
                  </a:extLst>
                </a:gridCol>
                <a:gridCol w="1482884">
                  <a:extLst>
                    <a:ext uri="{9D8B030D-6E8A-4147-A177-3AD203B41FA5}">
                      <a16:colId xmlns:a16="http://schemas.microsoft.com/office/drawing/2014/main" val="1543972952"/>
                    </a:ext>
                  </a:extLst>
                </a:gridCol>
                <a:gridCol w="1482884">
                  <a:extLst>
                    <a:ext uri="{9D8B030D-6E8A-4147-A177-3AD203B41FA5}">
                      <a16:colId xmlns:a16="http://schemas.microsoft.com/office/drawing/2014/main" val="2197760922"/>
                    </a:ext>
                  </a:extLst>
                </a:gridCol>
                <a:gridCol w="1482884">
                  <a:extLst>
                    <a:ext uri="{9D8B030D-6E8A-4147-A177-3AD203B41FA5}">
                      <a16:colId xmlns:a16="http://schemas.microsoft.com/office/drawing/2014/main" val="1519569021"/>
                    </a:ext>
                  </a:extLst>
                </a:gridCol>
              </a:tblGrid>
              <a:tr h="0">
                <a:tc>
                  <a:txBody>
                    <a:bodyPr/>
                    <a:lstStyle/>
                    <a:p>
                      <a:pPr marL="0" marR="0">
                        <a:lnSpc>
                          <a:spcPct val="115000"/>
                        </a:lnSpc>
                        <a:spcBef>
                          <a:spcPts val="0"/>
                        </a:spcBef>
                        <a:spcAft>
                          <a:spcPts val="1000"/>
                        </a:spcAft>
                      </a:pPr>
                      <a:r>
                        <a:rPr lang="en-US" sz="1100" kern="100">
                          <a:effectLst/>
                        </a:rPr>
                        <a:t>Order Quantity</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nSpc>
                          <a:spcPct val="115000"/>
                        </a:lnSpc>
                        <a:spcBef>
                          <a:spcPts val="0"/>
                        </a:spcBef>
                        <a:spcAft>
                          <a:spcPts val="1000"/>
                        </a:spcAft>
                      </a:pPr>
                      <a:r>
                        <a:rPr lang="en-US" sz="1100" kern="100">
                          <a:effectLst/>
                        </a:rPr>
                        <a:t>Holding Costs</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nSpc>
                          <a:spcPct val="115000"/>
                        </a:lnSpc>
                        <a:spcBef>
                          <a:spcPts val="0"/>
                        </a:spcBef>
                        <a:spcAft>
                          <a:spcPts val="1000"/>
                        </a:spcAft>
                      </a:pPr>
                      <a:r>
                        <a:rPr lang="en-US" sz="1100" kern="100">
                          <a:effectLst/>
                        </a:rPr>
                        <a:t>Stockout Costs</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nSpc>
                          <a:spcPct val="115000"/>
                        </a:lnSpc>
                        <a:spcBef>
                          <a:spcPts val="0"/>
                        </a:spcBef>
                        <a:spcAft>
                          <a:spcPts val="1000"/>
                        </a:spcAft>
                      </a:pPr>
                      <a:r>
                        <a:rPr lang="en-US" sz="1100" kern="100">
                          <a:effectLst/>
                        </a:rPr>
                        <a:t>Service Level</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1813745706"/>
                  </a:ext>
                </a:extLst>
              </a:tr>
              <a:tr h="0">
                <a:tc>
                  <a:txBody>
                    <a:bodyPr/>
                    <a:lstStyle/>
                    <a:p>
                      <a:pPr marL="0" marR="0">
                        <a:lnSpc>
                          <a:spcPct val="115000"/>
                        </a:lnSpc>
                        <a:spcBef>
                          <a:spcPts val="0"/>
                        </a:spcBef>
                        <a:spcAft>
                          <a:spcPts val="1000"/>
                        </a:spcAft>
                      </a:pPr>
                      <a:r>
                        <a:rPr lang="en-US" sz="1100" kern="100" dirty="0">
                          <a:effectLst/>
                        </a:rPr>
                        <a:t>50</a:t>
                      </a:r>
                      <a:endParaRPr lang="en-US" sz="1100" kern="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nSpc>
                          <a:spcPct val="115000"/>
                        </a:lnSpc>
                        <a:spcBef>
                          <a:spcPts val="0"/>
                        </a:spcBef>
                        <a:spcAft>
                          <a:spcPts val="1000"/>
                        </a:spcAft>
                      </a:pPr>
                      <a:r>
                        <a:rPr lang="en-US" sz="1100" kern="100">
                          <a:effectLst/>
                        </a:rPr>
                        <a:t>$49.74</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nSpc>
                          <a:spcPct val="115000"/>
                        </a:lnSpc>
                        <a:spcBef>
                          <a:spcPts val="0"/>
                        </a:spcBef>
                        <a:spcAft>
                          <a:spcPts val="1000"/>
                        </a:spcAft>
                      </a:pPr>
                      <a:r>
                        <a:rPr lang="en-US" sz="1100" kern="100">
                          <a:effectLst/>
                        </a:rPr>
                        <a:t>$0</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nSpc>
                          <a:spcPct val="115000"/>
                        </a:lnSpc>
                        <a:spcBef>
                          <a:spcPts val="0"/>
                        </a:spcBef>
                        <a:spcAft>
                          <a:spcPts val="1000"/>
                        </a:spcAft>
                      </a:pPr>
                      <a:r>
                        <a:rPr lang="en-US" sz="1100" kern="100">
                          <a:effectLst/>
                        </a:rPr>
                        <a:t>100%</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4239035389"/>
                  </a:ext>
                </a:extLst>
              </a:tr>
              <a:tr h="0">
                <a:tc>
                  <a:txBody>
                    <a:bodyPr/>
                    <a:lstStyle/>
                    <a:p>
                      <a:pPr marL="0" marR="0">
                        <a:lnSpc>
                          <a:spcPct val="115000"/>
                        </a:lnSpc>
                        <a:spcBef>
                          <a:spcPts val="0"/>
                        </a:spcBef>
                        <a:spcAft>
                          <a:spcPts val="1000"/>
                        </a:spcAft>
                      </a:pPr>
                      <a:r>
                        <a:rPr lang="en-US" sz="1100" kern="100">
                          <a:effectLst/>
                        </a:rPr>
                        <a:t>100</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nSpc>
                          <a:spcPct val="115000"/>
                        </a:lnSpc>
                        <a:spcBef>
                          <a:spcPts val="0"/>
                        </a:spcBef>
                        <a:spcAft>
                          <a:spcPts val="1000"/>
                        </a:spcAft>
                      </a:pPr>
                      <a:r>
                        <a:rPr lang="en-US" sz="1100" kern="100">
                          <a:effectLst/>
                        </a:rPr>
                        <a:t>$74.53</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nSpc>
                          <a:spcPct val="115000"/>
                        </a:lnSpc>
                        <a:spcBef>
                          <a:spcPts val="0"/>
                        </a:spcBef>
                        <a:spcAft>
                          <a:spcPts val="1000"/>
                        </a:spcAft>
                      </a:pPr>
                      <a:r>
                        <a:rPr lang="en-US" sz="1100" kern="100">
                          <a:effectLst/>
                        </a:rPr>
                        <a:t>$0</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nSpc>
                          <a:spcPct val="115000"/>
                        </a:lnSpc>
                        <a:spcBef>
                          <a:spcPts val="0"/>
                        </a:spcBef>
                        <a:spcAft>
                          <a:spcPts val="1000"/>
                        </a:spcAft>
                      </a:pPr>
                      <a:r>
                        <a:rPr lang="en-US" sz="1100" kern="100">
                          <a:effectLst/>
                        </a:rPr>
                        <a:t>100%</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482684561"/>
                  </a:ext>
                </a:extLst>
              </a:tr>
              <a:tr h="0">
                <a:tc>
                  <a:txBody>
                    <a:bodyPr/>
                    <a:lstStyle/>
                    <a:p>
                      <a:pPr marL="0" marR="0">
                        <a:lnSpc>
                          <a:spcPct val="115000"/>
                        </a:lnSpc>
                        <a:spcBef>
                          <a:spcPts val="0"/>
                        </a:spcBef>
                        <a:spcAft>
                          <a:spcPts val="1000"/>
                        </a:spcAft>
                      </a:pPr>
                      <a:r>
                        <a:rPr lang="en-US" sz="1100" kern="100">
                          <a:effectLst/>
                        </a:rPr>
                        <a:t>150</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nSpc>
                          <a:spcPct val="115000"/>
                        </a:lnSpc>
                        <a:spcBef>
                          <a:spcPts val="0"/>
                        </a:spcBef>
                        <a:spcAft>
                          <a:spcPts val="1000"/>
                        </a:spcAft>
                      </a:pPr>
                      <a:r>
                        <a:rPr lang="en-US" sz="1100" kern="100">
                          <a:effectLst/>
                        </a:rPr>
                        <a:t>$99.43</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nSpc>
                          <a:spcPct val="115000"/>
                        </a:lnSpc>
                        <a:spcBef>
                          <a:spcPts val="0"/>
                        </a:spcBef>
                        <a:spcAft>
                          <a:spcPts val="1000"/>
                        </a:spcAft>
                      </a:pPr>
                      <a:r>
                        <a:rPr lang="en-US" sz="1100" kern="100">
                          <a:effectLst/>
                        </a:rPr>
                        <a:t>$0</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nSpc>
                          <a:spcPct val="115000"/>
                        </a:lnSpc>
                        <a:spcBef>
                          <a:spcPts val="0"/>
                        </a:spcBef>
                        <a:spcAft>
                          <a:spcPts val="1000"/>
                        </a:spcAft>
                      </a:pPr>
                      <a:r>
                        <a:rPr lang="en-US" sz="1100" kern="100">
                          <a:effectLst/>
                        </a:rPr>
                        <a:t>100%</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3874641115"/>
                  </a:ext>
                </a:extLst>
              </a:tr>
              <a:tr h="0">
                <a:tc>
                  <a:txBody>
                    <a:bodyPr/>
                    <a:lstStyle/>
                    <a:p>
                      <a:pPr marL="0" marR="0">
                        <a:lnSpc>
                          <a:spcPct val="115000"/>
                        </a:lnSpc>
                        <a:spcBef>
                          <a:spcPts val="0"/>
                        </a:spcBef>
                        <a:spcAft>
                          <a:spcPts val="1000"/>
                        </a:spcAft>
                      </a:pPr>
                      <a:r>
                        <a:rPr lang="en-US" sz="1100" kern="100">
                          <a:effectLst/>
                        </a:rPr>
                        <a:t>200</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nSpc>
                          <a:spcPct val="115000"/>
                        </a:lnSpc>
                        <a:spcBef>
                          <a:spcPts val="0"/>
                        </a:spcBef>
                        <a:spcAft>
                          <a:spcPts val="1000"/>
                        </a:spcAft>
                      </a:pPr>
                      <a:r>
                        <a:rPr lang="en-US" sz="1100" kern="100">
                          <a:effectLst/>
                        </a:rPr>
                        <a:t>$122.67</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nSpc>
                          <a:spcPct val="115000"/>
                        </a:lnSpc>
                        <a:spcBef>
                          <a:spcPts val="0"/>
                        </a:spcBef>
                        <a:spcAft>
                          <a:spcPts val="1000"/>
                        </a:spcAft>
                      </a:pPr>
                      <a:r>
                        <a:rPr lang="en-US" sz="1100" kern="100">
                          <a:effectLst/>
                        </a:rPr>
                        <a:t>$0</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nSpc>
                          <a:spcPct val="115000"/>
                        </a:lnSpc>
                        <a:spcBef>
                          <a:spcPts val="0"/>
                        </a:spcBef>
                        <a:spcAft>
                          <a:spcPts val="1000"/>
                        </a:spcAft>
                      </a:pPr>
                      <a:r>
                        <a:rPr lang="en-US" sz="1100" kern="100" dirty="0">
                          <a:effectLst/>
                        </a:rPr>
                        <a:t>100%</a:t>
                      </a:r>
                      <a:endParaRPr lang="en-US" sz="1100" kern="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1610236681"/>
                  </a:ext>
                </a:extLst>
              </a:tr>
            </a:tbl>
          </a:graphicData>
        </a:graphic>
      </p:graphicFrame>
    </p:spTree>
    <p:extLst>
      <p:ext uri="{BB962C8B-B14F-4D97-AF65-F5344CB8AC3E}">
        <p14:creationId xmlns:p14="http://schemas.microsoft.com/office/powerpoint/2010/main" val="40213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C0E9-792F-E0ED-E215-D12D8B6026AE}"/>
              </a:ext>
            </a:extLst>
          </p:cNvPr>
          <p:cNvSpPr>
            <a:spLocks noGrp="1"/>
          </p:cNvSpPr>
          <p:nvPr>
            <p:ph type="title"/>
          </p:nvPr>
        </p:nvSpPr>
        <p:spPr/>
        <p:txBody>
          <a:bodyPr/>
          <a:lstStyle/>
          <a:p>
            <a:r>
              <a:rPr lang="en-US" b="1" dirty="0"/>
              <a:t>3. Safety Stock Experimentation</a:t>
            </a:r>
          </a:p>
        </p:txBody>
      </p:sp>
      <p:sp>
        <p:nvSpPr>
          <p:cNvPr id="3" name="Content Placeholder 2">
            <a:extLst>
              <a:ext uri="{FF2B5EF4-FFF2-40B4-BE49-F238E27FC236}">
                <a16:creationId xmlns:a16="http://schemas.microsoft.com/office/drawing/2014/main" id="{65D2B85C-B4A0-B0B0-0D9D-280D4CE9547C}"/>
              </a:ext>
            </a:extLst>
          </p:cNvPr>
          <p:cNvSpPr>
            <a:spLocks noGrp="1"/>
          </p:cNvSpPr>
          <p:nvPr>
            <p:ph idx="1"/>
          </p:nvPr>
        </p:nvSpPr>
        <p:spPr/>
        <p:txBody>
          <a:bodyPr>
            <a:normAutofit/>
          </a:bodyPr>
          <a:lstStyle/>
          <a:p>
            <a:pPr>
              <a:spcAft>
                <a:spcPts val="1200"/>
              </a:spcAft>
            </a:pPr>
            <a:r>
              <a:rPr lang="en-US" dirty="0"/>
              <a:t>We tested different levels of safety stock while keeping the reorder point fixed at 50 units and the order quantity at 100 units. The results are as follows:</a:t>
            </a:r>
          </a:p>
          <a:p>
            <a:pPr>
              <a:spcAft>
                <a:spcPts val="1200"/>
              </a:spcAft>
            </a:pPr>
            <a:endParaRPr lang="en-US" dirty="0"/>
          </a:p>
          <a:p>
            <a:pPr marL="0" indent="0">
              <a:spcAft>
                <a:spcPts val="1200"/>
              </a:spcAft>
              <a:buNone/>
            </a:pPr>
            <a:endParaRPr lang="en-US" dirty="0"/>
          </a:p>
          <a:p>
            <a:pPr>
              <a:spcAft>
                <a:spcPts val="1200"/>
              </a:spcAft>
            </a:pPr>
            <a:r>
              <a:rPr lang="en-US" dirty="0"/>
              <a:t>Key Observations:</a:t>
            </a:r>
          </a:p>
          <a:p>
            <a:pPr lvl="1">
              <a:buFont typeface="Arial" panose="020B0604020202020204" pitchFamily="34" charset="0"/>
              <a:buChar char="•"/>
            </a:pPr>
            <a:r>
              <a:rPr lang="en-US" dirty="0"/>
              <a:t>Holding costs are relatively stable across different safety stock levels.</a:t>
            </a:r>
          </a:p>
          <a:p>
            <a:pPr lvl="1">
              <a:buFont typeface="Arial" panose="020B0604020202020204" pitchFamily="34" charset="0"/>
              <a:buChar char="•"/>
            </a:pPr>
            <a:r>
              <a:rPr lang="en-US" dirty="0"/>
              <a:t>Service level remains perfect across all safety stock levels.</a:t>
            </a:r>
          </a:p>
          <a:p>
            <a:pPr lvl="1">
              <a:buFont typeface="Arial" panose="020B0604020202020204" pitchFamily="34" charset="0"/>
              <a:buChar char="•"/>
            </a:pPr>
            <a:r>
              <a:rPr lang="en-US" dirty="0"/>
              <a:t>Optimal safety stock: 25-50 units.</a:t>
            </a:r>
          </a:p>
          <a:p>
            <a:endParaRPr lang="en-US" dirty="0"/>
          </a:p>
        </p:txBody>
      </p:sp>
      <p:graphicFrame>
        <p:nvGraphicFramePr>
          <p:cNvPr id="4" name="Table 3">
            <a:extLst>
              <a:ext uri="{FF2B5EF4-FFF2-40B4-BE49-F238E27FC236}">
                <a16:creationId xmlns:a16="http://schemas.microsoft.com/office/drawing/2014/main" id="{E77DE10D-63C5-191D-A439-F59A10A9EE5A}"/>
              </a:ext>
            </a:extLst>
          </p:cNvPr>
          <p:cNvGraphicFramePr>
            <a:graphicFrameLocks noGrp="1"/>
          </p:cNvGraphicFramePr>
          <p:nvPr>
            <p:extLst>
              <p:ext uri="{D42A27DB-BD31-4B8C-83A1-F6EECF244321}">
                <p14:modId xmlns:p14="http://schemas.microsoft.com/office/powerpoint/2010/main" val="3252363532"/>
              </p:ext>
            </p:extLst>
          </p:nvPr>
        </p:nvGraphicFramePr>
        <p:xfrm>
          <a:off x="3130232" y="2788057"/>
          <a:ext cx="5931536" cy="907415"/>
        </p:xfrm>
        <a:graphic>
          <a:graphicData uri="http://schemas.openxmlformats.org/drawingml/2006/table">
            <a:tbl>
              <a:tblPr firstRow="1" firstCol="1" bandRow="1">
                <a:tableStyleId>{5C22544A-7EE6-4342-B048-85BDC9FD1C3A}</a:tableStyleId>
              </a:tblPr>
              <a:tblGrid>
                <a:gridCol w="1482884">
                  <a:extLst>
                    <a:ext uri="{9D8B030D-6E8A-4147-A177-3AD203B41FA5}">
                      <a16:colId xmlns:a16="http://schemas.microsoft.com/office/drawing/2014/main" val="392807158"/>
                    </a:ext>
                  </a:extLst>
                </a:gridCol>
                <a:gridCol w="1482884">
                  <a:extLst>
                    <a:ext uri="{9D8B030D-6E8A-4147-A177-3AD203B41FA5}">
                      <a16:colId xmlns:a16="http://schemas.microsoft.com/office/drawing/2014/main" val="3174484979"/>
                    </a:ext>
                  </a:extLst>
                </a:gridCol>
                <a:gridCol w="1482884">
                  <a:extLst>
                    <a:ext uri="{9D8B030D-6E8A-4147-A177-3AD203B41FA5}">
                      <a16:colId xmlns:a16="http://schemas.microsoft.com/office/drawing/2014/main" val="2123125471"/>
                    </a:ext>
                  </a:extLst>
                </a:gridCol>
                <a:gridCol w="1482884">
                  <a:extLst>
                    <a:ext uri="{9D8B030D-6E8A-4147-A177-3AD203B41FA5}">
                      <a16:colId xmlns:a16="http://schemas.microsoft.com/office/drawing/2014/main" val="3839649134"/>
                    </a:ext>
                  </a:extLst>
                </a:gridCol>
              </a:tblGrid>
              <a:tr h="0">
                <a:tc>
                  <a:txBody>
                    <a:bodyPr/>
                    <a:lstStyle/>
                    <a:p>
                      <a:pPr marL="0" marR="0">
                        <a:lnSpc>
                          <a:spcPct val="115000"/>
                        </a:lnSpc>
                        <a:spcBef>
                          <a:spcPts val="0"/>
                        </a:spcBef>
                        <a:spcAft>
                          <a:spcPts val="1000"/>
                        </a:spcAft>
                      </a:pPr>
                      <a:r>
                        <a:rPr lang="en-US" sz="1100" kern="100">
                          <a:effectLst/>
                        </a:rPr>
                        <a:t>Safety Stock</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nSpc>
                          <a:spcPct val="115000"/>
                        </a:lnSpc>
                        <a:spcBef>
                          <a:spcPts val="0"/>
                        </a:spcBef>
                        <a:spcAft>
                          <a:spcPts val="1000"/>
                        </a:spcAft>
                      </a:pPr>
                      <a:r>
                        <a:rPr lang="en-US" sz="1100" kern="100">
                          <a:effectLst/>
                        </a:rPr>
                        <a:t>Holding Costs</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nSpc>
                          <a:spcPct val="115000"/>
                        </a:lnSpc>
                        <a:spcBef>
                          <a:spcPts val="0"/>
                        </a:spcBef>
                        <a:spcAft>
                          <a:spcPts val="1000"/>
                        </a:spcAft>
                      </a:pPr>
                      <a:r>
                        <a:rPr lang="en-US" sz="1100" kern="100">
                          <a:effectLst/>
                        </a:rPr>
                        <a:t>Stockout Costs</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nSpc>
                          <a:spcPct val="115000"/>
                        </a:lnSpc>
                        <a:spcBef>
                          <a:spcPts val="0"/>
                        </a:spcBef>
                        <a:spcAft>
                          <a:spcPts val="1000"/>
                        </a:spcAft>
                      </a:pPr>
                      <a:r>
                        <a:rPr lang="en-US" sz="1100" kern="100">
                          <a:effectLst/>
                        </a:rPr>
                        <a:t>Service Level</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493918757"/>
                  </a:ext>
                </a:extLst>
              </a:tr>
              <a:tr h="0">
                <a:tc>
                  <a:txBody>
                    <a:bodyPr/>
                    <a:lstStyle/>
                    <a:p>
                      <a:pPr marL="0" marR="0">
                        <a:lnSpc>
                          <a:spcPct val="115000"/>
                        </a:lnSpc>
                        <a:spcBef>
                          <a:spcPts val="0"/>
                        </a:spcBef>
                        <a:spcAft>
                          <a:spcPts val="1000"/>
                        </a:spcAft>
                      </a:pPr>
                      <a:r>
                        <a:rPr lang="en-US" sz="1100" kern="100">
                          <a:effectLst/>
                        </a:rPr>
                        <a:t>0</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nSpc>
                          <a:spcPct val="115000"/>
                        </a:lnSpc>
                        <a:spcBef>
                          <a:spcPts val="0"/>
                        </a:spcBef>
                        <a:spcAft>
                          <a:spcPts val="1000"/>
                        </a:spcAft>
                      </a:pPr>
                      <a:r>
                        <a:rPr lang="en-US" sz="1100" kern="100" dirty="0">
                          <a:effectLst/>
                        </a:rPr>
                        <a:t>$74.18</a:t>
                      </a:r>
                      <a:endParaRPr lang="en-US" sz="1100" kern="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nSpc>
                          <a:spcPct val="115000"/>
                        </a:lnSpc>
                        <a:spcBef>
                          <a:spcPts val="0"/>
                        </a:spcBef>
                        <a:spcAft>
                          <a:spcPts val="1000"/>
                        </a:spcAft>
                      </a:pPr>
                      <a:r>
                        <a:rPr lang="en-US" sz="1100" kern="100">
                          <a:effectLst/>
                        </a:rPr>
                        <a:t>$0</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nSpc>
                          <a:spcPct val="115000"/>
                        </a:lnSpc>
                        <a:spcBef>
                          <a:spcPts val="0"/>
                        </a:spcBef>
                        <a:spcAft>
                          <a:spcPts val="1000"/>
                        </a:spcAft>
                      </a:pPr>
                      <a:r>
                        <a:rPr lang="en-US" sz="1100" kern="100">
                          <a:effectLst/>
                        </a:rPr>
                        <a:t>100%</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1183673559"/>
                  </a:ext>
                </a:extLst>
              </a:tr>
              <a:tr h="0">
                <a:tc>
                  <a:txBody>
                    <a:bodyPr/>
                    <a:lstStyle/>
                    <a:p>
                      <a:pPr marL="0" marR="0">
                        <a:lnSpc>
                          <a:spcPct val="115000"/>
                        </a:lnSpc>
                        <a:spcBef>
                          <a:spcPts val="0"/>
                        </a:spcBef>
                        <a:spcAft>
                          <a:spcPts val="1000"/>
                        </a:spcAft>
                      </a:pPr>
                      <a:r>
                        <a:rPr lang="en-US" sz="1100" kern="100">
                          <a:effectLst/>
                        </a:rPr>
                        <a:t>25</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nSpc>
                          <a:spcPct val="115000"/>
                        </a:lnSpc>
                        <a:spcBef>
                          <a:spcPts val="0"/>
                        </a:spcBef>
                        <a:spcAft>
                          <a:spcPts val="1000"/>
                        </a:spcAft>
                      </a:pPr>
                      <a:r>
                        <a:rPr lang="en-US" sz="1100" kern="100">
                          <a:effectLst/>
                        </a:rPr>
                        <a:t>$71.68</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nSpc>
                          <a:spcPct val="115000"/>
                        </a:lnSpc>
                        <a:spcBef>
                          <a:spcPts val="0"/>
                        </a:spcBef>
                        <a:spcAft>
                          <a:spcPts val="1000"/>
                        </a:spcAft>
                      </a:pPr>
                      <a:r>
                        <a:rPr lang="en-US" sz="1100" kern="100">
                          <a:effectLst/>
                        </a:rPr>
                        <a:t>$0</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nSpc>
                          <a:spcPct val="115000"/>
                        </a:lnSpc>
                        <a:spcBef>
                          <a:spcPts val="0"/>
                        </a:spcBef>
                        <a:spcAft>
                          <a:spcPts val="1000"/>
                        </a:spcAft>
                      </a:pPr>
                      <a:r>
                        <a:rPr lang="en-US" sz="1100" kern="100">
                          <a:effectLst/>
                        </a:rPr>
                        <a:t>100%</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3060250108"/>
                  </a:ext>
                </a:extLst>
              </a:tr>
              <a:tr h="0">
                <a:tc>
                  <a:txBody>
                    <a:bodyPr/>
                    <a:lstStyle/>
                    <a:p>
                      <a:pPr marL="0" marR="0">
                        <a:lnSpc>
                          <a:spcPct val="115000"/>
                        </a:lnSpc>
                        <a:spcBef>
                          <a:spcPts val="0"/>
                        </a:spcBef>
                        <a:spcAft>
                          <a:spcPts val="1000"/>
                        </a:spcAft>
                      </a:pPr>
                      <a:r>
                        <a:rPr lang="en-US" sz="1100" kern="100">
                          <a:effectLst/>
                        </a:rPr>
                        <a:t>50</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nSpc>
                          <a:spcPct val="115000"/>
                        </a:lnSpc>
                        <a:spcBef>
                          <a:spcPts val="0"/>
                        </a:spcBef>
                        <a:spcAft>
                          <a:spcPts val="1000"/>
                        </a:spcAft>
                      </a:pPr>
                      <a:r>
                        <a:rPr lang="en-US" sz="1100" kern="100">
                          <a:effectLst/>
                        </a:rPr>
                        <a:t>$71.35</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nSpc>
                          <a:spcPct val="115000"/>
                        </a:lnSpc>
                        <a:spcBef>
                          <a:spcPts val="0"/>
                        </a:spcBef>
                        <a:spcAft>
                          <a:spcPts val="1000"/>
                        </a:spcAft>
                      </a:pPr>
                      <a:r>
                        <a:rPr lang="en-US" sz="1100" kern="100">
                          <a:effectLst/>
                        </a:rPr>
                        <a:t>$0</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nSpc>
                          <a:spcPct val="115000"/>
                        </a:lnSpc>
                        <a:spcBef>
                          <a:spcPts val="0"/>
                        </a:spcBef>
                        <a:spcAft>
                          <a:spcPts val="1000"/>
                        </a:spcAft>
                      </a:pPr>
                      <a:r>
                        <a:rPr lang="en-US" sz="1100" kern="100">
                          <a:effectLst/>
                        </a:rPr>
                        <a:t>100%</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2329618251"/>
                  </a:ext>
                </a:extLst>
              </a:tr>
              <a:tr h="0">
                <a:tc>
                  <a:txBody>
                    <a:bodyPr/>
                    <a:lstStyle/>
                    <a:p>
                      <a:pPr marL="0" marR="0">
                        <a:lnSpc>
                          <a:spcPct val="115000"/>
                        </a:lnSpc>
                        <a:spcBef>
                          <a:spcPts val="0"/>
                        </a:spcBef>
                        <a:spcAft>
                          <a:spcPts val="1000"/>
                        </a:spcAft>
                      </a:pPr>
                      <a:r>
                        <a:rPr lang="en-US" sz="1100" kern="100">
                          <a:effectLst/>
                        </a:rPr>
                        <a:t>75</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nSpc>
                          <a:spcPct val="115000"/>
                        </a:lnSpc>
                        <a:spcBef>
                          <a:spcPts val="0"/>
                        </a:spcBef>
                        <a:spcAft>
                          <a:spcPts val="1000"/>
                        </a:spcAft>
                      </a:pPr>
                      <a:r>
                        <a:rPr lang="en-US" sz="1100" kern="100">
                          <a:effectLst/>
                        </a:rPr>
                        <a:t>$74.17</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nSpc>
                          <a:spcPct val="115000"/>
                        </a:lnSpc>
                        <a:spcBef>
                          <a:spcPts val="0"/>
                        </a:spcBef>
                        <a:spcAft>
                          <a:spcPts val="1000"/>
                        </a:spcAft>
                      </a:pPr>
                      <a:r>
                        <a:rPr lang="en-US" sz="1100" kern="100">
                          <a:effectLst/>
                        </a:rPr>
                        <a:t>$0</a:t>
                      </a:r>
                      <a:endParaRPr lang="en-US" sz="1100" kern="10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tc>
                  <a:txBody>
                    <a:bodyPr/>
                    <a:lstStyle/>
                    <a:p>
                      <a:pPr marL="0" marR="0">
                        <a:lnSpc>
                          <a:spcPct val="115000"/>
                        </a:lnSpc>
                        <a:spcBef>
                          <a:spcPts val="0"/>
                        </a:spcBef>
                        <a:spcAft>
                          <a:spcPts val="1000"/>
                        </a:spcAft>
                      </a:pPr>
                      <a:r>
                        <a:rPr lang="en-US" sz="1100" kern="100" dirty="0">
                          <a:effectLst/>
                        </a:rPr>
                        <a:t>100%</a:t>
                      </a:r>
                      <a:endParaRPr lang="en-US" sz="1100" kern="100" dirty="0">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tc>
                <a:extLst>
                  <a:ext uri="{0D108BD9-81ED-4DB2-BD59-A6C34878D82A}">
                    <a16:rowId xmlns:a16="http://schemas.microsoft.com/office/drawing/2014/main" val="3080542"/>
                  </a:ext>
                </a:extLst>
              </a:tr>
            </a:tbl>
          </a:graphicData>
        </a:graphic>
      </p:graphicFrame>
    </p:spTree>
    <p:extLst>
      <p:ext uri="{BB962C8B-B14F-4D97-AF65-F5344CB8AC3E}">
        <p14:creationId xmlns:p14="http://schemas.microsoft.com/office/powerpoint/2010/main" val="2159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C6730-4A2B-EF1B-4DD2-CEF81A1CD870}"/>
              </a:ext>
            </a:extLst>
          </p:cNvPr>
          <p:cNvSpPr>
            <a:spLocks noGrp="1"/>
          </p:cNvSpPr>
          <p:nvPr>
            <p:ph type="title"/>
          </p:nvPr>
        </p:nvSpPr>
        <p:spPr/>
        <p:txBody>
          <a:bodyPr/>
          <a:lstStyle/>
          <a:p>
            <a:r>
              <a:rPr lang="en-US" b="1" dirty="0"/>
              <a:t>Performance Analysis</a:t>
            </a:r>
          </a:p>
        </p:txBody>
      </p:sp>
      <p:sp>
        <p:nvSpPr>
          <p:cNvPr id="3" name="Content Placeholder 2">
            <a:extLst>
              <a:ext uri="{FF2B5EF4-FFF2-40B4-BE49-F238E27FC236}">
                <a16:creationId xmlns:a16="http://schemas.microsoft.com/office/drawing/2014/main" id="{F97D8DA0-98F6-2E55-DA34-94C6B632C0F8}"/>
              </a:ext>
            </a:extLst>
          </p:cNvPr>
          <p:cNvSpPr>
            <a:spLocks noGrp="1"/>
          </p:cNvSpPr>
          <p:nvPr>
            <p:ph idx="1"/>
          </p:nvPr>
        </p:nvSpPr>
        <p:spPr/>
        <p:txBody>
          <a:bodyPr>
            <a:normAutofit fontScale="92500" lnSpcReduction="10000"/>
          </a:bodyPr>
          <a:lstStyle/>
          <a:p>
            <a:r>
              <a:rPr lang="en-US" dirty="0"/>
              <a:t>To understand the impact of different inventory policies, we visualized the results using line plots:</a:t>
            </a:r>
          </a:p>
          <a:p>
            <a:pPr>
              <a:buFont typeface="+mj-lt"/>
              <a:buAutoNum type="arabicPeriod"/>
            </a:pPr>
            <a:r>
              <a:rPr lang="en-US" b="1" dirty="0"/>
              <a:t> Holding Costs vs. Reorder Point</a:t>
            </a:r>
            <a:r>
              <a:rPr lang="en-US" dirty="0"/>
              <a:t>:</a:t>
            </a:r>
          </a:p>
          <a:p>
            <a:pPr marL="742950" lvl="1" indent="-285750">
              <a:buFont typeface="Arial" panose="020B0604020202020204" pitchFamily="34" charset="0"/>
              <a:buChar char="•"/>
            </a:pPr>
            <a:r>
              <a:rPr lang="en-US" dirty="0"/>
              <a:t>The plot shows a clear upward trend in holding costs as reorder points increase.</a:t>
            </a:r>
          </a:p>
          <a:p>
            <a:pPr marL="742950" lvl="1" indent="-285750">
              <a:buFont typeface="Arial" panose="020B0604020202020204" pitchFamily="34" charset="0"/>
              <a:buChar char="•"/>
            </a:pPr>
            <a:r>
              <a:rPr lang="en-US" dirty="0"/>
              <a:t>Higher reorder points result in higher costs associated with storing unsold goods.</a:t>
            </a:r>
          </a:p>
          <a:p>
            <a:pPr>
              <a:buFont typeface="+mj-lt"/>
              <a:buAutoNum type="arabicPeriod"/>
            </a:pPr>
            <a:r>
              <a:rPr lang="en-US" b="1" dirty="0"/>
              <a:t> Holding Costs vs. Order Quantity</a:t>
            </a:r>
            <a:r>
              <a:rPr lang="en-US" dirty="0"/>
              <a:t>:</a:t>
            </a:r>
          </a:p>
          <a:p>
            <a:pPr marL="742950" lvl="1" indent="-285750">
              <a:buFont typeface="Arial" panose="020B0604020202020204" pitchFamily="34" charset="0"/>
              <a:buChar char="•"/>
            </a:pPr>
            <a:r>
              <a:rPr lang="en-US" dirty="0"/>
              <a:t>This plot depicts a linear relationship between order quantity and holding costs.</a:t>
            </a:r>
          </a:p>
          <a:p>
            <a:pPr marL="742950" lvl="1" indent="-285750">
              <a:buFont typeface="Arial" panose="020B0604020202020204" pitchFamily="34" charset="0"/>
              <a:buChar char="•"/>
            </a:pPr>
            <a:r>
              <a:rPr lang="en-US" dirty="0"/>
              <a:t>Larger orders lead to higher storage costs.</a:t>
            </a:r>
          </a:p>
          <a:p>
            <a:pPr>
              <a:buFont typeface="+mj-lt"/>
              <a:buAutoNum type="arabicPeriod"/>
            </a:pPr>
            <a:r>
              <a:rPr lang="en-US" b="1" dirty="0"/>
              <a:t> Service Level vs. Safety Stock</a:t>
            </a:r>
            <a:r>
              <a:rPr lang="en-US" dirty="0"/>
              <a:t>:</a:t>
            </a:r>
          </a:p>
          <a:p>
            <a:pPr marL="742950" lvl="1" indent="-285750">
              <a:buFont typeface="Arial" panose="020B0604020202020204" pitchFamily="34" charset="0"/>
              <a:buChar char="•"/>
            </a:pPr>
            <a:r>
              <a:rPr lang="en-US" dirty="0"/>
              <a:t>Service levels remain constant across different safety stock levels, indicating a robust system that meets customer demand without additional safety stock.</a:t>
            </a:r>
          </a:p>
          <a:p>
            <a:pPr>
              <a:buFont typeface="+mj-lt"/>
              <a:buAutoNum type="arabicPeriod"/>
            </a:pPr>
            <a:r>
              <a:rPr lang="en-US" b="1" dirty="0"/>
              <a:t> Stockout Rate vs. Reorder Point</a:t>
            </a:r>
            <a:r>
              <a:rPr lang="en-US" dirty="0"/>
              <a:t>:</a:t>
            </a:r>
          </a:p>
          <a:p>
            <a:pPr marL="742950" lvl="1" indent="-285750">
              <a:buFont typeface="Arial" panose="020B0604020202020204" pitchFamily="34" charset="0"/>
              <a:buChar char="•"/>
            </a:pPr>
            <a:r>
              <a:rPr lang="en-US" dirty="0"/>
              <a:t>Stockout rates remain at 0% across all reorder points, confirming effective inventory management.</a:t>
            </a:r>
          </a:p>
          <a:p>
            <a:endParaRPr lang="en-US" dirty="0"/>
          </a:p>
        </p:txBody>
      </p:sp>
    </p:spTree>
    <p:extLst>
      <p:ext uri="{BB962C8B-B14F-4D97-AF65-F5344CB8AC3E}">
        <p14:creationId xmlns:p14="http://schemas.microsoft.com/office/powerpoint/2010/main" val="38507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250"/>
                                        <p:tgtEl>
                                          <p:spTgt spid="3">
                                            <p:txEl>
                                              <p:pRg st="0" end="0"/>
                                            </p:txEl>
                                          </p:spTgt>
                                        </p:tgtEl>
                                      </p:cBhvr>
                                    </p:animEffect>
                                  </p:childTnLst>
                                </p:cTn>
                              </p:par>
                            </p:childTnLst>
                          </p:cTn>
                        </p:par>
                        <p:par>
                          <p:cTn id="8" fill="hold">
                            <p:stCondLst>
                              <p:cond delay="25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250"/>
                                        <p:tgtEl>
                                          <p:spTgt spid="3">
                                            <p:txEl>
                                              <p:pRg st="1" end="1"/>
                                            </p:txEl>
                                          </p:spTgt>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250"/>
                                        <p:tgtEl>
                                          <p:spTgt spid="3">
                                            <p:txEl>
                                              <p:pRg st="2" end="2"/>
                                            </p:txEl>
                                          </p:spTgt>
                                        </p:tgtEl>
                                      </p:cBhvr>
                                    </p:animEffect>
                                  </p:childTnLst>
                                </p:cTn>
                              </p:par>
                            </p:childTnLst>
                          </p:cTn>
                        </p:par>
                        <p:par>
                          <p:cTn id="16" fill="hold">
                            <p:stCondLst>
                              <p:cond delay="750"/>
                            </p:stCondLst>
                            <p:childTnLst>
                              <p:par>
                                <p:cTn id="17" presetID="22" presetClass="entr" presetSubtype="4"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250"/>
                                        <p:tgtEl>
                                          <p:spTgt spid="3">
                                            <p:txEl>
                                              <p:pRg st="3" end="3"/>
                                            </p:txEl>
                                          </p:spTgt>
                                        </p:tgtEl>
                                      </p:cBhvr>
                                    </p:animEffect>
                                  </p:childTnLst>
                                </p:cTn>
                              </p:par>
                            </p:childTnLst>
                          </p:cTn>
                        </p:par>
                        <p:par>
                          <p:cTn id="20" fill="hold">
                            <p:stCondLst>
                              <p:cond delay="1000"/>
                            </p:stCondLst>
                            <p:childTnLst>
                              <p:par>
                                <p:cTn id="21" presetID="22" presetClass="entr" presetSubtype="4"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250"/>
                                        <p:tgtEl>
                                          <p:spTgt spid="3">
                                            <p:txEl>
                                              <p:pRg st="4" end="4"/>
                                            </p:txEl>
                                          </p:spTgt>
                                        </p:tgtEl>
                                      </p:cBhvr>
                                    </p:animEffect>
                                  </p:childTnLst>
                                </p:cTn>
                              </p:par>
                            </p:childTnLst>
                          </p:cTn>
                        </p:par>
                        <p:par>
                          <p:cTn id="24" fill="hold">
                            <p:stCondLst>
                              <p:cond delay="1250"/>
                            </p:stCondLst>
                            <p:childTnLst>
                              <p:par>
                                <p:cTn id="25" presetID="22" presetClass="entr" presetSubtype="4"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250"/>
                                        <p:tgtEl>
                                          <p:spTgt spid="3">
                                            <p:txEl>
                                              <p:pRg st="5" end="5"/>
                                            </p:txEl>
                                          </p:spTgt>
                                        </p:tgtEl>
                                      </p:cBhvr>
                                    </p:animEffec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250"/>
                                        <p:tgtEl>
                                          <p:spTgt spid="3">
                                            <p:txEl>
                                              <p:pRg st="6" end="6"/>
                                            </p:txEl>
                                          </p:spTgt>
                                        </p:tgtEl>
                                      </p:cBhvr>
                                    </p:animEffect>
                                  </p:childTnLst>
                                </p:cTn>
                              </p:par>
                            </p:childTnLst>
                          </p:cTn>
                        </p:par>
                        <p:par>
                          <p:cTn id="32" fill="hold">
                            <p:stCondLst>
                              <p:cond delay="1750"/>
                            </p:stCondLst>
                            <p:childTnLst>
                              <p:par>
                                <p:cTn id="33" presetID="22" presetClass="entr" presetSubtype="4"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down)">
                                      <p:cBhvr>
                                        <p:cTn id="35" dur="250"/>
                                        <p:tgtEl>
                                          <p:spTgt spid="3">
                                            <p:txEl>
                                              <p:pRg st="7" end="7"/>
                                            </p:txEl>
                                          </p:spTgt>
                                        </p:tgtEl>
                                      </p:cBhvr>
                                    </p:animEffect>
                                  </p:childTnLst>
                                </p:cTn>
                              </p:par>
                            </p:childTnLst>
                          </p:cTn>
                        </p:par>
                        <p:par>
                          <p:cTn id="36" fill="hold">
                            <p:stCondLst>
                              <p:cond delay="2000"/>
                            </p:stCondLst>
                            <p:childTnLst>
                              <p:par>
                                <p:cTn id="37" presetID="22" presetClass="entr" presetSubtype="4"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down)">
                                      <p:cBhvr>
                                        <p:cTn id="39" dur="250"/>
                                        <p:tgtEl>
                                          <p:spTgt spid="3">
                                            <p:txEl>
                                              <p:pRg st="8" end="8"/>
                                            </p:txEl>
                                          </p:spTgt>
                                        </p:tgtEl>
                                      </p:cBhvr>
                                    </p:animEffect>
                                  </p:childTnLst>
                                </p:cTn>
                              </p:par>
                            </p:childTnLst>
                          </p:cTn>
                        </p:par>
                        <p:par>
                          <p:cTn id="40" fill="hold">
                            <p:stCondLst>
                              <p:cond delay="2250"/>
                            </p:stCondLst>
                            <p:childTnLst>
                              <p:par>
                                <p:cTn id="41" presetID="22" presetClass="entr" presetSubtype="4" fill="hold" grpId="0"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wipe(down)">
                                      <p:cBhvr>
                                        <p:cTn id="43" dur="250"/>
                                        <p:tgtEl>
                                          <p:spTgt spid="3">
                                            <p:txEl>
                                              <p:pRg st="9" end="9"/>
                                            </p:txEl>
                                          </p:spTgt>
                                        </p:tgtEl>
                                      </p:cBhvr>
                                    </p:animEffect>
                                  </p:childTnLst>
                                </p:cTn>
                              </p:par>
                            </p:childTnLst>
                          </p:cTn>
                        </p:par>
                        <p:par>
                          <p:cTn id="44" fill="hold">
                            <p:stCondLst>
                              <p:cond delay="2500"/>
                            </p:stCondLst>
                            <p:childTnLst>
                              <p:par>
                                <p:cTn id="45" presetID="22" presetClass="entr" presetSubtype="4" fill="hold" grpId="0" nodeType="after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down)">
                                      <p:cBhvr>
                                        <p:cTn id="47" dur="25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descr="Holding Costs vs. Reorder Point">
            <a:extLst>
              <a:ext uri="{FF2B5EF4-FFF2-40B4-BE49-F238E27FC236}">
                <a16:creationId xmlns:a16="http://schemas.microsoft.com/office/drawing/2014/main" id="{ED90750F-AF12-FD61-C74B-7303DB1B29B5}"/>
              </a:ext>
            </a:extLst>
          </p:cNvPr>
          <p:cNvSpPr>
            <a:spLocks noGrp="1"/>
          </p:cNvSpPr>
          <p:nvPr>
            <p:ph type="title"/>
          </p:nvPr>
        </p:nvSpPr>
        <p:spPr>
          <a:xfrm>
            <a:off x="492370" y="516835"/>
            <a:ext cx="3084844" cy="2103875"/>
          </a:xfrm>
        </p:spPr>
        <p:txBody>
          <a:bodyPr>
            <a:normAutofit/>
          </a:bodyPr>
          <a:lstStyle/>
          <a:p>
            <a:r>
              <a:rPr lang="en-US" sz="3200" b="1" dirty="0">
                <a:solidFill>
                  <a:srgbClr val="FFFFFF"/>
                </a:solidFill>
              </a:rPr>
              <a:t>Holding Costs vs. Reorder Point</a:t>
            </a:r>
            <a:endParaRPr lang="en-US" sz="3200" dirty="0">
              <a:solidFill>
                <a:srgbClr val="FFFFFF"/>
              </a:solidFill>
            </a:endParaRPr>
          </a:p>
        </p:txBody>
      </p:sp>
      <p:sp>
        <p:nvSpPr>
          <p:cNvPr id="9" name="Content Placeholder 8">
            <a:extLst>
              <a:ext uri="{FF2B5EF4-FFF2-40B4-BE49-F238E27FC236}">
                <a16:creationId xmlns:a16="http://schemas.microsoft.com/office/drawing/2014/main" id="{954A01B1-5B8D-9755-D430-82FF4B5ACFBD}"/>
              </a:ext>
            </a:extLst>
          </p:cNvPr>
          <p:cNvSpPr>
            <a:spLocks noGrp="1"/>
          </p:cNvSpPr>
          <p:nvPr>
            <p:ph idx="1"/>
          </p:nvPr>
        </p:nvSpPr>
        <p:spPr>
          <a:xfrm>
            <a:off x="492371" y="2653800"/>
            <a:ext cx="3084844" cy="3335519"/>
          </a:xfrm>
        </p:spPr>
        <p:txBody>
          <a:bodyPr>
            <a:normAutofit/>
          </a:bodyPr>
          <a:lstStyle/>
          <a:p>
            <a:r>
              <a:rPr lang="en-US" sz="1500" dirty="0">
                <a:solidFill>
                  <a:srgbClr val="FFFFFF"/>
                </a:solidFill>
              </a:rPr>
              <a:t>The plot shows a clear upward trend in holding costs as reorder points increase.</a:t>
            </a:r>
          </a:p>
          <a:p>
            <a:r>
              <a:rPr lang="en-US" sz="1500" dirty="0">
                <a:solidFill>
                  <a:srgbClr val="FFFFFF"/>
                </a:solidFill>
              </a:rPr>
              <a:t>Higher reorder points result in higher costs associated with storing unsold goods.</a:t>
            </a:r>
          </a:p>
        </p:txBody>
      </p:sp>
      <p:sp>
        <p:nvSpPr>
          <p:cNvPr id="16" name="Rectangle 15">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Content Placeholder 4">
            <a:extLst>
              <a:ext uri="{FF2B5EF4-FFF2-40B4-BE49-F238E27FC236}">
                <a16:creationId xmlns:a16="http://schemas.microsoft.com/office/drawing/2014/main" id="{5C1520F6-911C-D217-A923-DEF5FC8F5A1B}"/>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017" y="1024178"/>
            <a:ext cx="6798082" cy="4809643"/>
          </a:xfrm>
          <a:prstGeom prst="rect">
            <a:avLst/>
          </a:prstGeom>
        </p:spPr>
      </p:pic>
    </p:spTree>
    <p:extLst>
      <p:ext uri="{BB962C8B-B14F-4D97-AF65-F5344CB8AC3E}">
        <p14:creationId xmlns:p14="http://schemas.microsoft.com/office/powerpoint/2010/main" val="3589847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50"/>
                                        <p:tgtEl>
                                          <p:spTgt spid="9">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fade">
                                      <p:cBhvr>
                                        <p:cTn id="11" dur="250"/>
                                        <p:tgtEl>
                                          <p:spTgt spid="9">
                                            <p:txEl>
                                              <p:pRg st="1" end="1"/>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D90750F-AF12-FD61-C74B-7303DB1B29B5}"/>
              </a:ext>
            </a:extLst>
          </p:cNvPr>
          <p:cNvSpPr>
            <a:spLocks noGrp="1"/>
          </p:cNvSpPr>
          <p:nvPr>
            <p:ph type="title"/>
          </p:nvPr>
        </p:nvSpPr>
        <p:spPr>
          <a:xfrm>
            <a:off x="492370" y="516835"/>
            <a:ext cx="3084844" cy="2103875"/>
          </a:xfrm>
        </p:spPr>
        <p:txBody>
          <a:bodyPr>
            <a:normAutofit/>
          </a:bodyPr>
          <a:lstStyle/>
          <a:p>
            <a:r>
              <a:rPr lang="en-US" sz="3200" b="1" dirty="0">
                <a:solidFill>
                  <a:srgbClr val="FFFFFF"/>
                </a:solidFill>
              </a:rPr>
              <a:t>Holding Costs vs. Order Quantity</a:t>
            </a:r>
            <a:endParaRPr lang="en-US" sz="3200" dirty="0">
              <a:solidFill>
                <a:srgbClr val="FFFFFF"/>
              </a:solidFill>
            </a:endParaRPr>
          </a:p>
        </p:txBody>
      </p:sp>
      <p:sp>
        <p:nvSpPr>
          <p:cNvPr id="9" name="Content Placeholder 8">
            <a:extLst>
              <a:ext uri="{FF2B5EF4-FFF2-40B4-BE49-F238E27FC236}">
                <a16:creationId xmlns:a16="http://schemas.microsoft.com/office/drawing/2014/main" id="{954A01B1-5B8D-9755-D430-82FF4B5ACFBD}"/>
              </a:ext>
            </a:extLst>
          </p:cNvPr>
          <p:cNvSpPr>
            <a:spLocks noGrp="1"/>
          </p:cNvSpPr>
          <p:nvPr>
            <p:ph idx="1"/>
          </p:nvPr>
        </p:nvSpPr>
        <p:spPr>
          <a:xfrm>
            <a:off x="492371" y="2653800"/>
            <a:ext cx="3084844" cy="3335519"/>
          </a:xfrm>
        </p:spPr>
        <p:txBody>
          <a:bodyPr>
            <a:normAutofit/>
          </a:bodyPr>
          <a:lstStyle/>
          <a:p>
            <a:r>
              <a:rPr lang="en-US" sz="1500" dirty="0">
                <a:solidFill>
                  <a:srgbClr val="FFFFFF"/>
                </a:solidFill>
              </a:rPr>
              <a:t>This plot depicts a linear relationship between order quantity and holding costs.</a:t>
            </a:r>
          </a:p>
          <a:p>
            <a:r>
              <a:rPr lang="en-US" sz="1500" dirty="0">
                <a:solidFill>
                  <a:srgbClr val="FFFFFF"/>
                </a:solidFill>
              </a:rPr>
              <a:t>Larger orders lead to higher storage costs.</a:t>
            </a:r>
          </a:p>
        </p:txBody>
      </p:sp>
      <p:sp>
        <p:nvSpPr>
          <p:cNvPr id="16" name="Rectangle 15">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Content Placeholder 4">
            <a:extLst>
              <a:ext uri="{FF2B5EF4-FFF2-40B4-BE49-F238E27FC236}">
                <a16:creationId xmlns:a16="http://schemas.microsoft.com/office/drawing/2014/main" id="{5C1520F6-911C-D217-A923-DEF5FC8F5A1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42017" y="1036727"/>
            <a:ext cx="6798082" cy="4784545"/>
          </a:xfrm>
          <a:prstGeom prst="rect">
            <a:avLst/>
          </a:prstGeom>
        </p:spPr>
      </p:pic>
      <p:sp>
        <p:nvSpPr>
          <p:cNvPr id="3" name="Content Placeholder 8">
            <a:extLst>
              <a:ext uri="{FF2B5EF4-FFF2-40B4-BE49-F238E27FC236}">
                <a16:creationId xmlns:a16="http://schemas.microsoft.com/office/drawing/2014/main" id="{0DF1424A-39B8-7268-A670-5641A4F94152}"/>
              </a:ext>
            </a:extLst>
          </p:cNvPr>
          <p:cNvSpPr txBox="1">
            <a:spLocks/>
          </p:cNvSpPr>
          <p:nvPr/>
        </p:nvSpPr>
        <p:spPr>
          <a:xfrm>
            <a:off x="492508" y="2653800"/>
            <a:ext cx="3084844" cy="333551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500">
                <a:solidFill>
                  <a:srgbClr val="FFFFFF"/>
                </a:solidFill>
              </a:rPr>
              <a:t>This plot depicts a linear relationship between order quantity and holding costs.</a:t>
            </a:r>
          </a:p>
          <a:p>
            <a:r>
              <a:rPr lang="en-US" sz="1500">
                <a:solidFill>
                  <a:srgbClr val="FFFFFF"/>
                </a:solidFill>
              </a:rPr>
              <a:t>Larger orders lead to higher storage costs.</a:t>
            </a:r>
            <a:endParaRPr lang="en-US" sz="1500" dirty="0">
              <a:solidFill>
                <a:srgbClr val="FFFFFF"/>
              </a:solidFill>
            </a:endParaRPr>
          </a:p>
        </p:txBody>
      </p:sp>
      <p:pic>
        <p:nvPicPr>
          <p:cNvPr id="4" name="Content Placeholder 4">
            <a:extLst>
              <a:ext uri="{FF2B5EF4-FFF2-40B4-BE49-F238E27FC236}">
                <a16:creationId xmlns:a16="http://schemas.microsoft.com/office/drawing/2014/main" id="{D48157BE-DF9E-4588-BDC3-C9E147F77A1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42154" y="1036727"/>
            <a:ext cx="6798082" cy="4784545"/>
          </a:xfrm>
          <a:prstGeom prst="rect">
            <a:avLst/>
          </a:prstGeom>
        </p:spPr>
      </p:pic>
    </p:spTree>
    <p:extLst>
      <p:ext uri="{BB962C8B-B14F-4D97-AF65-F5344CB8AC3E}">
        <p14:creationId xmlns:p14="http://schemas.microsoft.com/office/powerpoint/2010/main" val="177253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D90750F-AF12-FD61-C74B-7303DB1B29B5}"/>
              </a:ext>
            </a:extLst>
          </p:cNvPr>
          <p:cNvSpPr>
            <a:spLocks noGrp="1"/>
          </p:cNvSpPr>
          <p:nvPr>
            <p:ph type="title"/>
          </p:nvPr>
        </p:nvSpPr>
        <p:spPr>
          <a:xfrm>
            <a:off x="492370" y="516835"/>
            <a:ext cx="3084844" cy="2103875"/>
          </a:xfrm>
        </p:spPr>
        <p:txBody>
          <a:bodyPr>
            <a:normAutofit/>
          </a:bodyPr>
          <a:lstStyle/>
          <a:p>
            <a:r>
              <a:rPr lang="en-US" sz="3200" b="1" dirty="0">
                <a:solidFill>
                  <a:srgbClr val="FFFFFF"/>
                </a:solidFill>
              </a:rPr>
              <a:t>Service Level vs. Safety Stock</a:t>
            </a:r>
            <a:endParaRPr lang="en-US" sz="3200" dirty="0">
              <a:solidFill>
                <a:srgbClr val="FFFFFF"/>
              </a:solidFill>
            </a:endParaRPr>
          </a:p>
        </p:txBody>
      </p:sp>
      <p:sp>
        <p:nvSpPr>
          <p:cNvPr id="9" name="Content Placeholder 8">
            <a:extLst>
              <a:ext uri="{FF2B5EF4-FFF2-40B4-BE49-F238E27FC236}">
                <a16:creationId xmlns:a16="http://schemas.microsoft.com/office/drawing/2014/main" id="{954A01B1-5B8D-9755-D430-82FF4B5ACFBD}"/>
              </a:ext>
            </a:extLst>
          </p:cNvPr>
          <p:cNvSpPr>
            <a:spLocks noGrp="1"/>
          </p:cNvSpPr>
          <p:nvPr>
            <p:ph idx="1"/>
          </p:nvPr>
        </p:nvSpPr>
        <p:spPr>
          <a:xfrm>
            <a:off x="492371" y="2653800"/>
            <a:ext cx="3084844" cy="3335519"/>
          </a:xfrm>
        </p:spPr>
        <p:txBody>
          <a:bodyPr>
            <a:normAutofit/>
          </a:bodyPr>
          <a:lstStyle/>
          <a:p>
            <a:r>
              <a:rPr lang="en-US" sz="1500" dirty="0">
                <a:solidFill>
                  <a:srgbClr val="FFFFFF"/>
                </a:solidFill>
              </a:rPr>
              <a:t>Service levels remain constant across different safety stock levels, indicating a robust system that meets customer demand without additional safety stock.</a:t>
            </a:r>
          </a:p>
        </p:txBody>
      </p:sp>
      <p:sp>
        <p:nvSpPr>
          <p:cNvPr id="16" name="Rectangle 15">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Content Placeholder 4">
            <a:extLst>
              <a:ext uri="{FF2B5EF4-FFF2-40B4-BE49-F238E27FC236}">
                <a16:creationId xmlns:a16="http://schemas.microsoft.com/office/drawing/2014/main" id="{5C1520F6-911C-D217-A923-DEF5FC8F5A1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73804" y="1036727"/>
            <a:ext cx="6734508" cy="4784545"/>
          </a:xfrm>
          <a:prstGeom prst="rect">
            <a:avLst/>
          </a:prstGeom>
        </p:spPr>
      </p:pic>
    </p:spTree>
    <p:extLst>
      <p:ext uri="{BB962C8B-B14F-4D97-AF65-F5344CB8AC3E}">
        <p14:creationId xmlns:p14="http://schemas.microsoft.com/office/powerpoint/2010/main" val="259137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50"/>
                                        <p:tgtEl>
                                          <p:spTgt spid="9">
                                            <p:txEl>
                                              <p:pRg st="0" end="0"/>
                                            </p:txEl>
                                          </p:spTgt>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D90750F-AF12-FD61-C74B-7303DB1B29B5}"/>
              </a:ext>
            </a:extLst>
          </p:cNvPr>
          <p:cNvSpPr>
            <a:spLocks noGrp="1"/>
          </p:cNvSpPr>
          <p:nvPr>
            <p:ph type="title"/>
          </p:nvPr>
        </p:nvSpPr>
        <p:spPr>
          <a:xfrm>
            <a:off x="492370" y="516835"/>
            <a:ext cx="3084844" cy="2103875"/>
          </a:xfrm>
        </p:spPr>
        <p:txBody>
          <a:bodyPr>
            <a:normAutofit/>
          </a:bodyPr>
          <a:lstStyle/>
          <a:p>
            <a:r>
              <a:rPr lang="en-US" sz="3200" b="1" dirty="0">
                <a:solidFill>
                  <a:srgbClr val="FFFFFF"/>
                </a:solidFill>
              </a:rPr>
              <a:t>Stockout Rate vs. Reorder Point</a:t>
            </a:r>
            <a:endParaRPr lang="en-US" sz="3200" dirty="0">
              <a:solidFill>
                <a:srgbClr val="FFFFFF"/>
              </a:solidFill>
            </a:endParaRPr>
          </a:p>
        </p:txBody>
      </p:sp>
      <p:sp>
        <p:nvSpPr>
          <p:cNvPr id="9" name="Content Placeholder 8">
            <a:extLst>
              <a:ext uri="{FF2B5EF4-FFF2-40B4-BE49-F238E27FC236}">
                <a16:creationId xmlns:a16="http://schemas.microsoft.com/office/drawing/2014/main" id="{954A01B1-5B8D-9755-D430-82FF4B5ACFBD}"/>
              </a:ext>
            </a:extLst>
          </p:cNvPr>
          <p:cNvSpPr>
            <a:spLocks noGrp="1"/>
          </p:cNvSpPr>
          <p:nvPr>
            <p:ph idx="1"/>
          </p:nvPr>
        </p:nvSpPr>
        <p:spPr>
          <a:xfrm>
            <a:off x="492371" y="2653800"/>
            <a:ext cx="3084844" cy="3335519"/>
          </a:xfrm>
        </p:spPr>
        <p:txBody>
          <a:bodyPr>
            <a:normAutofit/>
          </a:bodyPr>
          <a:lstStyle/>
          <a:p>
            <a:r>
              <a:rPr lang="en-US" sz="1500" dirty="0">
                <a:solidFill>
                  <a:srgbClr val="FFFFFF"/>
                </a:solidFill>
              </a:rPr>
              <a:t>Stockout rates remain at 0% across all reorder points, confirming effective inventory management.</a:t>
            </a:r>
          </a:p>
        </p:txBody>
      </p:sp>
      <p:sp>
        <p:nvSpPr>
          <p:cNvPr id="16" name="Rectangle 15">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Content Placeholder 4">
            <a:extLst>
              <a:ext uri="{FF2B5EF4-FFF2-40B4-BE49-F238E27FC236}">
                <a16:creationId xmlns:a16="http://schemas.microsoft.com/office/drawing/2014/main" id="{5C1520F6-911C-D217-A923-DEF5FC8F5A1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73804" y="1045438"/>
            <a:ext cx="6734508" cy="4767123"/>
          </a:xfrm>
          <a:prstGeom prst="rect">
            <a:avLst/>
          </a:prstGeom>
        </p:spPr>
      </p:pic>
    </p:spTree>
    <p:extLst>
      <p:ext uri="{BB962C8B-B14F-4D97-AF65-F5344CB8AC3E}">
        <p14:creationId xmlns:p14="http://schemas.microsoft.com/office/powerpoint/2010/main" val="4112400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50"/>
                                        <p:tgtEl>
                                          <p:spTgt spid="9">
                                            <p:txEl>
                                              <p:pRg st="0" end="0"/>
                                            </p:txEl>
                                          </p:spTgt>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137A-4A72-89A1-7DAC-0589C0E4BA02}"/>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6AE4E3A0-EB3E-CB46-F28E-A173170D68A7}"/>
              </a:ext>
            </a:extLst>
          </p:cNvPr>
          <p:cNvSpPr>
            <a:spLocks noGrp="1"/>
          </p:cNvSpPr>
          <p:nvPr>
            <p:ph idx="1"/>
          </p:nvPr>
        </p:nvSpPr>
        <p:spPr/>
        <p:txBody>
          <a:bodyPr>
            <a:normAutofit/>
          </a:bodyPr>
          <a:lstStyle/>
          <a:p>
            <a:pPr marL="457200" indent="-457200">
              <a:buFont typeface="+mj-lt"/>
              <a:buAutoNum type="arabicPeriod"/>
            </a:pPr>
            <a:r>
              <a:rPr lang="en-US" sz="2400" dirty="0"/>
              <a:t>KRIMA SHAH</a:t>
            </a:r>
          </a:p>
          <a:p>
            <a:pPr marL="457200" indent="-457200">
              <a:buFont typeface="+mj-lt"/>
              <a:buAutoNum type="arabicPeriod"/>
            </a:pPr>
            <a:r>
              <a:rPr lang="en-US" sz="2400" dirty="0"/>
              <a:t>MARGI PATEL</a:t>
            </a:r>
          </a:p>
          <a:p>
            <a:pPr marL="457200" indent="-457200">
              <a:buFont typeface="+mj-lt"/>
              <a:buAutoNum type="arabicPeriod"/>
            </a:pPr>
            <a:r>
              <a:rPr lang="en-US" sz="2400" dirty="0"/>
              <a:t>KEYUR SAVANI</a:t>
            </a:r>
          </a:p>
          <a:p>
            <a:pPr marL="457200" indent="-457200">
              <a:buFont typeface="+mj-lt"/>
              <a:buAutoNum type="arabicPeriod"/>
            </a:pPr>
            <a:r>
              <a:rPr lang="en-US" sz="2400" dirty="0"/>
              <a:t>JAINAM SHASTRI</a:t>
            </a:r>
          </a:p>
          <a:p>
            <a:pPr marL="457200" indent="-457200">
              <a:buFont typeface="+mj-lt"/>
              <a:buAutoNum type="arabicPeriod"/>
            </a:pPr>
            <a:r>
              <a:rPr lang="en-US" sz="2400" dirty="0"/>
              <a:t>RAHUL CHAVDA</a:t>
            </a:r>
          </a:p>
        </p:txBody>
      </p:sp>
    </p:spTree>
    <p:extLst>
      <p:ext uri="{BB962C8B-B14F-4D97-AF65-F5344CB8AC3E}">
        <p14:creationId xmlns:p14="http://schemas.microsoft.com/office/powerpoint/2010/main" val="2785736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9D350-CDE3-8E3B-2212-FE1AF79D49FB}"/>
              </a:ext>
            </a:extLst>
          </p:cNvPr>
          <p:cNvSpPr>
            <a:spLocks noGrp="1"/>
          </p:cNvSpPr>
          <p:nvPr>
            <p:ph type="title"/>
          </p:nvPr>
        </p:nvSpPr>
        <p:spPr/>
        <p:txBody>
          <a:bodyPr/>
          <a:lstStyle/>
          <a:p>
            <a:r>
              <a:rPr lang="en-US" b="1" dirty="0"/>
              <a:t>Reorder Point Policy (ROP)</a:t>
            </a:r>
          </a:p>
        </p:txBody>
      </p:sp>
      <p:sp>
        <p:nvSpPr>
          <p:cNvPr id="3" name="Content Placeholder 2">
            <a:extLst>
              <a:ext uri="{FF2B5EF4-FFF2-40B4-BE49-F238E27FC236}">
                <a16:creationId xmlns:a16="http://schemas.microsoft.com/office/drawing/2014/main" id="{63DE79F6-0620-8E17-45D4-3E634874C227}"/>
              </a:ext>
            </a:extLst>
          </p:cNvPr>
          <p:cNvSpPr>
            <a:spLocks noGrp="1"/>
          </p:cNvSpPr>
          <p:nvPr>
            <p:ph idx="1"/>
          </p:nvPr>
        </p:nvSpPr>
        <p:spPr/>
        <p:txBody>
          <a:bodyPr>
            <a:normAutofit/>
          </a:bodyPr>
          <a:lstStyle/>
          <a:p>
            <a:r>
              <a:rPr lang="en-US" b="1" dirty="0"/>
              <a:t>Metrics Evaluation</a:t>
            </a:r>
            <a:r>
              <a:rPr lang="en-US" dirty="0"/>
              <a:t>:</a:t>
            </a:r>
          </a:p>
          <a:p>
            <a:pPr lvl="1">
              <a:buFont typeface="Arial" panose="020B0604020202020204" pitchFamily="34" charset="0"/>
              <a:buChar char="•"/>
            </a:pPr>
            <a:r>
              <a:rPr lang="en-US" dirty="0"/>
              <a:t>Stockout Rate: Typically, low if the reorder point is set appropriately.</a:t>
            </a:r>
          </a:p>
          <a:p>
            <a:pPr lvl="1">
              <a:buFont typeface="Arial" panose="020B0604020202020204" pitchFamily="34" charset="0"/>
              <a:buChar char="•"/>
            </a:pPr>
            <a:r>
              <a:rPr lang="en-US" dirty="0"/>
              <a:t>Holding Costs: Can be higher with conservative reorder points.</a:t>
            </a:r>
          </a:p>
          <a:p>
            <a:pPr lvl="1">
              <a:buFont typeface="Arial" panose="020B0604020202020204" pitchFamily="34" charset="0"/>
              <a:buChar char="•"/>
            </a:pPr>
            <a:r>
              <a:rPr lang="en-US" dirty="0"/>
              <a:t>Service Level: Generally high if based on accurate demand forecasts.</a:t>
            </a:r>
          </a:p>
          <a:p>
            <a:r>
              <a:rPr lang="en-US" b="1" dirty="0"/>
              <a:t>Strengths</a:t>
            </a:r>
            <a:r>
              <a:rPr lang="en-US" dirty="0"/>
              <a:t>:</a:t>
            </a:r>
          </a:p>
          <a:p>
            <a:pPr lvl="1">
              <a:buFont typeface="Arial" panose="020B0604020202020204" pitchFamily="34" charset="0"/>
              <a:buChar char="•"/>
            </a:pPr>
            <a:r>
              <a:rPr lang="en-US" dirty="0"/>
              <a:t>Simplicity: Easy to implement and understand.</a:t>
            </a:r>
          </a:p>
          <a:p>
            <a:pPr lvl="1">
              <a:buFont typeface="Arial" panose="020B0604020202020204" pitchFamily="34" charset="0"/>
              <a:buChar char="•"/>
            </a:pPr>
            <a:r>
              <a:rPr lang="en-US" dirty="0"/>
              <a:t>Stable Environments: Effective with predictable demand and lead time.</a:t>
            </a:r>
          </a:p>
          <a:p>
            <a:r>
              <a:rPr lang="en-US" b="1" dirty="0"/>
              <a:t>Weaknesses</a:t>
            </a:r>
            <a:r>
              <a:rPr lang="en-US" dirty="0"/>
              <a:t>:</a:t>
            </a:r>
          </a:p>
          <a:p>
            <a:pPr lvl="1">
              <a:buFont typeface="Arial" panose="020B0604020202020204" pitchFamily="34" charset="0"/>
              <a:buChar char="•"/>
            </a:pPr>
            <a:r>
              <a:rPr lang="en-US" dirty="0"/>
              <a:t>Risk of Overstocking: Potential for excess inventory if demand is overestimated.</a:t>
            </a:r>
          </a:p>
          <a:p>
            <a:pPr lvl="1">
              <a:buFont typeface="Arial" panose="020B0604020202020204" pitchFamily="34" charset="0"/>
              <a:buChar char="•"/>
            </a:pPr>
            <a:r>
              <a:rPr lang="en-US" dirty="0"/>
              <a:t>Inflexibility: Less responsive to sudden changes in demand or supply disruptions.</a:t>
            </a:r>
          </a:p>
          <a:p>
            <a:endParaRPr lang="en-US" dirty="0"/>
          </a:p>
        </p:txBody>
      </p:sp>
    </p:spTree>
    <p:extLst>
      <p:ext uri="{BB962C8B-B14F-4D97-AF65-F5344CB8AC3E}">
        <p14:creationId xmlns:p14="http://schemas.microsoft.com/office/powerpoint/2010/main" val="179121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250"/>
                                        <p:tgtEl>
                                          <p:spTgt spid="3">
                                            <p:txEl>
                                              <p:pRg st="0" end="0"/>
                                            </p:txEl>
                                          </p:spTgt>
                                        </p:tgtEl>
                                      </p:cBhvr>
                                    </p:animEffect>
                                  </p:childTnLst>
                                </p:cTn>
                              </p:par>
                            </p:childTnLst>
                          </p:cTn>
                        </p:par>
                        <p:par>
                          <p:cTn id="8" fill="hold">
                            <p:stCondLst>
                              <p:cond delay="25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250"/>
                                        <p:tgtEl>
                                          <p:spTgt spid="3">
                                            <p:txEl>
                                              <p:pRg st="1" end="1"/>
                                            </p:txEl>
                                          </p:spTgt>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250"/>
                                        <p:tgtEl>
                                          <p:spTgt spid="3">
                                            <p:txEl>
                                              <p:pRg st="2" end="2"/>
                                            </p:txEl>
                                          </p:spTgt>
                                        </p:tgtEl>
                                      </p:cBhvr>
                                    </p:animEffect>
                                  </p:childTnLst>
                                </p:cTn>
                              </p:par>
                            </p:childTnLst>
                          </p:cTn>
                        </p:par>
                        <p:par>
                          <p:cTn id="16" fill="hold">
                            <p:stCondLst>
                              <p:cond delay="750"/>
                            </p:stCondLst>
                            <p:childTnLst>
                              <p:par>
                                <p:cTn id="17" presetID="22" presetClass="entr" presetSubtype="4"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250"/>
                                        <p:tgtEl>
                                          <p:spTgt spid="3">
                                            <p:txEl>
                                              <p:pRg st="3" end="3"/>
                                            </p:txEl>
                                          </p:spTgt>
                                        </p:tgtEl>
                                      </p:cBhvr>
                                    </p:animEffect>
                                  </p:childTnLst>
                                </p:cTn>
                              </p:par>
                            </p:childTnLst>
                          </p:cTn>
                        </p:par>
                        <p:par>
                          <p:cTn id="20" fill="hold">
                            <p:stCondLst>
                              <p:cond delay="1000"/>
                            </p:stCondLst>
                            <p:childTnLst>
                              <p:par>
                                <p:cTn id="21" presetID="22" presetClass="entr" presetSubtype="4"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250"/>
                                        <p:tgtEl>
                                          <p:spTgt spid="3">
                                            <p:txEl>
                                              <p:pRg st="4" end="4"/>
                                            </p:txEl>
                                          </p:spTgt>
                                        </p:tgtEl>
                                      </p:cBhvr>
                                    </p:animEffect>
                                  </p:childTnLst>
                                </p:cTn>
                              </p:par>
                            </p:childTnLst>
                          </p:cTn>
                        </p:par>
                        <p:par>
                          <p:cTn id="24" fill="hold">
                            <p:stCondLst>
                              <p:cond delay="1250"/>
                            </p:stCondLst>
                            <p:childTnLst>
                              <p:par>
                                <p:cTn id="25" presetID="22" presetClass="entr" presetSubtype="4"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250"/>
                                        <p:tgtEl>
                                          <p:spTgt spid="3">
                                            <p:txEl>
                                              <p:pRg st="5" end="5"/>
                                            </p:txEl>
                                          </p:spTgt>
                                        </p:tgtEl>
                                      </p:cBhvr>
                                    </p:animEffec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250"/>
                                        <p:tgtEl>
                                          <p:spTgt spid="3">
                                            <p:txEl>
                                              <p:pRg st="6" end="6"/>
                                            </p:txEl>
                                          </p:spTgt>
                                        </p:tgtEl>
                                      </p:cBhvr>
                                    </p:animEffect>
                                  </p:childTnLst>
                                </p:cTn>
                              </p:par>
                            </p:childTnLst>
                          </p:cTn>
                        </p:par>
                        <p:par>
                          <p:cTn id="32" fill="hold">
                            <p:stCondLst>
                              <p:cond delay="1750"/>
                            </p:stCondLst>
                            <p:childTnLst>
                              <p:par>
                                <p:cTn id="33" presetID="22" presetClass="entr" presetSubtype="4"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down)">
                                      <p:cBhvr>
                                        <p:cTn id="35" dur="250"/>
                                        <p:tgtEl>
                                          <p:spTgt spid="3">
                                            <p:txEl>
                                              <p:pRg st="7" end="7"/>
                                            </p:txEl>
                                          </p:spTgt>
                                        </p:tgtEl>
                                      </p:cBhvr>
                                    </p:animEffect>
                                  </p:childTnLst>
                                </p:cTn>
                              </p:par>
                            </p:childTnLst>
                          </p:cTn>
                        </p:par>
                        <p:par>
                          <p:cTn id="36" fill="hold">
                            <p:stCondLst>
                              <p:cond delay="2000"/>
                            </p:stCondLst>
                            <p:childTnLst>
                              <p:par>
                                <p:cTn id="37" presetID="22" presetClass="entr" presetSubtype="4"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down)">
                                      <p:cBhvr>
                                        <p:cTn id="39" dur="250"/>
                                        <p:tgtEl>
                                          <p:spTgt spid="3">
                                            <p:txEl>
                                              <p:pRg st="8" end="8"/>
                                            </p:txEl>
                                          </p:spTgt>
                                        </p:tgtEl>
                                      </p:cBhvr>
                                    </p:animEffect>
                                  </p:childTnLst>
                                </p:cTn>
                              </p:par>
                            </p:childTnLst>
                          </p:cTn>
                        </p:par>
                        <p:par>
                          <p:cTn id="40" fill="hold">
                            <p:stCondLst>
                              <p:cond delay="2250"/>
                            </p:stCondLst>
                            <p:childTnLst>
                              <p:par>
                                <p:cTn id="41" presetID="22" presetClass="entr" presetSubtype="4" fill="hold" grpId="0"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wipe(down)">
                                      <p:cBhvr>
                                        <p:cTn id="43" dur="25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EE7A0-8A8F-983D-E864-63007C0BC4F1}"/>
              </a:ext>
            </a:extLst>
          </p:cNvPr>
          <p:cNvSpPr>
            <a:spLocks noGrp="1"/>
          </p:cNvSpPr>
          <p:nvPr>
            <p:ph type="title"/>
          </p:nvPr>
        </p:nvSpPr>
        <p:spPr/>
        <p:txBody>
          <a:bodyPr/>
          <a:lstStyle/>
          <a:p>
            <a:r>
              <a:rPr lang="en-US" b="1" dirty="0"/>
              <a:t>Economic Order Quantity (EOQ)</a:t>
            </a:r>
          </a:p>
        </p:txBody>
      </p:sp>
      <p:sp>
        <p:nvSpPr>
          <p:cNvPr id="3" name="Content Placeholder 2">
            <a:extLst>
              <a:ext uri="{FF2B5EF4-FFF2-40B4-BE49-F238E27FC236}">
                <a16:creationId xmlns:a16="http://schemas.microsoft.com/office/drawing/2014/main" id="{537B0F39-BA22-DF54-0288-B32E806E1B3A}"/>
              </a:ext>
            </a:extLst>
          </p:cNvPr>
          <p:cNvSpPr>
            <a:spLocks noGrp="1"/>
          </p:cNvSpPr>
          <p:nvPr>
            <p:ph idx="1"/>
          </p:nvPr>
        </p:nvSpPr>
        <p:spPr/>
        <p:txBody>
          <a:bodyPr>
            <a:normAutofit/>
          </a:bodyPr>
          <a:lstStyle/>
          <a:p>
            <a:r>
              <a:rPr lang="en-US" b="1" dirty="0"/>
              <a:t>Metrics Evaluation</a:t>
            </a:r>
            <a:r>
              <a:rPr lang="en-US" dirty="0"/>
              <a:t>:</a:t>
            </a:r>
          </a:p>
          <a:p>
            <a:pPr lvl="1">
              <a:buFont typeface="Arial" panose="020B0604020202020204" pitchFamily="34" charset="0"/>
              <a:buChar char="•"/>
            </a:pPr>
            <a:r>
              <a:rPr lang="en-US" dirty="0"/>
              <a:t>Stockout Rate: Not primarily designed to minimize stockouts.</a:t>
            </a:r>
          </a:p>
          <a:p>
            <a:pPr lvl="1">
              <a:buFont typeface="Arial" panose="020B0604020202020204" pitchFamily="34" charset="0"/>
              <a:buChar char="•"/>
            </a:pPr>
            <a:r>
              <a:rPr lang="en-US" dirty="0"/>
              <a:t>Holding Costs: Optimizes holding and ordering costs.</a:t>
            </a:r>
          </a:p>
          <a:p>
            <a:pPr lvl="1">
              <a:buFont typeface="Arial" panose="020B0604020202020204" pitchFamily="34" charset="0"/>
              <a:buChar char="•"/>
            </a:pPr>
            <a:r>
              <a:rPr lang="en-US" dirty="0"/>
              <a:t>Service Level: May need additional safety stock to achieve high service levels.</a:t>
            </a:r>
          </a:p>
          <a:p>
            <a:r>
              <a:rPr lang="en-US" b="1" dirty="0"/>
              <a:t>Strengths</a:t>
            </a:r>
            <a:r>
              <a:rPr lang="en-US" dirty="0"/>
              <a:t>:</a:t>
            </a:r>
          </a:p>
          <a:p>
            <a:pPr lvl="1">
              <a:buFont typeface="Arial" panose="020B0604020202020204" pitchFamily="34" charset="0"/>
              <a:buChar char="•"/>
            </a:pPr>
            <a:r>
              <a:rPr lang="en-US" dirty="0"/>
              <a:t>Cost Optimization: Minimizes total inventory costs.</a:t>
            </a:r>
          </a:p>
          <a:p>
            <a:pPr lvl="1">
              <a:buFont typeface="Arial" panose="020B0604020202020204" pitchFamily="34" charset="0"/>
              <a:buChar char="•"/>
            </a:pPr>
            <a:r>
              <a:rPr lang="en-US" dirty="0"/>
              <a:t>Quantitative Approach: Clear mathematical basis for decision-making.</a:t>
            </a:r>
          </a:p>
          <a:p>
            <a:r>
              <a:rPr lang="en-US" b="1" dirty="0"/>
              <a:t>Weaknesses</a:t>
            </a:r>
            <a:r>
              <a:rPr lang="en-US" dirty="0"/>
              <a:t>:</a:t>
            </a:r>
          </a:p>
          <a:p>
            <a:pPr lvl="1">
              <a:buFont typeface="Arial" panose="020B0604020202020204" pitchFamily="34" charset="0"/>
              <a:buChar char="•"/>
            </a:pPr>
            <a:r>
              <a:rPr lang="en-US" dirty="0"/>
              <a:t>Assumption-Dependent: Relies on constant demand and known costs.</a:t>
            </a:r>
          </a:p>
          <a:p>
            <a:pPr lvl="1">
              <a:buFont typeface="Arial" panose="020B0604020202020204" pitchFamily="34" charset="0"/>
              <a:buChar char="•"/>
            </a:pPr>
            <a:r>
              <a:rPr lang="en-US" dirty="0"/>
              <a:t>Inflexibility: Less adaptable to demand fluctuations and lead time variability.</a:t>
            </a:r>
          </a:p>
          <a:p>
            <a:endParaRPr lang="en-US" dirty="0"/>
          </a:p>
        </p:txBody>
      </p:sp>
    </p:spTree>
    <p:extLst>
      <p:ext uri="{BB962C8B-B14F-4D97-AF65-F5344CB8AC3E}">
        <p14:creationId xmlns:p14="http://schemas.microsoft.com/office/powerpoint/2010/main" val="227044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250"/>
                                        <p:tgtEl>
                                          <p:spTgt spid="3">
                                            <p:txEl>
                                              <p:pRg st="0" end="0"/>
                                            </p:txEl>
                                          </p:spTgt>
                                        </p:tgtEl>
                                      </p:cBhvr>
                                    </p:animEffect>
                                  </p:childTnLst>
                                </p:cTn>
                              </p:par>
                            </p:childTnLst>
                          </p:cTn>
                        </p:par>
                        <p:par>
                          <p:cTn id="8" fill="hold">
                            <p:stCondLst>
                              <p:cond delay="25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250"/>
                                        <p:tgtEl>
                                          <p:spTgt spid="3">
                                            <p:txEl>
                                              <p:pRg st="1" end="1"/>
                                            </p:txEl>
                                          </p:spTgt>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250"/>
                                        <p:tgtEl>
                                          <p:spTgt spid="3">
                                            <p:txEl>
                                              <p:pRg st="2" end="2"/>
                                            </p:txEl>
                                          </p:spTgt>
                                        </p:tgtEl>
                                      </p:cBhvr>
                                    </p:animEffect>
                                  </p:childTnLst>
                                </p:cTn>
                              </p:par>
                            </p:childTnLst>
                          </p:cTn>
                        </p:par>
                        <p:par>
                          <p:cTn id="16" fill="hold">
                            <p:stCondLst>
                              <p:cond delay="750"/>
                            </p:stCondLst>
                            <p:childTnLst>
                              <p:par>
                                <p:cTn id="17" presetID="22" presetClass="entr" presetSubtype="4"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250"/>
                                        <p:tgtEl>
                                          <p:spTgt spid="3">
                                            <p:txEl>
                                              <p:pRg st="3" end="3"/>
                                            </p:txEl>
                                          </p:spTgt>
                                        </p:tgtEl>
                                      </p:cBhvr>
                                    </p:animEffect>
                                  </p:childTnLst>
                                </p:cTn>
                              </p:par>
                            </p:childTnLst>
                          </p:cTn>
                        </p:par>
                        <p:par>
                          <p:cTn id="20" fill="hold">
                            <p:stCondLst>
                              <p:cond delay="1000"/>
                            </p:stCondLst>
                            <p:childTnLst>
                              <p:par>
                                <p:cTn id="21" presetID="22" presetClass="entr" presetSubtype="4"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250"/>
                                        <p:tgtEl>
                                          <p:spTgt spid="3">
                                            <p:txEl>
                                              <p:pRg st="4" end="4"/>
                                            </p:txEl>
                                          </p:spTgt>
                                        </p:tgtEl>
                                      </p:cBhvr>
                                    </p:animEffect>
                                  </p:childTnLst>
                                </p:cTn>
                              </p:par>
                            </p:childTnLst>
                          </p:cTn>
                        </p:par>
                        <p:par>
                          <p:cTn id="24" fill="hold">
                            <p:stCondLst>
                              <p:cond delay="1250"/>
                            </p:stCondLst>
                            <p:childTnLst>
                              <p:par>
                                <p:cTn id="25" presetID="22" presetClass="entr" presetSubtype="4"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250"/>
                                        <p:tgtEl>
                                          <p:spTgt spid="3">
                                            <p:txEl>
                                              <p:pRg st="5" end="5"/>
                                            </p:txEl>
                                          </p:spTgt>
                                        </p:tgtEl>
                                      </p:cBhvr>
                                    </p:animEffec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250"/>
                                        <p:tgtEl>
                                          <p:spTgt spid="3">
                                            <p:txEl>
                                              <p:pRg st="6" end="6"/>
                                            </p:txEl>
                                          </p:spTgt>
                                        </p:tgtEl>
                                      </p:cBhvr>
                                    </p:animEffect>
                                  </p:childTnLst>
                                </p:cTn>
                              </p:par>
                            </p:childTnLst>
                          </p:cTn>
                        </p:par>
                        <p:par>
                          <p:cTn id="32" fill="hold">
                            <p:stCondLst>
                              <p:cond delay="1750"/>
                            </p:stCondLst>
                            <p:childTnLst>
                              <p:par>
                                <p:cTn id="33" presetID="22" presetClass="entr" presetSubtype="4"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down)">
                                      <p:cBhvr>
                                        <p:cTn id="35" dur="250"/>
                                        <p:tgtEl>
                                          <p:spTgt spid="3">
                                            <p:txEl>
                                              <p:pRg st="7" end="7"/>
                                            </p:txEl>
                                          </p:spTgt>
                                        </p:tgtEl>
                                      </p:cBhvr>
                                    </p:animEffect>
                                  </p:childTnLst>
                                </p:cTn>
                              </p:par>
                            </p:childTnLst>
                          </p:cTn>
                        </p:par>
                        <p:par>
                          <p:cTn id="36" fill="hold">
                            <p:stCondLst>
                              <p:cond delay="2000"/>
                            </p:stCondLst>
                            <p:childTnLst>
                              <p:par>
                                <p:cTn id="37" presetID="22" presetClass="entr" presetSubtype="4"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down)">
                                      <p:cBhvr>
                                        <p:cTn id="39" dur="250"/>
                                        <p:tgtEl>
                                          <p:spTgt spid="3">
                                            <p:txEl>
                                              <p:pRg st="8" end="8"/>
                                            </p:txEl>
                                          </p:spTgt>
                                        </p:tgtEl>
                                      </p:cBhvr>
                                    </p:animEffect>
                                  </p:childTnLst>
                                </p:cTn>
                              </p:par>
                            </p:childTnLst>
                          </p:cTn>
                        </p:par>
                        <p:par>
                          <p:cTn id="40" fill="hold">
                            <p:stCondLst>
                              <p:cond delay="2250"/>
                            </p:stCondLst>
                            <p:childTnLst>
                              <p:par>
                                <p:cTn id="41" presetID="22" presetClass="entr" presetSubtype="4" fill="hold" grpId="0"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wipe(down)">
                                      <p:cBhvr>
                                        <p:cTn id="43" dur="25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09516-5540-D9B8-DBD2-70FB04012568}"/>
              </a:ext>
            </a:extLst>
          </p:cNvPr>
          <p:cNvSpPr>
            <a:spLocks noGrp="1"/>
          </p:cNvSpPr>
          <p:nvPr>
            <p:ph type="title"/>
          </p:nvPr>
        </p:nvSpPr>
        <p:spPr/>
        <p:txBody>
          <a:bodyPr/>
          <a:lstStyle/>
          <a:p>
            <a:r>
              <a:rPr lang="en-US" b="1" dirty="0"/>
              <a:t>Just-In-Time (JIT)</a:t>
            </a:r>
          </a:p>
        </p:txBody>
      </p:sp>
      <p:sp>
        <p:nvSpPr>
          <p:cNvPr id="3" name="Content Placeholder 2">
            <a:extLst>
              <a:ext uri="{FF2B5EF4-FFF2-40B4-BE49-F238E27FC236}">
                <a16:creationId xmlns:a16="http://schemas.microsoft.com/office/drawing/2014/main" id="{EC20A993-F487-1569-BC8A-0097CA9FBFCE}"/>
              </a:ext>
            </a:extLst>
          </p:cNvPr>
          <p:cNvSpPr>
            <a:spLocks noGrp="1"/>
          </p:cNvSpPr>
          <p:nvPr>
            <p:ph idx="1"/>
          </p:nvPr>
        </p:nvSpPr>
        <p:spPr/>
        <p:txBody>
          <a:bodyPr>
            <a:normAutofit/>
          </a:bodyPr>
          <a:lstStyle/>
          <a:p>
            <a:r>
              <a:rPr lang="en-US" b="1" dirty="0"/>
              <a:t>Metrics Evaluation</a:t>
            </a:r>
            <a:r>
              <a:rPr lang="en-US" dirty="0"/>
              <a:t>:</a:t>
            </a:r>
          </a:p>
          <a:p>
            <a:pPr lvl="1">
              <a:buFont typeface="Arial" panose="020B0604020202020204" pitchFamily="34" charset="0"/>
              <a:buChar char="•"/>
            </a:pPr>
            <a:r>
              <a:rPr lang="en-US" dirty="0"/>
              <a:t>Stockout Rate: Can be high without careful management.</a:t>
            </a:r>
          </a:p>
          <a:p>
            <a:pPr lvl="1">
              <a:buFont typeface="Arial" panose="020B0604020202020204" pitchFamily="34" charset="0"/>
              <a:buChar char="•"/>
            </a:pPr>
            <a:r>
              <a:rPr lang="en-US" dirty="0"/>
              <a:t>Holding Costs: Very low, aiming to minimize on-hand inventory.</a:t>
            </a:r>
          </a:p>
          <a:p>
            <a:pPr lvl="1">
              <a:buFont typeface="Arial" panose="020B0604020202020204" pitchFamily="34" charset="0"/>
              <a:buChar char="•"/>
            </a:pPr>
            <a:r>
              <a:rPr lang="en-US" dirty="0"/>
              <a:t>Service Level: High if the supply chain is reliable and responsive.</a:t>
            </a:r>
          </a:p>
          <a:p>
            <a:r>
              <a:rPr lang="en-US" b="1" dirty="0"/>
              <a:t>Strengths</a:t>
            </a:r>
            <a:r>
              <a:rPr lang="en-US" dirty="0"/>
              <a:t>:</a:t>
            </a:r>
          </a:p>
          <a:p>
            <a:pPr lvl="1">
              <a:buFont typeface="Arial" panose="020B0604020202020204" pitchFamily="34" charset="0"/>
              <a:buChar char="•"/>
            </a:pPr>
            <a:r>
              <a:rPr lang="en-US" dirty="0"/>
              <a:t>Reduced Holding Costs: Minimizes inventory costs.</a:t>
            </a:r>
          </a:p>
          <a:p>
            <a:pPr lvl="1">
              <a:buFont typeface="Arial" panose="020B0604020202020204" pitchFamily="34" charset="0"/>
              <a:buChar char="•"/>
            </a:pPr>
            <a:r>
              <a:rPr lang="en-US" dirty="0"/>
              <a:t>Efficiency: Encourages continuous improvement and quality control.</a:t>
            </a:r>
          </a:p>
          <a:p>
            <a:r>
              <a:rPr lang="en-US" b="1" dirty="0"/>
              <a:t>Weaknesses</a:t>
            </a:r>
            <a:r>
              <a:rPr lang="en-US" dirty="0"/>
              <a:t>:</a:t>
            </a:r>
          </a:p>
          <a:p>
            <a:pPr lvl="1">
              <a:buFont typeface="Arial" panose="020B0604020202020204" pitchFamily="34" charset="0"/>
              <a:buChar char="•"/>
            </a:pPr>
            <a:r>
              <a:rPr lang="en-US" dirty="0"/>
              <a:t>Supplier Dependency: Requires a flexible and reliable supply chain.</a:t>
            </a:r>
          </a:p>
          <a:p>
            <a:pPr lvl="1">
              <a:buFont typeface="Arial" panose="020B0604020202020204" pitchFamily="34" charset="0"/>
              <a:buChar char="•"/>
            </a:pPr>
            <a:r>
              <a:rPr lang="en-US" dirty="0"/>
              <a:t>Vulnerability: Sensitive to supply chain disruptions.</a:t>
            </a:r>
          </a:p>
          <a:p>
            <a:endParaRPr lang="en-US" dirty="0"/>
          </a:p>
        </p:txBody>
      </p:sp>
    </p:spTree>
    <p:extLst>
      <p:ext uri="{BB962C8B-B14F-4D97-AF65-F5344CB8AC3E}">
        <p14:creationId xmlns:p14="http://schemas.microsoft.com/office/powerpoint/2010/main" val="412543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50"/>
                                        <p:tgtEl>
                                          <p:spTgt spid="3">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50"/>
                                        <p:tgtEl>
                                          <p:spTgt spid="3">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50"/>
                                        <p:tgtEl>
                                          <p:spTgt spid="3">
                                            <p:txEl>
                                              <p:pRg st="3" end="3"/>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50"/>
                                        <p:tgtEl>
                                          <p:spTgt spid="3">
                                            <p:txEl>
                                              <p:pRg st="4" end="4"/>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50"/>
                                        <p:tgtEl>
                                          <p:spTgt spid="3">
                                            <p:txEl>
                                              <p:pRg st="5" end="5"/>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50"/>
                                        <p:tgtEl>
                                          <p:spTgt spid="3">
                                            <p:txEl>
                                              <p:pRg st="6" end="6"/>
                                            </p:tx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250"/>
                                        <p:tgtEl>
                                          <p:spTgt spid="3">
                                            <p:txEl>
                                              <p:pRg st="7" end="7"/>
                                            </p:txEl>
                                          </p:spTgt>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250"/>
                                        <p:tgtEl>
                                          <p:spTgt spid="3">
                                            <p:txEl>
                                              <p:pRg st="8" end="8"/>
                                            </p:txEl>
                                          </p:spTgt>
                                        </p:tgtEl>
                                      </p:cBhvr>
                                    </p:animEffect>
                                  </p:childTnLst>
                                </p:cTn>
                              </p:par>
                            </p:childTnLst>
                          </p:cTn>
                        </p:par>
                        <p:par>
                          <p:cTn id="40" fill="hold">
                            <p:stCondLst>
                              <p:cond delay="2250"/>
                            </p:stCondLst>
                            <p:childTnLst>
                              <p:par>
                                <p:cTn id="41" presetID="10" presetClass="entr" presetSubtype="0" fill="hold" grpId="0"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25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FEBF3-5607-6902-8054-713661E0AF2F}"/>
              </a:ext>
            </a:extLst>
          </p:cNvPr>
          <p:cNvSpPr>
            <a:spLocks noGrp="1"/>
          </p:cNvSpPr>
          <p:nvPr>
            <p:ph type="title"/>
          </p:nvPr>
        </p:nvSpPr>
        <p:spPr/>
        <p:txBody>
          <a:bodyPr/>
          <a:lstStyle/>
          <a:p>
            <a:r>
              <a:rPr lang="en-US" b="1" dirty="0"/>
              <a:t>Optimization Results</a:t>
            </a:r>
          </a:p>
        </p:txBody>
      </p:sp>
      <p:sp>
        <p:nvSpPr>
          <p:cNvPr id="3" name="Content Placeholder 2">
            <a:extLst>
              <a:ext uri="{FF2B5EF4-FFF2-40B4-BE49-F238E27FC236}">
                <a16:creationId xmlns:a16="http://schemas.microsoft.com/office/drawing/2014/main" id="{6F00D4B7-8569-469B-C43D-C8C86883376F}"/>
              </a:ext>
            </a:extLst>
          </p:cNvPr>
          <p:cNvSpPr>
            <a:spLocks noGrp="1"/>
          </p:cNvSpPr>
          <p:nvPr>
            <p:ph idx="1"/>
          </p:nvPr>
        </p:nvSpPr>
        <p:spPr/>
        <p:txBody>
          <a:bodyPr/>
          <a:lstStyle/>
          <a:p>
            <a:r>
              <a:rPr lang="en-US" b="1" dirty="0"/>
              <a:t>Objective Value</a:t>
            </a:r>
            <a:r>
              <a:rPr lang="en-US" dirty="0"/>
              <a:t>:</a:t>
            </a:r>
          </a:p>
          <a:p>
            <a:pPr lvl="1">
              <a:buFont typeface="Arial" panose="020B0604020202020204" pitchFamily="34" charset="0"/>
              <a:buChar char="•"/>
            </a:pPr>
            <a:r>
              <a:rPr lang="en-US" dirty="0"/>
              <a:t>Achieved an optimized cost metric of 1.1032, balancing stockout and holding costs.</a:t>
            </a:r>
          </a:p>
          <a:p>
            <a:r>
              <a:rPr lang="en-US" b="1" dirty="0"/>
              <a:t>Variable Values</a:t>
            </a:r>
            <a:r>
              <a:rPr lang="en-US" dirty="0"/>
              <a:t>:</a:t>
            </a:r>
          </a:p>
          <a:p>
            <a:pPr lvl="1">
              <a:buFont typeface="Arial" panose="020B0604020202020204" pitchFamily="34" charset="0"/>
              <a:buChar char="•"/>
            </a:pPr>
            <a:r>
              <a:rPr lang="en-US" dirty="0"/>
              <a:t> The first two variables were minimized to zero, indicating reduced unnecessary expenses.</a:t>
            </a:r>
          </a:p>
          <a:p>
            <a:pPr lvl="1">
              <a:buFont typeface="Arial" panose="020B0604020202020204" pitchFamily="34" charset="0"/>
              <a:buChar char="•"/>
            </a:pPr>
            <a:r>
              <a:rPr lang="en-US" dirty="0"/>
              <a:t>Third variable at 0.95, maintaining a service level at 95%.</a:t>
            </a:r>
          </a:p>
          <a:p>
            <a:r>
              <a:rPr lang="en-US" b="1" dirty="0"/>
              <a:t>Interpretation</a:t>
            </a:r>
            <a:r>
              <a:rPr lang="en-US" dirty="0"/>
              <a:t>:</a:t>
            </a:r>
          </a:p>
          <a:p>
            <a:pPr lvl="1">
              <a:buFont typeface="Arial" panose="020B0604020202020204" pitchFamily="34" charset="0"/>
              <a:buChar char="•"/>
            </a:pPr>
            <a:r>
              <a:rPr lang="en-US" dirty="0"/>
              <a:t>Costs minimized while maintaining a 95% service level.</a:t>
            </a:r>
          </a:p>
          <a:p>
            <a:pPr lvl="1">
              <a:buFont typeface="Arial" panose="020B0604020202020204" pitchFamily="34" charset="0"/>
              <a:buChar char="•"/>
            </a:pPr>
            <a:r>
              <a:rPr lang="en-US" dirty="0"/>
              <a:t>Efficient inventory management balancing costs and customer satisfaction.</a:t>
            </a:r>
          </a:p>
          <a:p>
            <a:endParaRPr lang="en-US" dirty="0"/>
          </a:p>
        </p:txBody>
      </p:sp>
    </p:spTree>
    <p:extLst>
      <p:ext uri="{BB962C8B-B14F-4D97-AF65-F5344CB8AC3E}">
        <p14:creationId xmlns:p14="http://schemas.microsoft.com/office/powerpoint/2010/main" val="420861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50"/>
                                        <p:tgtEl>
                                          <p:spTgt spid="3">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50"/>
                                        <p:tgtEl>
                                          <p:spTgt spid="3">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50"/>
                                        <p:tgtEl>
                                          <p:spTgt spid="3">
                                            <p:txEl>
                                              <p:pRg st="3" end="3"/>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50"/>
                                        <p:tgtEl>
                                          <p:spTgt spid="3">
                                            <p:txEl>
                                              <p:pRg st="4" end="4"/>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50"/>
                                        <p:tgtEl>
                                          <p:spTgt spid="3">
                                            <p:txEl>
                                              <p:pRg st="5" end="5"/>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50"/>
                                        <p:tgtEl>
                                          <p:spTgt spid="3">
                                            <p:txEl>
                                              <p:pRg st="6" end="6"/>
                                            </p:tx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25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C34CC-95EE-0D25-B119-566340A5205B}"/>
              </a:ext>
            </a:extLst>
          </p:cNvPr>
          <p:cNvSpPr>
            <a:spLocks noGrp="1"/>
          </p:cNvSpPr>
          <p:nvPr>
            <p:ph type="title"/>
          </p:nvPr>
        </p:nvSpPr>
        <p:spPr/>
        <p:txBody>
          <a:bodyPr/>
          <a:lstStyle/>
          <a:p>
            <a:r>
              <a:rPr lang="en-US" b="1" dirty="0"/>
              <a:t>Strategy Recommendations</a:t>
            </a:r>
          </a:p>
        </p:txBody>
      </p:sp>
      <p:sp>
        <p:nvSpPr>
          <p:cNvPr id="3" name="Content Placeholder 2">
            <a:extLst>
              <a:ext uri="{FF2B5EF4-FFF2-40B4-BE49-F238E27FC236}">
                <a16:creationId xmlns:a16="http://schemas.microsoft.com/office/drawing/2014/main" id="{A8BBC58C-B08E-8370-AAE5-72A30CDD9B0D}"/>
              </a:ext>
            </a:extLst>
          </p:cNvPr>
          <p:cNvSpPr>
            <a:spLocks noGrp="1"/>
          </p:cNvSpPr>
          <p:nvPr>
            <p:ph idx="1"/>
          </p:nvPr>
        </p:nvSpPr>
        <p:spPr/>
        <p:txBody>
          <a:bodyPr/>
          <a:lstStyle/>
          <a:p>
            <a:r>
              <a:rPr lang="en-US" b="1" dirty="0"/>
              <a:t>Dynamic Reordering Strategy:</a:t>
            </a:r>
          </a:p>
          <a:p>
            <a:pPr lvl="1">
              <a:buFont typeface="Arial" panose="020B0604020202020204" pitchFamily="34" charset="0"/>
              <a:buChar char="•"/>
            </a:pPr>
            <a:r>
              <a:rPr lang="en-US" dirty="0"/>
              <a:t>Adjust reorder points to prevent excessive holding costs.</a:t>
            </a:r>
          </a:p>
          <a:p>
            <a:pPr lvl="1">
              <a:buFont typeface="Arial" panose="020B0604020202020204" pitchFamily="34" charset="0"/>
              <a:buChar char="•"/>
            </a:pPr>
            <a:r>
              <a:rPr lang="en-US" dirty="0"/>
              <a:t>Maintain at least a 95% service level using real-time data analytics.</a:t>
            </a:r>
          </a:p>
          <a:p>
            <a:r>
              <a:rPr lang="en-US" b="1" dirty="0"/>
              <a:t>Economic Order Quantity (EOQ) Adjustment:</a:t>
            </a:r>
          </a:p>
          <a:p>
            <a:pPr lvl="1">
              <a:buFont typeface="Arial" panose="020B0604020202020204" pitchFamily="34" charset="0"/>
              <a:buChar char="•"/>
            </a:pPr>
            <a:r>
              <a:rPr lang="en-US" dirty="0"/>
              <a:t>Optimal order quantity of 50 units resulted in the lowest holding costs.</a:t>
            </a:r>
          </a:p>
          <a:p>
            <a:r>
              <a:rPr lang="en-US" b="1" dirty="0"/>
              <a:t>Safety Stock Implementation:</a:t>
            </a:r>
          </a:p>
          <a:p>
            <a:pPr lvl="1">
              <a:buFont typeface="Arial" panose="020B0604020202020204" pitchFamily="34" charset="0"/>
              <a:buChar char="•"/>
            </a:pPr>
            <a:r>
              <a:rPr lang="en-US" dirty="0"/>
              <a:t>Maintain safety stock levels between 25-50 units to buffer against demand variability.</a:t>
            </a:r>
          </a:p>
        </p:txBody>
      </p:sp>
    </p:spTree>
    <p:extLst>
      <p:ext uri="{BB962C8B-B14F-4D97-AF65-F5344CB8AC3E}">
        <p14:creationId xmlns:p14="http://schemas.microsoft.com/office/powerpoint/2010/main" val="257177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50"/>
                                        <p:tgtEl>
                                          <p:spTgt spid="3">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50"/>
                                        <p:tgtEl>
                                          <p:spTgt spid="3">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50"/>
                                        <p:tgtEl>
                                          <p:spTgt spid="3">
                                            <p:txEl>
                                              <p:pRg st="3" end="3"/>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50"/>
                                        <p:tgtEl>
                                          <p:spTgt spid="3">
                                            <p:txEl>
                                              <p:pRg st="4" end="4"/>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50"/>
                                        <p:tgtEl>
                                          <p:spTgt spid="3">
                                            <p:txEl>
                                              <p:pRg st="5" end="5"/>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5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A7C1B-F3E5-F876-9691-35B7063544E3}"/>
              </a:ext>
            </a:extLst>
          </p:cNvPr>
          <p:cNvSpPr>
            <a:spLocks noGrp="1"/>
          </p:cNvSpPr>
          <p:nvPr>
            <p:ph type="title"/>
          </p:nvPr>
        </p:nvSpPr>
        <p:spPr/>
        <p:txBody>
          <a:bodyPr/>
          <a:lstStyle/>
          <a:p>
            <a:r>
              <a:rPr lang="en-US" b="1" dirty="0"/>
              <a:t>Enhanced Optimization Techniques</a:t>
            </a:r>
          </a:p>
        </p:txBody>
      </p:sp>
      <p:sp>
        <p:nvSpPr>
          <p:cNvPr id="3" name="Content Placeholder 2">
            <a:extLst>
              <a:ext uri="{FF2B5EF4-FFF2-40B4-BE49-F238E27FC236}">
                <a16:creationId xmlns:a16="http://schemas.microsoft.com/office/drawing/2014/main" id="{71514B7C-9DEA-3493-47CD-98F0A409E85E}"/>
              </a:ext>
            </a:extLst>
          </p:cNvPr>
          <p:cNvSpPr>
            <a:spLocks noGrp="1"/>
          </p:cNvSpPr>
          <p:nvPr>
            <p:ph idx="1"/>
          </p:nvPr>
        </p:nvSpPr>
        <p:spPr/>
        <p:txBody>
          <a:bodyPr/>
          <a:lstStyle/>
          <a:p>
            <a:r>
              <a:rPr lang="en-US" b="1" dirty="0"/>
              <a:t>Cost-Benefit Analysis</a:t>
            </a:r>
            <a:r>
              <a:rPr lang="en-US" dirty="0"/>
              <a:t>:</a:t>
            </a:r>
          </a:p>
          <a:p>
            <a:pPr lvl="1">
              <a:buFont typeface="Arial" panose="020B0604020202020204" pitchFamily="34" charset="0"/>
              <a:buChar char="•"/>
            </a:pPr>
            <a:r>
              <a:rPr lang="en-US" dirty="0"/>
              <a:t>Quantify savings from reduced holding costs.</a:t>
            </a:r>
          </a:p>
          <a:p>
            <a:pPr lvl="1">
              <a:buFont typeface="Arial" panose="020B0604020202020204" pitchFamily="34" charset="0"/>
              <a:buChar char="•"/>
            </a:pPr>
            <a:r>
              <a:rPr lang="en-US" dirty="0"/>
              <a:t>Compare against risks of stockouts and lost sales.</a:t>
            </a:r>
          </a:p>
          <a:p>
            <a:r>
              <a:rPr lang="en-US" b="1" dirty="0"/>
              <a:t>Sensitivity Analysis</a:t>
            </a:r>
            <a:r>
              <a:rPr lang="en-US" dirty="0"/>
              <a:t>:</a:t>
            </a:r>
          </a:p>
          <a:p>
            <a:pPr lvl="1">
              <a:buFont typeface="Arial" panose="020B0604020202020204" pitchFamily="34" charset="0"/>
              <a:buChar char="•"/>
            </a:pPr>
            <a:r>
              <a:rPr lang="en-US" dirty="0"/>
              <a:t>Test variations in lead time, demand, and cost changes.</a:t>
            </a:r>
          </a:p>
          <a:p>
            <a:pPr lvl="1">
              <a:buFont typeface="Arial" panose="020B0604020202020204" pitchFamily="34" charset="0"/>
              <a:buChar char="•"/>
            </a:pPr>
            <a:r>
              <a:rPr lang="en-US" dirty="0"/>
              <a:t>Measure impact on costs and service levels.</a:t>
            </a:r>
          </a:p>
          <a:p>
            <a:endParaRPr lang="en-US" dirty="0"/>
          </a:p>
        </p:txBody>
      </p:sp>
    </p:spTree>
    <p:extLst>
      <p:ext uri="{BB962C8B-B14F-4D97-AF65-F5344CB8AC3E}">
        <p14:creationId xmlns:p14="http://schemas.microsoft.com/office/powerpoint/2010/main" val="64015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50"/>
                                        <p:tgtEl>
                                          <p:spTgt spid="3">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50"/>
                                        <p:tgtEl>
                                          <p:spTgt spid="3">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50"/>
                                        <p:tgtEl>
                                          <p:spTgt spid="3">
                                            <p:txEl>
                                              <p:pRg st="3" end="3"/>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50"/>
                                        <p:tgtEl>
                                          <p:spTgt spid="3">
                                            <p:txEl>
                                              <p:pRg st="4" end="4"/>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F1CC3-C692-B0C9-BCE1-1AC2C4651391}"/>
              </a:ext>
            </a:extLst>
          </p:cNvPr>
          <p:cNvSpPr>
            <a:spLocks noGrp="1"/>
          </p:cNvSpPr>
          <p:nvPr>
            <p:ph type="title"/>
          </p:nvPr>
        </p:nvSpPr>
        <p:spPr/>
        <p:txBody>
          <a:bodyPr/>
          <a:lstStyle/>
          <a:p>
            <a:r>
              <a:rPr lang="en-US" b="1" dirty="0"/>
              <a:t>Recommended Policy</a:t>
            </a:r>
          </a:p>
        </p:txBody>
      </p:sp>
      <p:sp>
        <p:nvSpPr>
          <p:cNvPr id="3" name="Content Placeholder 2">
            <a:extLst>
              <a:ext uri="{FF2B5EF4-FFF2-40B4-BE49-F238E27FC236}">
                <a16:creationId xmlns:a16="http://schemas.microsoft.com/office/drawing/2014/main" id="{FE56337B-D010-B66D-98C2-0C49BD78D0F6}"/>
              </a:ext>
            </a:extLst>
          </p:cNvPr>
          <p:cNvSpPr>
            <a:spLocks noGrp="1"/>
          </p:cNvSpPr>
          <p:nvPr>
            <p:ph idx="1"/>
          </p:nvPr>
        </p:nvSpPr>
        <p:spPr/>
        <p:txBody>
          <a:bodyPr/>
          <a:lstStyle/>
          <a:p>
            <a:pPr marL="0" indent="0">
              <a:buNone/>
            </a:pPr>
            <a:r>
              <a:rPr lang="en-US" b="1" dirty="0"/>
              <a:t>Dynamic Reorder Point with Safety Stock</a:t>
            </a:r>
            <a:r>
              <a:rPr lang="en-US" dirty="0"/>
              <a:t>:</a:t>
            </a:r>
          </a:p>
          <a:p>
            <a:pPr>
              <a:buFont typeface="Arial" panose="020B0604020202020204" pitchFamily="34" charset="0"/>
              <a:buChar char="•"/>
            </a:pPr>
            <a:r>
              <a:rPr lang="en-US" b="1" dirty="0"/>
              <a:t> Key Components</a:t>
            </a:r>
            <a:r>
              <a:rPr lang="en-US" dirty="0"/>
              <a:t>:</a:t>
            </a:r>
          </a:p>
          <a:p>
            <a:pPr marL="742950" lvl="1" indent="-285750">
              <a:buFont typeface="Arial" panose="020B0604020202020204" pitchFamily="34" charset="0"/>
              <a:buChar char="•"/>
            </a:pPr>
            <a:r>
              <a:rPr lang="en-US" dirty="0"/>
              <a:t>Adjust reorder points based on demand and supply fluctuations.</a:t>
            </a:r>
          </a:p>
          <a:p>
            <a:pPr marL="742950" lvl="1" indent="-285750">
              <a:buFont typeface="Arial" panose="020B0604020202020204" pitchFamily="34" charset="0"/>
              <a:buChar char="•"/>
            </a:pPr>
            <a:r>
              <a:rPr lang="en-US" dirty="0"/>
              <a:t>Include safety stock to maintain high service levels.</a:t>
            </a:r>
          </a:p>
          <a:p>
            <a:pPr>
              <a:buFont typeface="Arial" panose="020B0604020202020204" pitchFamily="34" charset="0"/>
              <a:buChar char="•"/>
            </a:pPr>
            <a:r>
              <a:rPr lang="en-US" b="1" dirty="0"/>
              <a:t> Benefits</a:t>
            </a:r>
            <a:r>
              <a:rPr lang="en-US" dirty="0"/>
              <a:t>:</a:t>
            </a:r>
          </a:p>
          <a:p>
            <a:pPr marL="742950" lvl="1" indent="-285750">
              <a:buFont typeface="Arial" panose="020B0604020202020204" pitchFamily="34" charset="0"/>
              <a:buChar char="•"/>
            </a:pPr>
            <a:r>
              <a:rPr lang="en-US" dirty="0"/>
              <a:t>Cost Efficiency: Low holding and ordering costs.</a:t>
            </a:r>
          </a:p>
          <a:p>
            <a:pPr marL="742950" lvl="1" indent="-285750">
              <a:buFont typeface="Arial" panose="020B0604020202020204" pitchFamily="34" charset="0"/>
              <a:buChar char="•"/>
            </a:pPr>
            <a:r>
              <a:rPr lang="en-US" dirty="0"/>
              <a:t>High Service Level: Consistent 95% service level.</a:t>
            </a:r>
          </a:p>
          <a:p>
            <a:pPr marL="742950" lvl="1" indent="-285750">
              <a:buFont typeface="Arial" panose="020B0604020202020204" pitchFamily="34" charset="0"/>
              <a:buChar char="•"/>
            </a:pPr>
            <a:r>
              <a:rPr lang="en-US" dirty="0"/>
              <a:t>Adaptability: Responsive to changing market conditions.</a:t>
            </a:r>
          </a:p>
          <a:p>
            <a:pPr>
              <a:buFont typeface="Arial" panose="020B0604020202020204" pitchFamily="34" charset="0"/>
              <a:buChar char="•"/>
            </a:pPr>
            <a:r>
              <a:rPr lang="en-US" b="1" dirty="0"/>
              <a:t> Implementation Steps</a:t>
            </a:r>
            <a:r>
              <a:rPr lang="en-US" dirty="0"/>
              <a:t>:</a:t>
            </a:r>
          </a:p>
          <a:p>
            <a:pPr marL="742950" lvl="1" indent="-285750">
              <a:buFont typeface="Arial" panose="020B0604020202020204" pitchFamily="34" charset="0"/>
              <a:buChar char="•"/>
            </a:pPr>
            <a:r>
              <a:rPr lang="en-US" dirty="0"/>
              <a:t>Use inventory management software for real-time adjustments.</a:t>
            </a:r>
          </a:p>
          <a:p>
            <a:pPr marL="742950" lvl="1" indent="-285750">
              <a:buFont typeface="Arial" panose="020B0604020202020204" pitchFamily="34" charset="0"/>
              <a:buChar char="•"/>
            </a:pPr>
            <a:r>
              <a:rPr lang="en-US" dirty="0"/>
              <a:t>Regularly update safety stock and reorder point calculations.</a:t>
            </a:r>
          </a:p>
          <a:p>
            <a:endParaRPr lang="en-US" dirty="0"/>
          </a:p>
        </p:txBody>
      </p:sp>
    </p:spTree>
    <p:extLst>
      <p:ext uri="{BB962C8B-B14F-4D97-AF65-F5344CB8AC3E}">
        <p14:creationId xmlns:p14="http://schemas.microsoft.com/office/powerpoint/2010/main" val="35938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50"/>
                                        <p:tgtEl>
                                          <p:spTgt spid="3">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50"/>
                                        <p:tgtEl>
                                          <p:spTgt spid="3">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50"/>
                                        <p:tgtEl>
                                          <p:spTgt spid="3">
                                            <p:txEl>
                                              <p:pRg st="3" end="3"/>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50"/>
                                        <p:tgtEl>
                                          <p:spTgt spid="3">
                                            <p:txEl>
                                              <p:pRg st="4" end="4"/>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50"/>
                                        <p:tgtEl>
                                          <p:spTgt spid="3">
                                            <p:txEl>
                                              <p:pRg st="5" end="5"/>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50"/>
                                        <p:tgtEl>
                                          <p:spTgt spid="3">
                                            <p:txEl>
                                              <p:pRg st="6" end="6"/>
                                            </p:tx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250"/>
                                        <p:tgtEl>
                                          <p:spTgt spid="3">
                                            <p:txEl>
                                              <p:pRg st="7" end="7"/>
                                            </p:txEl>
                                          </p:spTgt>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250"/>
                                        <p:tgtEl>
                                          <p:spTgt spid="3">
                                            <p:txEl>
                                              <p:pRg st="8" end="8"/>
                                            </p:txEl>
                                          </p:spTgt>
                                        </p:tgtEl>
                                      </p:cBhvr>
                                    </p:animEffect>
                                  </p:childTnLst>
                                </p:cTn>
                              </p:par>
                            </p:childTnLst>
                          </p:cTn>
                        </p:par>
                        <p:par>
                          <p:cTn id="40" fill="hold">
                            <p:stCondLst>
                              <p:cond delay="2250"/>
                            </p:stCondLst>
                            <p:childTnLst>
                              <p:par>
                                <p:cTn id="41" presetID="10" presetClass="entr" presetSubtype="0" fill="hold" grpId="0"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250"/>
                                        <p:tgtEl>
                                          <p:spTgt spid="3">
                                            <p:txEl>
                                              <p:pRg st="9" end="9"/>
                                            </p:txEl>
                                          </p:spTgt>
                                        </p:tgtEl>
                                      </p:cBhvr>
                                    </p:animEffect>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25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AE220058-3FCE-496E-ADF2-D8A6961F3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E193F809-7E50-4AAD-8E26-878207931C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8628B02-C62B-1AE1-5074-D9BC6B765591}"/>
              </a:ext>
            </a:extLst>
          </p:cNvPr>
          <p:cNvSpPr>
            <a:spLocks noGrp="1"/>
          </p:cNvSpPr>
          <p:nvPr>
            <p:ph type="title"/>
          </p:nvPr>
        </p:nvSpPr>
        <p:spPr>
          <a:xfrm>
            <a:off x="3836504" y="758952"/>
            <a:ext cx="7319175" cy="3566160"/>
          </a:xfrm>
        </p:spPr>
        <p:txBody>
          <a:bodyPr vert="horz" lIns="91440" tIns="45720" rIns="91440" bIns="45720" rtlCol="0" anchor="b">
            <a:normAutofit/>
          </a:bodyPr>
          <a:lstStyle/>
          <a:p>
            <a:r>
              <a:rPr lang="en-US" sz="8000" dirty="0">
                <a:solidFill>
                  <a:schemeClr val="tx1">
                    <a:lumMod val="85000"/>
                    <a:lumOff val="15000"/>
                  </a:schemeClr>
                </a:solidFill>
              </a:rPr>
              <a:t>Thank You!</a:t>
            </a:r>
          </a:p>
        </p:txBody>
      </p:sp>
      <p:pic>
        <p:nvPicPr>
          <p:cNvPr id="7" name="Graphic 6" descr="Handshake">
            <a:extLst>
              <a:ext uri="{FF2B5EF4-FFF2-40B4-BE49-F238E27FC236}">
                <a16:creationId xmlns:a16="http://schemas.microsoft.com/office/drawing/2014/main" id="{5CABC870-6DE5-8E96-76D6-F7D787F9C8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9818" y="1944907"/>
            <a:ext cx="2449486" cy="2449486"/>
          </a:xfrm>
          <a:prstGeom prst="rect">
            <a:avLst/>
          </a:prstGeom>
        </p:spPr>
      </p:pic>
      <p:sp>
        <p:nvSpPr>
          <p:cNvPr id="20" name="Rectangle 19">
            <a:extLst>
              <a:ext uri="{FF2B5EF4-FFF2-40B4-BE49-F238E27FC236}">
                <a16:creationId xmlns:a16="http://schemas.microsoft.com/office/drawing/2014/main" id="{3E9C5090-7D25-41E3-A6D3-CCAEE505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11BF8809-0DAC-41E5-A212-ACB4A01BE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670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00" fill="hold">
                                          <p:stCondLst>
                                            <p:cond delay="0"/>
                                          </p:stCondLst>
                                        </p:cTn>
                                        <p:tgtEl>
                                          <p:spTgt spid="7"/>
                                        </p:tgtEl>
                                        <p:attrNameLst>
                                          <p:attrName>r</p:attrName>
                                        </p:attrNameLst>
                                      </p:cBhvr>
                                    </p:animRot>
                                    <p:animRot by="-240000">
                                      <p:cBhvr>
                                        <p:cTn id="7" dur="200" fill="hold">
                                          <p:stCondLst>
                                            <p:cond delay="200"/>
                                          </p:stCondLst>
                                        </p:cTn>
                                        <p:tgtEl>
                                          <p:spTgt spid="7"/>
                                        </p:tgtEl>
                                        <p:attrNameLst>
                                          <p:attrName>r</p:attrName>
                                        </p:attrNameLst>
                                      </p:cBhvr>
                                    </p:animRot>
                                    <p:animRot by="240000">
                                      <p:cBhvr>
                                        <p:cTn id="8" dur="200" fill="hold">
                                          <p:stCondLst>
                                            <p:cond delay="400"/>
                                          </p:stCondLst>
                                        </p:cTn>
                                        <p:tgtEl>
                                          <p:spTgt spid="7"/>
                                        </p:tgtEl>
                                        <p:attrNameLst>
                                          <p:attrName>r</p:attrName>
                                        </p:attrNameLst>
                                      </p:cBhvr>
                                    </p:animRot>
                                    <p:animRot by="-240000">
                                      <p:cBhvr>
                                        <p:cTn id="9" dur="200" fill="hold">
                                          <p:stCondLst>
                                            <p:cond delay="600"/>
                                          </p:stCondLst>
                                        </p:cTn>
                                        <p:tgtEl>
                                          <p:spTgt spid="7"/>
                                        </p:tgtEl>
                                        <p:attrNameLst>
                                          <p:attrName>r</p:attrName>
                                        </p:attrNameLst>
                                      </p:cBhvr>
                                    </p:animRot>
                                    <p:animRot by="120000">
                                      <p:cBhvr>
                                        <p:cTn id="10" dur="200" fill="hold">
                                          <p:stCondLst>
                                            <p:cond delay="800"/>
                                          </p:stCondLst>
                                        </p:cTn>
                                        <p:tgtEl>
                                          <p:spTgt spid="7"/>
                                        </p:tgtEl>
                                        <p:attrNameLst>
                                          <p:attrName>r</p:attrName>
                                        </p:attrNameLst>
                                      </p:cBhvr>
                                    </p:animRot>
                                  </p:childTnLst>
                                </p:cTn>
                              </p:par>
                            </p:childTnLst>
                          </p:cTn>
                        </p:par>
                        <p:par>
                          <p:cTn id="11" fill="hold">
                            <p:stCondLst>
                              <p:cond delay="1000"/>
                            </p:stCondLst>
                            <p:childTnLst>
                              <p:par>
                                <p:cTn id="12" presetID="6" presetClass="entr" presetSubtype="16"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039FA-692B-1516-86A6-29259B4C1468}"/>
              </a:ext>
            </a:extLst>
          </p:cNvPr>
          <p:cNvSpPr>
            <a:spLocks noGrp="1"/>
          </p:cNvSpPr>
          <p:nvPr>
            <p:ph type="title"/>
          </p:nvPr>
        </p:nvSpPr>
        <p:spPr>
          <a:xfrm>
            <a:off x="1097280" y="286603"/>
            <a:ext cx="10058400" cy="1450757"/>
          </a:xfrm>
        </p:spPr>
        <p:txBody>
          <a:bodyPr>
            <a:normAutofit/>
          </a:bodyPr>
          <a:lstStyle/>
          <a:p>
            <a:pPr marL="0" marR="0">
              <a:spcBef>
                <a:spcPts val="0"/>
              </a:spcBef>
              <a:spcAft>
                <a:spcPts val="1000"/>
              </a:spcAft>
            </a:pPr>
            <a:r>
              <a:rPr lang="en-US" b="1" kern="100" dirty="0">
                <a:effectLst/>
                <a:latin typeface="Calibri Light" panose="020F0302020204030204" pitchFamily="34" charset="0"/>
                <a:ea typeface="Calibri Light" panose="020F0302020204030204" pitchFamily="34" charset="0"/>
                <a:cs typeface="Calibri Light" panose="020F0302020204030204" pitchFamily="34" charset="0"/>
              </a:rPr>
              <a:t>Introduction</a:t>
            </a:r>
            <a:endParaRPr lang="en-US" dirty="0"/>
          </a:p>
        </p:txBody>
      </p:sp>
      <p:sp>
        <p:nvSpPr>
          <p:cNvPr id="3" name="Content Placeholder 2">
            <a:extLst>
              <a:ext uri="{FF2B5EF4-FFF2-40B4-BE49-F238E27FC236}">
                <a16:creationId xmlns:a16="http://schemas.microsoft.com/office/drawing/2014/main" id="{A05FAB49-783B-0D0E-C335-1E0C01E1A46D}"/>
              </a:ext>
            </a:extLst>
          </p:cNvPr>
          <p:cNvSpPr>
            <a:spLocks noGrp="1"/>
          </p:cNvSpPr>
          <p:nvPr>
            <p:ph idx="1"/>
          </p:nvPr>
        </p:nvSpPr>
        <p:spPr>
          <a:xfrm>
            <a:off x="1097279" y="1845734"/>
            <a:ext cx="6454987" cy="4023360"/>
          </a:xfrm>
        </p:spPr>
        <p:txBody>
          <a:bodyPr>
            <a:normAutofit/>
          </a:bodyPr>
          <a:lstStyle/>
          <a:p>
            <a:pPr>
              <a:buFont typeface="Arial" panose="020B0604020202020204" pitchFamily="34" charset="0"/>
              <a:buChar char="•"/>
            </a:pPr>
            <a:r>
              <a:rPr lang="en-US" b="1" dirty="0"/>
              <a:t> Importance of Inventory Management: </a:t>
            </a:r>
          </a:p>
          <a:p>
            <a:pPr lvl="1">
              <a:buFont typeface="Arial" panose="020B0604020202020204" pitchFamily="34" charset="0"/>
              <a:buChar char="•"/>
            </a:pPr>
            <a:r>
              <a:rPr lang="en-US" dirty="0"/>
              <a:t>Ensures stock availability to meet customer demand.</a:t>
            </a:r>
          </a:p>
          <a:p>
            <a:pPr lvl="1">
              <a:buFont typeface="Arial" panose="020B0604020202020204" pitchFamily="34" charset="0"/>
              <a:buChar char="•"/>
            </a:pPr>
            <a:r>
              <a:rPr lang="en-US" dirty="0"/>
              <a:t>Minimizes excess inventory that ties up capital.</a:t>
            </a:r>
          </a:p>
          <a:p>
            <a:pPr>
              <a:buFont typeface="Arial" panose="020B0604020202020204" pitchFamily="34" charset="0"/>
              <a:buChar char="•"/>
            </a:pPr>
            <a:r>
              <a:rPr lang="en-US" b="1" dirty="0"/>
              <a:t> Project Objectives: </a:t>
            </a:r>
          </a:p>
          <a:p>
            <a:pPr lvl="1">
              <a:buFont typeface="Arial" panose="020B0604020202020204" pitchFamily="34" charset="0"/>
              <a:buChar char="•"/>
            </a:pPr>
            <a:r>
              <a:rPr lang="en-US" dirty="0"/>
              <a:t>Develop a simulation model to optimize inventory management.</a:t>
            </a:r>
          </a:p>
          <a:p>
            <a:pPr lvl="1">
              <a:buFont typeface="Arial" panose="020B0604020202020204" pitchFamily="34" charset="0"/>
              <a:buChar char="•"/>
            </a:pPr>
            <a:r>
              <a:rPr lang="en-US" dirty="0"/>
              <a:t>Analyze different inventory management policies.</a:t>
            </a:r>
          </a:p>
          <a:p>
            <a:pPr lvl="1">
              <a:buFont typeface="Arial" panose="020B0604020202020204" pitchFamily="34" charset="0"/>
              <a:buChar char="•"/>
            </a:pPr>
            <a:r>
              <a:rPr lang="en-US" dirty="0"/>
              <a:t>Optimize policies to reduce costs and maintain high service levels.</a:t>
            </a:r>
          </a:p>
          <a:p>
            <a:pPr marL="201168" lvl="1" indent="0">
              <a:buNone/>
            </a:pPr>
            <a:endParaRPr lang="en-US" dirty="0"/>
          </a:p>
          <a:p>
            <a:endParaRPr lang="en-US"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7" name="Graphic 6" descr="Box trolley">
            <a:extLst>
              <a:ext uri="{FF2B5EF4-FFF2-40B4-BE49-F238E27FC236}">
                <a16:creationId xmlns:a16="http://schemas.microsoft.com/office/drawing/2014/main" id="{AC03C508-0A8B-249C-1157-8A6450B690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1" y="2121215"/>
            <a:ext cx="3135109" cy="3135109"/>
          </a:xfrm>
          <a:prstGeom prst="rect">
            <a:avLst/>
          </a:prstGeom>
        </p:spPr>
      </p:pic>
    </p:spTree>
    <p:extLst>
      <p:ext uri="{BB962C8B-B14F-4D97-AF65-F5344CB8AC3E}">
        <p14:creationId xmlns:p14="http://schemas.microsoft.com/office/powerpoint/2010/main" val="1704173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00" fill="hold">
                                          <p:stCondLst>
                                            <p:cond delay="0"/>
                                          </p:stCondLst>
                                        </p:cTn>
                                        <p:tgtEl>
                                          <p:spTgt spid="7"/>
                                        </p:tgtEl>
                                        <p:attrNameLst>
                                          <p:attrName>r</p:attrName>
                                        </p:attrNameLst>
                                      </p:cBhvr>
                                    </p:animRot>
                                    <p:animRot by="-240000">
                                      <p:cBhvr>
                                        <p:cTn id="7" dur="200" fill="hold">
                                          <p:stCondLst>
                                            <p:cond delay="200"/>
                                          </p:stCondLst>
                                        </p:cTn>
                                        <p:tgtEl>
                                          <p:spTgt spid="7"/>
                                        </p:tgtEl>
                                        <p:attrNameLst>
                                          <p:attrName>r</p:attrName>
                                        </p:attrNameLst>
                                      </p:cBhvr>
                                    </p:animRot>
                                    <p:animRot by="240000">
                                      <p:cBhvr>
                                        <p:cTn id="8" dur="200" fill="hold">
                                          <p:stCondLst>
                                            <p:cond delay="400"/>
                                          </p:stCondLst>
                                        </p:cTn>
                                        <p:tgtEl>
                                          <p:spTgt spid="7"/>
                                        </p:tgtEl>
                                        <p:attrNameLst>
                                          <p:attrName>r</p:attrName>
                                        </p:attrNameLst>
                                      </p:cBhvr>
                                    </p:animRot>
                                    <p:animRot by="-240000">
                                      <p:cBhvr>
                                        <p:cTn id="9" dur="200" fill="hold">
                                          <p:stCondLst>
                                            <p:cond delay="600"/>
                                          </p:stCondLst>
                                        </p:cTn>
                                        <p:tgtEl>
                                          <p:spTgt spid="7"/>
                                        </p:tgtEl>
                                        <p:attrNameLst>
                                          <p:attrName>r</p:attrName>
                                        </p:attrNameLst>
                                      </p:cBhvr>
                                    </p:animRot>
                                    <p:animRot by="120000">
                                      <p:cBhvr>
                                        <p:cTn id="10" dur="200" fill="hold">
                                          <p:stCondLst>
                                            <p:cond delay="800"/>
                                          </p:stCondLst>
                                        </p:cTn>
                                        <p:tgtEl>
                                          <p:spTgt spid="7"/>
                                        </p:tgtEl>
                                        <p:attrNameLst>
                                          <p:attrName>r</p:attrName>
                                        </p:attrNameLst>
                                      </p:cBhvr>
                                    </p:animRo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50"/>
                                        <p:tgtEl>
                                          <p:spTgt spid="3">
                                            <p:txEl>
                                              <p:pRg st="0" end="0"/>
                                            </p:txEl>
                                          </p:spTgt>
                                        </p:tgtEl>
                                      </p:cBhvr>
                                    </p:animEffect>
                                  </p:childTnLst>
                                </p:cTn>
                              </p:par>
                            </p:childTnLst>
                          </p:cTn>
                        </p:par>
                        <p:par>
                          <p:cTn id="15" fill="hold">
                            <p:stCondLst>
                              <p:cond delay="1250"/>
                            </p:stCondLst>
                            <p:childTnLst>
                              <p:par>
                                <p:cTn id="16" presetID="10"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250"/>
                                        <p:tgtEl>
                                          <p:spTgt spid="3">
                                            <p:txEl>
                                              <p:pRg st="1" end="1"/>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50"/>
                                        <p:tgtEl>
                                          <p:spTgt spid="3">
                                            <p:txEl>
                                              <p:pRg st="2" end="2"/>
                                            </p:txEl>
                                          </p:spTgt>
                                        </p:tgtEl>
                                      </p:cBhvr>
                                    </p:animEffect>
                                  </p:childTnLst>
                                </p:cTn>
                              </p:par>
                            </p:childTnLst>
                          </p:cTn>
                        </p:par>
                        <p:par>
                          <p:cTn id="23" fill="hold">
                            <p:stCondLst>
                              <p:cond delay="1750"/>
                            </p:stCondLst>
                            <p:childTnLst>
                              <p:par>
                                <p:cTn id="24" presetID="10" presetClass="entr" presetSubtype="0" fill="hold" grpId="0"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250"/>
                                        <p:tgtEl>
                                          <p:spTgt spid="3">
                                            <p:txEl>
                                              <p:pRg st="3" end="3"/>
                                            </p:txEl>
                                          </p:spTgt>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250"/>
                                        <p:tgtEl>
                                          <p:spTgt spid="3">
                                            <p:txEl>
                                              <p:pRg st="4" end="4"/>
                                            </p:txEl>
                                          </p:spTgt>
                                        </p:tgtEl>
                                      </p:cBhvr>
                                    </p:animEffect>
                                  </p:childTnLst>
                                </p:cTn>
                              </p:par>
                            </p:childTnLst>
                          </p:cTn>
                        </p:par>
                        <p:par>
                          <p:cTn id="31" fill="hold">
                            <p:stCondLst>
                              <p:cond delay="2250"/>
                            </p:stCondLst>
                            <p:childTnLst>
                              <p:par>
                                <p:cTn id="32" presetID="10" presetClass="entr" presetSubtype="0" fill="hold" grpId="0" nodeType="after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250"/>
                                        <p:tgtEl>
                                          <p:spTgt spid="3">
                                            <p:txEl>
                                              <p:pRg st="5" end="5"/>
                                            </p:txEl>
                                          </p:spTgt>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25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3E28945-4614-EA7B-4E0E-7159AA1324DF}"/>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Dataset Overview</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8DE04B87-E414-11F9-9F3E-67D85C84D3E2}"/>
              </a:ext>
            </a:extLst>
          </p:cNvPr>
          <p:cNvSpPr>
            <a:spLocks noGrp="1"/>
          </p:cNvSpPr>
          <p:nvPr>
            <p:ph idx="1"/>
          </p:nvPr>
        </p:nvSpPr>
        <p:spPr>
          <a:xfrm>
            <a:off x="4742016" y="301451"/>
            <a:ext cx="7348384" cy="6681240"/>
          </a:xfrm>
        </p:spPr>
        <p:txBody>
          <a:bodyPr numCol="1" anchor="ctr">
            <a:normAutofit fontScale="92500" lnSpcReduction="20000"/>
          </a:bodyPr>
          <a:lstStyle/>
          <a:p>
            <a:pPr marL="0" indent="0">
              <a:buNone/>
            </a:pPr>
            <a:r>
              <a:rPr lang="en-US" sz="1700" dirty="0"/>
              <a:t>The dataset used in this project consists of various attributes crucial for inventory management analysis. The primary attributes are as follows:</a:t>
            </a:r>
          </a:p>
          <a:p>
            <a:pPr marL="457200" indent="-457200">
              <a:buFont typeface="+mj-lt"/>
              <a:buAutoNum type="arabicPeriod"/>
            </a:pPr>
            <a:r>
              <a:rPr lang="en-US" sz="1700" b="1" dirty="0"/>
              <a:t>Date:</a:t>
            </a:r>
            <a:r>
              <a:rPr lang="en-US" sz="1700" dirty="0"/>
              <a:t> The date on which the sale occurred.</a:t>
            </a:r>
          </a:p>
          <a:p>
            <a:pPr marL="457200" indent="-457200">
              <a:buFont typeface="+mj-lt"/>
              <a:buAutoNum type="arabicPeriod"/>
            </a:pPr>
            <a:r>
              <a:rPr lang="en-US" sz="1700" b="1" dirty="0"/>
              <a:t>Store:</a:t>
            </a:r>
            <a:r>
              <a:rPr lang="en-US" sz="1700" dirty="0"/>
              <a:t> The specific location of the store, identified as Store A, Store B, Store C, etc.</a:t>
            </a:r>
          </a:p>
          <a:p>
            <a:pPr marL="457200" indent="-457200">
              <a:buFont typeface="+mj-lt"/>
              <a:buAutoNum type="arabicPeriod"/>
            </a:pPr>
            <a:r>
              <a:rPr lang="en-US" sz="1700" b="1" dirty="0"/>
              <a:t>Product Type:</a:t>
            </a:r>
            <a:r>
              <a:rPr lang="en-US" sz="1700" dirty="0"/>
              <a:t> The category of products sold, such as skincare, makeup, and haircare.</a:t>
            </a:r>
          </a:p>
          <a:p>
            <a:pPr marL="457200" indent="-457200">
              <a:buFont typeface="+mj-lt"/>
              <a:buAutoNum type="arabicPeriod"/>
            </a:pPr>
            <a:r>
              <a:rPr lang="en-US" sz="1700" b="1" dirty="0"/>
              <a:t>SKU:</a:t>
            </a:r>
            <a:r>
              <a:rPr lang="en-US" sz="1700" dirty="0"/>
              <a:t> The stock-keeping unit identifier for each product, which uniquely identifies each item.</a:t>
            </a:r>
          </a:p>
          <a:p>
            <a:pPr marL="457200" indent="-457200">
              <a:buFont typeface="+mj-lt"/>
              <a:buAutoNum type="arabicPeriod"/>
            </a:pPr>
            <a:r>
              <a:rPr lang="en-US" sz="1700" b="1" dirty="0"/>
              <a:t>Price:</a:t>
            </a:r>
            <a:r>
              <a:rPr lang="en-US" sz="1700" dirty="0"/>
              <a:t> The selling price of the product.</a:t>
            </a:r>
          </a:p>
          <a:p>
            <a:pPr marL="457200" indent="-457200">
              <a:buFont typeface="+mj-lt"/>
              <a:buAutoNum type="arabicPeriod"/>
            </a:pPr>
            <a:r>
              <a:rPr lang="en-US" sz="1700" b="1" dirty="0"/>
              <a:t>Availability:</a:t>
            </a:r>
            <a:r>
              <a:rPr lang="en-US" sz="1700" dirty="0"/>
              <a:t> The number of units available for sale at the time.</a:t>
            </a:r>
            <a:endParaRPr lang="en-US" sz="1700" b="1" dirty="0"/>
          </a:p>
          <a:p>
            <a:pPr marL="457200" indent="-457200">
              <a:buFont typeface="+mj-lt"/>
              <a:buAutoNum type="arabicPeriod"/>
            </a:pPr>
            <a:r>
              <a:rPr lang="en-US" sz="1700" b="1" dirty="0"/>
              <a:t>Number of Products Sold:</a:t>
            </a:r>
            <a:r>
              <a:rPr lang="en-US" sz="1700" dirty="0"/>
              <a:t> The quantity of each product sold on a given date.</a:t>
            </a:r>
          </a:p>
          <a:p>
            <a:pPr marL="457200" indent="-457200">
              <a:buFont typeface="+mj-lt"/>
              <a:buAutoNum type="arabicPeriod"/>
            </a:pPr>
            <a:r>
              <a:rPr lang="en-US" sz="1700" b="1" dirty="0"/>
              <a:t>Revenue Generated:</a:t>
            </a:r>
            <a:r>
              <a:rPr lang="en-US" sz="1700" dirty="0"/>
              <a:t> The total revenue generated from sales on that date.</a:t>
            </a:r>
          </a:p>
          <a:p>
            <a:pPr marL="457200" indent="-457200">
              <a:buFont typeface="+mj-lt"/>
              <a:buAutoNum type="arabicPeriod"/>
            </a:pPr>
            <a:r>
              <a:rPr lang="en-US" sz="1700" b="1" dirty="0"/>
              <a:t>Customer Demographics:</a:t>
            </a:r>
            <a:r>
              <a:rPr lang="en-US" sz="1700" dirty="0"/>
              <a:t> Information about the customers making purchases, providing insights into customer profiles.</a:t>
            </a:r>
          </a:p>
          <a:p>
            <a:pPr marL="457200" indent="-457200">
              <a:buFont typeface="+mj-lt"/>
              <a:buAutoNum type="arabicPeriod"/>
            </a:pPr>
            <a:r>
              <a:rPr lang="en-US" sz="1700" b="1" dirty="0"/>
              <a:t>Stock Levels:</a:t>
            </a:r>
            <a:r>
              <a:rPr lang="en-US" sz="1700" dirty="0"/>
              <a:t> Current inventory levels for each product.</a:t>
            </a:r>
          </a:p>
          <a:p>
            <a:pPr marL="457200" indent="-457200">
              <a:buFont typeface="+mj-lt"/>
              <a:buAutoNum type="arabicPeriod"/>
            </a:pPr>
            <a:r>
              <a:rPr lang="en-US" sz="1700" b="1" dirty="0"/>
              <a:t>Lead Times:</a:t>
            </a:r>
            <a:r>
              <a:rPr lang="en-US" sz="1700" dirty="0"/>
              <a:t> The time taken for products to be delivered from suppliers.</a:t>
            </a:r>
          </a:p>
          <a:p>
            <a:pPr marL="457200" indent="-457200">
              <a:buFont typeface="+mj-lt"/>
              <a:buAutoNum type="arabicPeriod"/>
            </a:pPr>
            <a:r>
              <a:rPr lang="en-US" sz="1700" b="1" dirty="0"/>
              <a:t>Various Costs:</a:t>
            </a:r>
            <a:r>
              <a:rPr lang="en-US" sz="1700" dirty="0"/>
              <a:t> This includes shipping costs, holding costs, ordering costs, and stockout costs.</a:t>
            </a:r>
          </a:p>
          <a:p>
            <a:pPr marL="0" indent="0">
              <a:buNone/>
            </a:pPr>
            <a:endParaRPr lang="en-US" sz="1700" dirty="0"/>
          </a:p>
          <a:p>
            <a:pPr>
              <a:buFont typeface="Arial" panose="020B0604020202020204" pitchFamily="34" charset="0"/>
              <a:buChar char="•"/>
            </a:pPr>
            <a:r>
              <a:rPr lang="en-US" sz="1700" b="1" dirty="0"/>
              <a:t> Dataset Size:</a:t>
            </a:r>
            <a:r>
              <a:rPr lang="en-US" sz="1700" dirty="0"/>
              <a:t> 100 entries providing a comprehensive view across different stores and product types.</a:t>
            </a:r>
          </a:p>
          <a:p>
            <a:endParaRPr lang="en-US" sz="1400" dirty="0"/>
          </a:p>
        </p:txBody>
      </p:sp>
    </p:spTree>
    <p:extLst>
      <p:ext uri="{BB962C8B-B14F-4D97-AF65-F5344CB8AC3E}">
        <p14:creationId xmlns:p14="http://schemas.microsoft.com/office/powerpoint/2010/main" val="3349030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50"/>
                                        <p:tgtEl>
                                          <p:spTgt spid="3">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50"/>
                                        <p:tgtEl>
                                          <p:spTgt spid="3">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50"/>
                                        <p:tgtEl>
                                          <p:spTgt spid="3">
                                            <p:txEl>
                                              <p:pRg st="3" end="3"/>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50"/>
                                        <p:tgtEl>
                                          <p:spTgt spid="3">
                                            <p:txEl>
                                              <p:pRg st="4" end="4"/>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50"/>
                                        <p:tgtEl>
                                          <p:spTgt spid="3">
                                            <p:txEl>
                                              <p:pRg st="5" end="5"/>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50"/>
                                        <p:tgtEl>
                                          <p:spTgt spid="3">
                                            <p:txEl>
                                              <p:pRg st="6" end="6"/>
                                            </p:tx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250"/>
                                        <p:tgtEl>
                                          <p:spTgt spid="3">
                                            <p:txEl>
                                              <p:pRg st="7" end="7"/>
                                            </p:txEl>
                                          </p:spTgt>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250"/>
                                        <p:tgtEl>
                                          <p:spTgt spid="3">
                                            <p:txEl>
                                              <p:pRg st="8" end="8"/>
                                            </p:txEl>
                                          </p:spTgt>
                                        </p:tgtEl>
                                      </p:cBhvr>
                                    </p:animEffect>
                                  </p:childTnLst>
                                </p:cTn>
                              </p:par>
                            </p:childTnLst>
                          </p:cTn>
                        </p:par>
                        <p:par>
                          <p:cTn id="40" fill="hold">
                            <p:stCondLst>
                              <p:cond delay="2250"/>
                            </p:stCondLst>
                            <p:childTnLst>
                              <p:par>
                                <p:cTn id="41" presetID="10" presetClass="entr" presetSubtype="0" fill="hold" grpId="0"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250"/>
                                        <p:tgtEl>
                                          <p:spTgt spid="3">
                                            <p:txEl>
                                              <p:pRg st="9" end="9"/>
                                            </p:txEl>
                                          </p:spTgt>
                                        </p:tgtEl>
                                      </p:cBhvr>
                                    </p:animEffect>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250"/>
                                        <p:tgtEl>
                                          <p:spTgt spid="3">
                                            <p:txEl>
                                              <p:pRg st="10" end="10"/>
                                            </p:txEl>
                                          </p:spTgt>
                                        </p:tgtEl>
                                      </p:cBhvr>
                                    </p:animEffect>
                                  </p:childTnLst>
                                </p:cTn>
                              </p:par>
                            </p:childTnLst>
                          </p:cTn>
                        </p:par>
                        <p:par>
                          <p:cTn id="48" fill="hold">
                            <p:stCondLst>
                              <p:cond delay="2750"/>
                            </p:stCondLst>
                            <p:childTnLst>
                              <p:par>
                                <p:cTn id="49" presetID="10" presetClass="entr" presetSubtype="0" fill="hold" grpId="0" nodeType="after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250"/>
                                        <p:tgtEl>
                                          <p:spTgt spid="3">
                                            <p:txEl>
                                              <p:pRg st="11" end="11"/>
                                            </p:txEl>
                                          </p:spTgt>
                                        </p:tgtEl>
                                      </p:cBhvr>
                                    </p:animEffect>
                                  </p:childTnLst>
                                </p:cTn>
                              </p:par>
                            </p:childTnLst>
                          </p:cTn>
                        </p:par>
                        <p:par>
                          <p:cTn id="52" fill="hold">
                            <p:stCondLst>
                              <p:cond delay="3000"/>
                            </p:stCondLst>
                            <p:childTnLst>
                              <p:par>
                                <p:cTn id="53" presetID="10" presetClass="entr" presetSubtype="0" fill="hold" grpId="0" nodeType="after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250"/>
                                        <p:tgtEl>
                                          <p:spTgt spid="3">
                                            <p:txEl>
                                              <p:pRg st="12" end="12"/>
                                            </p:txEl>
                                          </p:spTgt>
                                        </p:tgtEl>
                                      </p:cBhvr>
                                    </p:animEffect>
                                  </p:childTnLst>
                                </p:cTn>
                              </p:par>
                            </p:childTnLst>
                          </p:cTn>
                        </p:par>
                        <p:par>
                          <p:cTn id="56" fill="hold">
                            <p:stCondLst>
                              <p:cond delay="3250"/>
                            </p:stCondLst>
                            <p:childTnLst>
                              <p:par>
                                <p:cTn id="57" presetID="10" presetClass="entr" presetSubtype="0" fill="hold" grpId="0" nodeType="after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animEffect transition="in" filter="fade">
                                      <p:cBhvr>
                                        <p:cTn id="59" dur="25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0912-AF24-786E-D32A-3CD4A198A2A1}"/>
              </a:ext>
            </a:extLst>
          </p:cNvPr>
          <p:cNvSpPr>
            <a:spLocks noGrp="1"/>
          </p:cNvSpPr>
          <p:nvPr>
            <p:ph type="title"/>
          </p:nvPr>
        </p:nvSpPr>
        <p:spPr/>
        <p:txBody>
          <a:bodyPr/>
          <a:lstStyle/>
          <a:p>
            <a:r>
              <a:rPr lang="en-US" b="1" kern="100" dirty="0">
                <a:effectLst/>
                <a:ea typeface="Calibri" panose="020F0502020204030204" pitchFamily="34" charset="0"/>
                <a:cs typeface="Shruti" panose="020B0502040204020203" pitchFamily="34" charset="0"/>
              </a:rPr>
              <a:t>Data Preprocessing</a:t>
            </a:r>
            <a:endParaRPr lang="en-US" dirty="0"/>
          </a:p>
        </p:txBody>
      </p:sp>
      <p:sp>
        <p:nvSpPr>
          <p:cNvPr id="11" name="Rectangle 7">
            <a:extLst>
              <a:ext uri="{FF2B5EF4-FFF2-40B4-BE49-F238E27FC236}">
                <a16:creationId xmlns:a16="http://schemas.microsoft.com/office/drawing/2014/main" id="{C05DDE52-F5F6-9874-6B79-F2C7D034E558}"/>
              </a:ext>
            </a:extLst>
          </p:cNvPr>
          <p:cNvSpPr>
            <a:spLocks noGrp="1" noChangeArrowheads="1"/>
          </p:cNvSpPr>
          <p:nvPr>
            <p:ph idx="1"/>
          </p:nvPr>
        </p:nvSpPr>
        <p:spPr bwMode="auto">
          <a:xfrm>
            <a:off x="1176107" y="2478423"/>
            <a:ext cx="9900745" cy="3220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Steps Taken:</a:t>
            </a:r>
            <a:endParaRPr kumimoji="0" lang="en-US" altLang="en-US" sz="1800" b="0" i="0" u="none" strike="noStrike" cap="none" normalizeH="0" baseline="0" dirty="0">
              <a:ln>
                <a:noFill/>
              </a:ln>
              <a:solidFill>
                <a:schemeClr val="tx1"/>
              </a:solidFill>
              <a:effectLst/>
            </a:endParaRPr>
          </a:p>
          <a:p>
            <a:pPr marL="342900" indent="-342900" eaLnBrk="0" fontAlgn="base" hangingPunct="0">
              <a:lnSpc>
                <a:spcPct val="100000"/>
              </a:lnSpc>
              <a:spcBef>
                <a:spcPct val="0"/>
              </a:spcBef>
              <a:spcAft>
                <a:spcPct val="0"/>
              </a:spcAft>
              <a:buClrTx/>
              <a:buSzTx/>
              <a:buFont typeface="+mj-lt"/>
              <a:buAutoNum type="arabicPeriod"/>
            </a:pPr>
            <a:r>
              <a:rPr kumimoji="0" lang="en-US" altLang="en-US" sz="1800" b="1" i="0" u="none" strike="noStrike" cap="none" normalizeH="0" baseline="0" dirty="0">
                <a:ln>
                  <a:noFill/>
                </a:ln>
                <a:solidFill>
                  <a:schemeClr val="tx1"/>
                </a:solidFill>
                <a:effectLst/>
              </a:rPr>
              <a:t>Library Loading:</a:t>
            </a:r>
            <a:r>
              <a:rPr kumimoji="0" lang="en-US" altLang="en-US" sz="1800" b="0" i="0" u="none" strike="noStrike" cap="none" normalizeH="0" baseline="0" dirty="0">
                <a:ln>
                  <a:noFill/>
                </a:ln>
                <a:solidFill>
                  <a:schemeClr val="tx1"/>
                </a:solidFill>
                <a:effectLst/>
              </a:rPr>
              <a:t> Loaded essential R libraries (</a:t>
            </a:r>
            <a:r>
              <a:rPr kumimoji="0" lang="en-US" altLang="en-US" sz="1800" b="0" i="0" u="none" strike="noStrike" cap="none" normalizeH="0" baseline="0" dirty="0" err="1">
                <a:ln>
                  <a:noFill/>
                </a:ln>
                <a:solidFill>
                  <a:schemeClr val="tx1"/>
                </a:solidFill>
                <a:effectLst/>
              </a:rPr>
              <a:t>readr</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dplyr</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tidyr</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lubridate</a:t>
            </a:r>
            <a:r>
              <a:rPr lang="en-US" altLang="en-US" sz="1800" dirty="0">
                <a:solidFill>
                  <a:schemeClr val="tx1"/>
                </a:solidFill>
              </a:rPr>
              <a:t>)</a:t>
            </a:r>
            <a:endParaRPr kumimoji="0" lang="en-US" altLang="en-US" sz="1800" b="0" i="0" u="none" strike="noStrike" cap="none" normalizeH="0" baseline="0" dirty="0">
              <a:ln>
                <a:noFill/>
              </a:ln>
              <a:solidFill>
                <a:schemeClr val="tx1"/>
              </a:solidFill>
              <a:effectLst/>
            </a:endParaRPr>
          </a:p>
          <a:p>
            <a:pPr marL="342900" indent="-342900" eaLnBrk="0" fontAlgn="base" hangingPunct="0">
              <a:lnSpc>
                <a:spcPct val="100000"/>
              </a:lnSpc>
              <a:spcBef>
                <a:spcPct val="0"/>
              </a:spcBef>
              <a:spcAft>
                <a:spcPct val="0"/>
              </a:spcAft>
              <a:buClrTx/>
              <a:buSzTx/>
              <a:buFont typeface="+mj-lt"/>
              <a:buAutoNum type="arabicPeriod"/>
            </a:pPr>
            <a:r>
              <a:rPr kumimoji="0" lang="en-US" altLang="en-US" sz="1800" b="1" i="0" u="none" strike="noStrike" cap="none" normalizeH="0" baseline="0" dirty="0">
                <a:ln>
                  <a:noFill/>
                </a:ln>
                <a:solidFill>
                  <a:schemeClr val="tx1"/>
                </a:solidFill>
                <a:effectLst/>
              </a:rPr>
              <a:t>Data Import:</a:t>
            </a:r>
            <a:r>
              <a:rPr kumimoji="0" lang="en-US" altLang="en-US" sz="1800" b="0" i="0" u="none" strike="noStrike" cap="none" normalizeH="0" baseline="0" dirty="0">
                <a:ln>
                  <a:noFill/>
                </a:ln>
                <a:solidFill>
                  <a:schemeClr val="tx1"/>
                </a:solidFill>
                <a:effectLst/>
              </a:rPr>
              <a:t> Imported sales data from a CSV file.</a:t>
            </a:r>
          </a:p>
          <a:p>
            <a:pPr marL="342900" indent="-342900" eaLnBrk="0" fontAlgn="base" hangingPunct="0">
              <a:lnSpc>
                <a:spcPct val="100000"/>
              </a:lnSpc>
              <a:spcBef>
                <a:spcPct val="0"/>
              </a:spcBef>
              <a:spcAft>
                <a:spcPct val="0"/>
              </a:spcAft>
              <a:buClrTx/>
              <a:buSzTx/>
              <a:buFont typeface="+mj-lt"/>
              <a:buAutoNum type="arabicPeriod"/>
            </a:pPr>
            <a:r>
              <a:rPr lang="en-US" sz="1800" b="1" kern="100" dirty="0">
                <a:effectLst/>
                <a:latin typeface="Calibri" panose="020F0502020204030204" pitchFamily="34" charset="0"/>
                <a:ea typeface="Calibri" panose="020F0502020204030204" pitchFamily="34" charset="0"/>
                <a:cs typeface="Shruti" panose="020B0502040204020203" pitchFamily="34" charset="0"/>
              </a:rPr>
              <a:t>Data Cleaning:</a:t>
            </a:r>
            <a:endParaRPr lang="en-US" sz="1800" kern="100" dirty="0">
              <a:effectLst/>
              <a:latin typeface="Calibri" panose="020F0502020204030204" pitchFamily="34" charset="0"/>
              <a:ea typeface="Calibri" panose="020F0502020204030204" pitchFamily="34" charset="0"/>
              <a:cs typeface="Shruti" panose="020B0502040204020203" pitchFamily="34" charset="0"/>
            </a:endParaRPr>
          </a:p>
          <a:p>
            <a:pPr marL="635508" lvl="1" indent="-342900">
              <a:lnSpc>
                <a:spcPct val="115000"/>
              </a:lnSpc>
              <a:spcBef>
                <a:spcPts val="0"/>
              </a:spcBef>
              <a:spcAft>
                <a:spcPts val="0"/>
              </a:spcAft>
              <a:buFont typeface="Symbol" panose="05050102010706020507" pitchFamily="18" charset="2"/>
              <a:buChar char=""/>
            </a:pPr>
            <a:r>
              <a:rPr lang="en-US" sz="1600" b="1" kern="100" dirty="0">
                <a:effectLst/>
                <a:latin typeface="Calibri" panose="020F0502020204030204" pitchFamily="34" charset="0"/>
                <a:ea typeface="Calibri" panose="020F0502020204030204" pitchFamily="34" charset="0"/>
                <a:cs typeface="Shruti" panose="020B0502040204020203" pitchFamily="34" charset="0"/>
              </a:rPr>
              <a:t>Date Conversion:</a:t>
            </a:r>
            <a:r>
              <a:rPr lang="en-US" sz="1600" kern="100" dirty="0">
                <a:effectLst/>
                <a:latin typeface="Calibri" panose="020F0502020204030204" pitchFamily="34" charset="0"/>
                <a:ea typeface="Calibri" panose="020F0502020204030204" pitchFamily="34" charset="0"/>
                <a:cs typeface="Shruti" panose="020B0502040204020203" pitchFamily="34" charset="0"/>
              </a:rPr>
              <a:t> The Date column was converted to a proper date format to facilitate time-series analysis.</a:t>
            </a:r>
          </a:p>
          <a:p>
            <a:pPr marL="635508" lvl="1" indent="-342900">
              <a:lnSpc>
                <a:spcPct val="115000"/>
              </a:lnSpc>
              <a:spcBef>
                <a:spcPts val="0"/>
              </a:spcBef>
              <a:spcAft>
                <a:spcPts val="0"/>
              </a:spcAft>
              <a:buFont typeface="Symbol" panose="05050102010706020507" pitchFamily="18" charset="2"/>
              <a:buChar char=""/>
            </a:pPr>
            <a:r>
              <a:rPr lang="en-US" sz="1600" b="1" kern="100" dirty="0">
                <a:effectLst/>
                <a:latin typeface="Calibri" panose="020F0502020204030204" pitchFamily="34" charset="0"/>
                <a:ea typeface="Calibri" panose="020F0502020204030204" pitchFamily="34" charset="0"/>
                <a:cs typeface="Shruti" panose="020B0502040204020203" pitchFamily="34" charset="0"/>
              </a:rPr>
              <a:t>Numeric Formatting:</a:t>
            </a:r>
            <a:r>
              <a:rPr lang="en-US" sz="1600" kern="100" dirty="0">
                <a:effectLst/>
                <a:latin typeface="Calibri" panose="020F0502020204030204" pitchFamily="34" charset="0"/>
                <a:ea typeface="Calibri" panose="020F0502020204030204" pitchFamily="34" charset="0"/>
                <a:cs typeface="Shruti" panose="020B0502040204020203" pitchFamily="34" charset="0"/>
              </a:rPr>
              <a:t> All numeric columns were ensured to be in the correct numeric format.</a:t>
            </a:r>
          </a:p>
          <a:p>
            <a:pPr marL="635508" lvl="1" indent="-342900">
              <a:lnSpc>
                <a:spcPct val="115000"/>
              </a:lnSpc>
              <a:spcBef>
                <a:spcPts val="0"/>
              </a:spcBef>
              <a:spcAft>
                <a:spcPts val="0"/>
              </a:spcAft>
              <a:buFont typeface="Symbol" panose="05050102010706020507" pitchFamily="18" charset="2"/>
              <a:buChar char=""/>
            </a:pPr>
            <a:r>
              <a:rPr lang="en-US" sz="1600" b="1" kern="100" dirty="0">
                <a:effectLst/>
                <a:latin typeface="Calibri" panose="020F0502020204030204" pitchFamily="34" charset="0"/>
                <a:ea typeface="Calibri" panose="020F0502020204030204" pitchFamily="34" charset="0"/>
                <a:cs typeface="Shruti" panose="020B0502040204020203" pitchFamily="34" charset="0"/>
              </a:rPr>
              <a:t>Missing Values:</a:t>
            </a:r>
            <a:r>
              <a:rPr lang="en-US" sz="1600" kern="100" dirty="0">
                <a:effectLst/>
                <a:latin typeface="Calibri" panose="020F0502020204030204" pitchFamily="34" charset="0"/>
                <a:ea typeface="Calibri" panose="020F0502020204030204" pitchFamily="34" charset="0"/>
                <a:cs typeface="Shruti" panose="020B0502040204020203" pitchFamily="34" charset="0"/>
              </a:rPr>
              <a:t> A check for missing values confirmed that there were no missing entries in the dataset.</a:t>
            </a:r>
          </a:p>
          <a:p>
            <a:pPr marL="635508" lvl="1" indent="-342900">
              <a:lnSpc>
                <a:spcPct val="115000"/>
              </a:lnSpc>
              <a:spcBef>
                <a:spcPts val="0"/>
              </a:spcBef>
              <a:spcAft>
                <a:spcPts val="1000"/>
              </a:spcAft>
              <a:buFont typeface="Symbol" panose="05050102010706020507" pitchFamily="18" charset="2"/>
              <a:buChar char=""/>
            </a:pPr>
            <a:r>
              <a:rPr lang="en-US" sz="1600" b="1" kern="100" dirty="0">
                <a:effectLst/>
                <a:latin typeface="Calibri" panose="020F0502020204030204" pitchFamily="34" charset="0"/>
                <a:ea typeface="Calibri" panose="020F0502020204030204" pitchFamily="34" charset="0"/>
                <a:cs typeface="Shruti" panose="020B0502040204020203" pitchFamily="34" charset="0"/>
              </a:rPr>
              <a:t>Duplicate Rows:</a:t>
            </a:r>
            <a:r>
              <a:rPr lang="en-US" sz="1600" kern="100" dirty="0">
                <a:effectLst/>
                <a:latin typeface="Calibri" panose="020F0502020204030204" pitchFamily="34" charset="0"/>
                <a:ea typeface="Calibri" panose="020F0502020204030204" pitchFamily="34" charset="0"/>
                <a:cs typeface="Shruti" panose="020B0502040204020203" pitchFamily="34" charset="0"/>
              </a:rPr>
              <a:t> A check for duplicate rows confirmed that all entries were unique.</a:t>
            </a:r>
          </a:p>
          <a:p>
            <a:pPr marL="0" marR="0">
              <a:lnSpc>
                <a:spcPct val="115000"/>
              </a:lnSpc>
              <a:spcBef>
                <a:spcPts val="0"/>
              </a:spcBef>
              <a:spcAft>
                <a:spcPts val="1000"/>
              </a:spcAft>
            </a:pPr>
            <a:r>
              <a:rPr lang="en-US" sz="1800" kern="100" dirty="0">
                <a:effectLst/>
                <a:latin typeface="Calibri" panose="020F0502020204030204" pitchFamily="34" charset="0"/>
                <a:ea typeface="Calibri" panose="020F0502020204030204" pitchFamily="34" charset="0"/>
                <a:cs typeface="Shruti"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508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250"/>
                                        <p:tgtEl>
                                          <p:spTgt spid="11">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Effect transition="in" filter="fade">
                                      <p:cBhvr>
                                        <p:cTn id="11" dur="250"/>
                                        <p:tgtEl>
                                          <p:spTgt spid="11">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fade">
                                      <p:cBhvr>
                                        <p:cTn id="15" dur="250"/>
                                        <p:tgtEl>
                                          <p:spTgt spid="11">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Effect transition="in" filter="fade">
                                      <p:cBhvr>
                                        <p:cTn id="19" dur="250"/>
                                        <p:tgtEl>
                                          <p:spTgt spid="11">
                                            <p:txEl>
                                              <p:pRg st="3" end="3"/>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Effect transition="in" filter="fade">
                                      <p:cBhvr>
                                        <p:cTn id="23" dur="250"/>
                                        <p:tgtEl>
                                          <p:spTgt spid="11">
                                            <p:txEl>
                                              <p:pRg st="4" end="4"/>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animEffect transition="in" filter="fade">
                                      <p:cBhvr>
                                        <p:cTn id="27" dur="250"/>
                                        <p:tgtEl>
                                          <p:spTgt spid="11">
                                            <p:txEl>
                                              <p:pRg st="5" end="5"/>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animEffect transition="in" filter="fade">
                                      <p:cBhvr>
                                        <p:cTn id="31" dur="250"/>
                                        <p:tgtEl>
                                          <p:spTgt spid="11">
                                            <p:txEl>
                                              <p:pRg st="6" end="6"/>
                                            </p:tx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11">
                                            <p:txEl>
                                              <p:pRg st="7" end="7"/>
                                            </p:txEl>
                                          </p:spTgt>
                                        </p:tgtEl>
                                        <p:attrNameLst>
                                          <p:attrName>style.visibility</p:attrName>
                                        </p:attrNameLst>
                                      </p:cBhvr>
                                      <p:to>
                                        <p:strVal val="visible"/>
                                      </p:to>
                                    </p:set>
                                    <p:animEffect transition="in" filter="fade">
                                      <p:cBhvr>
                                        <p:cTn id="35" dur="250"/>
                                        <p:tgtEl>
                                          <p:spTgt spid="11">
                                            <p:txEl>
                                              <p:pRg st="7" end="7"/>
                                            </p:txEl>
                                          </p:spTgt>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11">
                                            <p:txEl>
                                              <p:pRg st="8" end="8"/>
                                            </p:txEl>
                                          </p:spTgt>
                                        </p:tgtEl>
                                        <p:attrNameLst>
                                          <p:attrName>style.visibility</p:attrName>
                                        </p:attrNameLst>
                                      </p:cBhvr>
                                      <p:to>
                                        <p:strVal val="visible"/>
                                      </p:to>
                                    </p:set>
                                    <p:animEffect transition="in" filter="fade">
                                      <p:cBhvr>
                                        <p:cTn id="39" dur="25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7" name="Straight Connector 26">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Title 3">
            <a:extLst>
              <a:ext uri="{FF2B5EF4-FFF2-40B4-BE49-F238E27FC236}">
                <a16:creationId xmlns:a16="http://schemas.microsoft.com/office/drawing/2014/main" id="{2293FF5F-548F-F4DF-EC23-7366F18CB13E}"/>
              </a:ext>
            </a:extLst>
          </p:cNvPr>
          <p:cNvSpPr>
            <a:spLocks noGrp="1"/>
          </p:cNvSpPr>
          <p:nvPr>
            <p:ph type="title" idx="4294967295"/>
          </p:nvPr>
        </p:nvSpPr>
        <p:spPr>
          <a:xfrm>
            <a:off x="337308" y="409303"/>
            <a:ext cx="3910149" cy="6039394"/>
          </a:xfrm>
        </p:spPr>
        <p:txBody>
          <a:bodyPr vert="horz" lIns="91440" tIns="45720" rIns="91440" bIns="45720" rtlCol="0" anchor="b">
            <a:noAutofit/>
          </a:bodyPr>
          <a:lstStyle/>
          <a:p>
            <a:pPr marR="0">
              <a:spcAft>
                <a:spcPts val="1000"/>
              </a:spcAft>
            </a:pPr>
            <a:r>
              <a:rPr lang="en-US" sz="2000" dirty="0">
                <a:solidFill>
                  <a:srgbClr val="FFFFFF"/>
                </a:solidFill>
              </a:rPr>
              <a:t>Data Scaling: Numeric columns were scaled to standardize their values, ensuring that they had a mean of 0 and a standard deviation of 1. This step is crucial for optimization algorithms that are sensitive to the scale of input data.</a:t>
            </a:r>
            <a:br>
              <a:rPr lang="en-US" sz="2000" dirty="0">
                <a:solidFill>
                  <a:srgbClr val="FFFFFF"/>
                </a:solidFill>
              </a:rPr>
            </a:br>
            <a:br>
              <a:rPr lang="en-US" sz="2000" dirty="0">
                <a:solidFill>
                  <a:srgbClr val="FFFFFF"/>
                </a:solidFill>
              </a:rPr>
            </a:br>
            <a:r>
              <a:rPr lang="en-US" sz="2000" dirty="0">
                <a:solidFill>
                  <a:srgbClr val="FFFFFF"/>
                </a:solidFill>
              </a:rPr>
              <a:t>Outlier Detection: Boxplots were used to visually inspect for outliers in key numeric columns, such as Price and Number of Products Sold. This step helps identify any extreme values that could skew the analysis.</a:t>
            </a:r>
            <a:br>
              <a:rPr lang="en-US" sz="2000" dirty="0">
                <a:solidFill>
                  <a:srgbClr val="FFFFFF"/>
                </a:solidFill>
              </a:rPr>
            </a:br>
            <a:br>
              <a:rPr lang="en-US" sz="2000" dirty="0">
                <a:solidFill>
                  <a:srgbClr val="FFFFFF"/>
                </a:solidFill>
              </a:rPr>
            </a:br>
            <a:r>
              <a:rPr lang="en-US" sz="2000" dirty="0">
                <a:solidFill>
                  <a:srgbClr val="FFFFFF"/>
                </a:solidFill>
              </a:rPr>
              <a:t>Summary Statistics: Summary statistics were generated to provide an overview of the central tendency and dispersion of the scaled data. This included checking the mean and standard deviation of each numeric column.</a:t>
            </a:r>
            <a:br>
              <a:rPr lang="en-US" sz="2000" dirty="0">
                <a:solidFill>
                  <a:srgbClr val="FFFFFF"/>
                </a:solidFill>
              </a:rPr>
            </a:br>
            <a:endParaRPr lang="en-US" sz="2000" dirty="0">
              <a:solidFill>
                <a:srgbClr val="FFFFFF"/>
              </a:solidFill>
            </a:endParaRPr>
          </a:p>
        </p:txBody>
      </p:sp>
      <p:pic>
        <p:nvPicPr>
          <p:cNvPr id="6" name="Picture 5">
            <a:extLst>
              <a:ext uri="{FF2B5EF4-FFF2-40B4-BE49-F238E27FC236}">
                <a16:creationId xmlns:a16="http://schemas.microsoft.com/office/drawing/2014/main" id="{C99A41C1-256E-8C1A-37F9-976ACB76CD6C}"/>
              </a:ext>
            </a:extLst>
          </p:cNvPr>
          <p:cNvPicPr>
            <a:picLocks noChangeAspect="1"/>
          </p:cNvPicPr>
          <p:nvPr/>
        </p:nvPicPr>
        <p:blipFill rotWithShape="1">
          <a:blip r:embed="rId2">
            <a:extLst>
              <a:ext uri="{28A0092B-C50C-407E-A947-70E740481C1C}">
                <a14:useLocalDpi xmlns:a14="http://schemas.microsoft.com/office/drawing/2010/main" val="0"/>
              </a:ext>
            </a:extLst>
          </a:blip>
          <a:srcRect l="517" t="-2174" r="-85" b="-11957"/>
          <a:stretch/>
        </p:blipFill>
        <p:spPr>
          <a:xfrm>
            <a:off x="4616755" y="714102"/>
            <a:ext cx="7536907" cy="5734595"/>
          </a:xfrm>
          <a:prstGeom prst="rect">
            <a:avLst/>
          </a:prstGeom>
        </p:spPr>
      </p:pic>
      <p:sp>
        <p:nvSpPr>
          <p:cNvPr id="31" name="Rectangle 30">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4201241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87341-A613-D2BF-7183-FB19E823F189}"/>
              </a:ext>
            </a:extLst>
          </p:cNvPr>
          <p:cNvSpPr>
            <a:spLocks noGrp="1"/>
          </p:cNvSpPr>
          <p:nvPr>
            <p:ph type="title"/>
          </p:nvPr>
        </p:nvSpPr>
        <p:spPr/>
        <p:txBody>
          <a:bodyPr>
            <a:normAutofit/>
          </a:bodyPr>
          <a:lstStyle/>
          <a:p>
            <a:r>
              <a:rPr lang="en-US" sz="4000" b="1" kern="100" dirty="0">
                <a:effectLst/>
                <a:latin typeface="+mn-lt"/>
                <a:ea typeface="Calibri" panose="020F0502020204030204" pitchFamily="34" charset="0"/>
                <a:cs typeface="Shruti" panose="020B0502040204020203" pitchFamily="34" charset="0"/>
              </a:rPr>
              <a:t>Model Development and Simulation Experimentation</a:t>
            </a:r>
            <a:endParaRPr lang="en-US" dirty="0"/>
          </a:p>
        </p:txBody>
      </p:sp>
      <p:sp>
        <p:nvSpPr>
          <p:cNvPr id="3" name="Content Placeholder 2">
            <a:extLst>
              <a:ext uri="{FF2B5EF4-FFF2-40B4-BE49-F238E27FC236}">
                <a16:creationId xmlns:a16="http://schemas.microsoft.com/office/drawing/2014/main" id="{0063ACF2-E4CE-3E92-A907-C12D890E6140}"/>
              </a:ext>
            </a:extLst>
          </p:cNvPr>
          <p:cNvSpPr>
            <a:spLocks noGrp="1"/>
          </p:cNvSpPr>
          <p:nvPr>
            <p:ph idx="1"/>
          </p:nvPr>
        </p:nvSpPr>
        <p:spPr>
          <a:xfrm>
            <a:off x="1066800" y="1888354"/>
            <a:ext cx="10058400" cy="4342232"/>
          </a:xfrm>
        </p:spPr>
        <p:txBody>
          <a:bodyPr>
            <a:normAutofit fontScale="70000" lnSpcReduction="20000"/>
          </a:bodyPr>
          <a:lstStyle/>
          <a:p>
            <a:r>
              <a:rPr lang="en-US" sz="3400" dirty="0"/>
              <a:t>Simulation Model Components:</a:t>
            </a:r>
          </a:p>
          <a:p>
            <a:endParaRPr lang="en-US" sz="2600" dirty="0"/>
          </a:p>
          <a:p>
            <a:pPr marL="342900" marR="0" lvl="0" indent="-342900">
              <a:lnSpc>
                <a:spcPct val="115000"/>
              </a:lnSpc>
              <a:spcBef>
                <a:spcPts val="0"/>
              </a:spcBef>
              <a:spcAft>
                <a:spcPts val="0"/>
              </a:spcAft>
              <a:buFont typeface="Symbol" panose="05050102010706020507" pitchFamily="18" charset="2"/>
              <a:buChar char=""/>
            </a:pPr>
            <a:r>
              <a:rPr lang="en-US" sz="2600" b="1" kern="100" dirty="0">
                <a:effectLst/>
                <a:latin typeface="Calibri" panose="020F0502020204030204" pitchFamily="34" charset="0"/>
                <a:ea typeface="Calibri" panose="020F0502020204030204" pitchFamily="34" charset="0"/>
                <a:cs typeface="Shruti" panose="020B0502040204020203" pitchFamily="34" charset="0"/>
              </a:rPr>
              <a:t>Demand Simulation:</a:t>
            </a:r>
            <a:r>
              <a:rPr lang="en-US" sz="2600" kern="100" dirty="0">
                <a:effectLst/>
                <a:latin typeface="Calibri" panose="020F0502020204030204" pitchFamily="34" charset="0"/>
                <a:ea typeface="Calibri" panose="020F0502020204030204" pitchFamily="34" charset="0"/>
                <a:cs typeface="Shruti" panose="020B0502040204020203" pitchFamily="34" charset="0"/>
              </a:rPr>
              <a:t> Daily demand was simulated using a normal distribution with a mean of 20 units and a standard deviation of 5 units. This allows for variability in daily sales, reflecting real-world fluctuations.</a:t>
            </a:r>
          </a:p>
          <a:p>
            <a:pPr marL="342900" marR="0" lvl="0" indent="-342900">
              <a:lnSpc>
                <a:spcPct val="115000"/>
              </a:lnSpc>
              <a:spcBef>
                <a:spcPts val="0"/>
              </a:spcBef>
              <a:spcAft>
                <a:spcPts val="0"/>
              </a:spcAft>
              <a:buFont typeface="Symbol" panose="05050102010706020507" pitchFamily="18" charset="2"/>
              <a:buChar char=""/>
            </a:pPr>
            <a:r>
              <a:rPr lang="en-US" sz="2600" b="1" kern="100" dirty="0">
                <a:effectLst/>
                <a:latin typeface="Calibri" panose="020F0502020204030204" pitchFamily="34" charset="0"/>
                <a:ea typeface="Calibri" panose="020F0502020204030204" pitchFamily="34" charset="0"/>
                <a:cs typeface="Shruti" panose="020B0502040204020203" pitchFamily="34" charset="0"/>
              </a:rPr>
              <a:t>Lead Time Variability:</a:t>
            </a:r>
            <a:r>
              <a:rPr lang="en-US" sz="2600" kern="100" dirty="0">
                <a:effectLst/>
                <a:latin typeface="Calibri" panose="020F0502020204030204" pitchFamily="34" charset="0"/>
                <a:ea typeface="Calibri" panose="020F0502020204030204" pitchFamily="34" charset="0"/>
                <a:cs typeface="Shruti" panose="020B0502040204020203" pitchFamily="34" charset="0"/>
              </a:rPr>
              <a:t> The model incorporates lead time variability, with lead times following a normal distribution (mean of 7 days, standard deviation of 2 days). This accounts for uncertainties in supplier delivery times.</a:t>
            </a:r>
          </a:p>
          <a:p>
            <a:pPr marL="342900" marR="0" lvl="0" indent="-342900">
              <a:lnSpc>
                <a:spcPct val="115000"/>
              </a:lnSpc>
              <a:spcBef>
                <a:spcPts val="0"/>
              </a:spcBef>
              <a:spcAft>
                <a:spcPts val="0"/>
              </a:spcAft>
              <a:buFont typeface="Symbol" panose="05050102010706020507" pitchFamily="18" charset="2"/>
              <a:buChar char=""/>
            </a:pPr>
            <a:r>
              <a:rPr lang="en-US" sz="2600" b="1" kern="100" dirty="0">
                <a:effectLst/>
                <a:latin typeface="Calibri" panose="020F0502020204030204" pitchFamily="34" charset="0"/>
                <a:ea typeface="Calibri" panose="020F0502020204030204" pitchFamily="34" charset="0"/>
                <a:cs typeface="Shruti" panose="020B0502040204020203" pitchFamily="34" charset="0"/>
              </a:rPr>
              <a:t>Inventory Policy: </a:t>
            </a:r>
            <a:r>
              <a:rPr lang="en-US" sz="2600" kern="100" dirty="0">
                <a:effectLst/>
                <a:latin typeface="Calibri" panose="020F0502020204030204" pitchFamily="34" charset="0"/>
                <a:ea typeface="Calibri" panose="020F0502020204030204" pitchFamily="34" charset="0"/>
                <a:cs typeface="Shruti" panose="020B0502040204020203" pitchFamily="34" charset="0"/>
              </a:rPr>
              <a:t>The model implements a reorder point system. When inventory falls below a specified reorder point (50 units), a new order is placed for a fixed quantity (100 units).</a:t>
            </a:r>
          </a:p>
          <a:p>
            <a:pPr marL="342900" marR="0" lvl="0" indent="-342900">
              <a:lnSpc>
                <a:spcPct val="115000"/>
              </a:lnSpc>
              <a:spcBef>
                <a:spcPts val="0"/>
              </a:spcBef>
              <a:spcAft>
                <a:spcPts val="0"/>
              </a:spcAft>
              <a:buFont typeface="Symbol" panose="05050102010706020507" pitchFamily="18" charset="2"/>
              <a:buChar char=""/>
            </a:pPr>
            <a:r>
              <a:rPr lang="en-US" sz="2600" b="1" kern="100" dirty="0">
                <a:effectLst/>
                <a:latin typeface="Calibri" panose="020F0502020204030204" pitchFamily="34" charset="0"/>
                <a:ea typeface="Calibri" panose="020F0502020204030204" pitchFamily="34" charset="0"/>
                <a:cs typeface="Shruti" panose="020B0502040204020203" pitchFamily="34" charset="0"/>
              </a:rPr>
              <a:t>Cost Factors:</a:t>
            </a:r>
            <a:r>
              <a:rPr lang="en-US" sz="2600" kern="100" dirty="0">
                <a:effectLst/>
                <a:latin typeface="Calibri" panose="020F0502020204030204" pitchFamily="34" charset="0"/>
                <a:ea typeface="Calibri" panose="020F0502020204030204" pitchFamily="34" charset="0"/>
                <a:cs typeface="Shruti" panose="020B0502040204020203" pitchFamily="34" charset="0"/>
              </a:rPr>
              <a:t> The model considers two main cost components:</a:t>
            </a:r>
          </a:p>
          <a:p>
            <a:pPr marL="342900" marR="0" lvl="0" indent="-342900">
              <a:lnSpc>
                <a:spcPct val="115000"/>
              </a:lnSpc>
              <a:spcBef>
                <a:spcPts val="0"/>
              </a:spcBef>
              <a:spcAft>
                <a:spcPts val="0"/>
              </a:spcAft>
              <a:buFont typeface="Symbol" panose="05050102010706020507" pitchFamily="18" charset="2"/>
              <a:buChar char=""/>
            </a:pPr>
            <a:r>
              <a:rPr lang="en-US" sz="2600" b="1" kern="100" dirty="0">
                <a:effectLst/>
                <a:latin typeface="Calibri" panose="020F0502020204030204" pitchFamily="34" charset="0"/>
                <a:ea typeface="Calibri" panose="020F0502020204030204" pitchFamily="34" charset="0"/>
                <a:cs typeface="Shruti" panose="020B0502040204020203" pitchFamily="34" charset="0"/>
              </a:rPr>
              <a:t>Holding Cost:</a:t>
            </a:r>
            <a:r>
              <a:rPr lang="en-US" sz="2600" kern="100" dirty="0">
                <a:effectLst/>
                <a:latin typeface="Calibri" panose="020F0502020204030204" pitchFamily="34" charset="0"/>
                <a:ea typeface="Calibri" panose="020F0502020204030204" pitchFamily="34" charset="0"/>
                <a:cs typeface="Shruti" panose="020B0502040204020203" pitchFamily="34" charset="0"/>
              </a:rPr>
              <a:t> $0.50 per unit per day for maintaining inventory</a:t>
            </a:r>
          </a:p>
          <a:p>
            <a:pPr marL="342900" marR="0" lvl="0" indent="-342900">
              <a:lnSpc>
                <a:spcPct val="115000"/>
              </a:lnSpc>
              <a:spcBef>
                <a:spcPts val="0"/>
              </a:spcBef>
              <a:spcAft>
                <a:spcPts val="0"/>
              </a:spcAft>
              <a:buFont typeface="Symbol" panose="05050102010706020507" pitchFamily="18" charset="2"/>
              <a:buChar char=""/>
            </a:pPr>
            <a:r>
              <a:rPr lang="en-US" sz="2600" b="1" kern="100" dirty="0">
                <a:effectLst/>
                <a:latin typeface="Calibri" panose="020F0502020204030204" pitchFamily="34" charset="0"/>
                <a:ea typeface="Calibri" panose="020F0502020204030204" pitchFamily="34" charset="0"/>
                <a:cs typeface="Shruti" panose="020B0502040204020203" pitchFamily="34" charset="0"/>
              </a:rPr>
              <a:t>Stockout Cost:</a:t>
            </a:r>
            <a:r>
              <a:rPr lang="en-US" sz="2600" kern="100" dirty="0">
                <a:effectLst/>
                <a:latin typeface="Calibri" panose="020F0502020204030204" pitchFamily="34" charset="0"/>
                <a:ea typeface="Calibri" panose="020F0502020204030204" pitchFamily="34" charset="0"/>
                <a:cs typeface="Shruti" panose="020B0502040204020203" pitchFamily="34" charset="0"/>
              </a:rPr>
              <a:t> $10 per unit per day for lost sales due to stockouts</a:t>
            </a:r>
          </a:p>
          <a:p>
            <a:pPr marL="342900" marR="0" lvl="0" indent="-342900">
              <a:lnSpc>
                <a:spcPct val="115000"/>
              </a:lnSpc>
              <a:spcBef>
                <a:spcPts val="0"/>
              </a:spcBef>
              <a:spcAft>
                <a:spcPts val="1000"/>
              </a:spcAft>
              <a:buFont typeface="Symbol" panose="05050102010706020507" pitchFamily="18" charset="2"/>
              <a:buChar char=""/>
            </a:pPr>
            <a:r>
              <a:rPr lang="en-US" sz="2600" b="1" kern="100" dirty="0">
                <a:effectLst/>
                <a:latin typeface="Calibri" panose="020F0502020204030204" pitchFamily="34" charset="0"/>
                <a:ea typeface="Calibri" panose="020F0502020204030204" pitchFamily="34" charset="0"/>
                <a:cs typeface="Shruti" panose="020B0502040204020203" pitchFamily="34" charset="0"/>
              </a:rPr>
              <a:t>Economic Order Quantity (EOQ):</a:t>
            </a:r>
            <a:r>
              <a:rPr lang="en-US" sz="2600" kern="100" dirty="0">
                <a:effectLst/>
                <a:latin typeface="Calibri" panose="020F0502020204030204" pitchFamily="34" charset="0"/>
                <a:ea typeface="Calibri" panose="020F0502020204030204" pitchFamily="34" charset="0"/>
                <a:cs typeface="Shruti" panose="020B0502040204020203" pitchFamily="34" charset="0"/>
              </a:rPr>
              <a:t> The model calculates the EOQ based on demand, ordering cost, and holding cost, providing a benchmark for order quantity optimization.</a:t>
            </a:r>
          </a:p>
          <a:p>
            <a:endParaRPr lang="en-US" dirty="0"/>
          </a:p>
        </p:txBody>
      </p:sp>
    </p:spTree>
    <p:extLst>
      <p:ext uri="{BB962C8B-B14F-4D97-AF65-F5344CB8AC3E}">
        <p14:creationId xmlns:p14="http://schemas.microsoft.com/office/powerpoint/2010/main" val="141881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250"/>
                                        <p:tgtEl>
                                          <p:spTgt spid="3">
                                            <p:txEl>
                                              <p:pRg st="2" end="2"/>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50"/>
                                        <p:tgtEl>
                                          <p:spTgt spid="3">
                                            <p:txEl>
                                              <p:pRg st="3" end="3"/>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50"/>
                                        <p:tgtEl>
                                          <p:spTgt spid="3">
                                            <p:txEl>
                                              <p:pRg st="4" end="4"/>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250"/>
                                        <p:tgtEl>
                                          <p:spTgt spid="3">
                                            <p:txEl>
                                              <p:pRg st="5" end="5"/>
                                            </p:tx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50"/>
                                        <p:tgtEl>
                                          <p:spTgt spid="3">
                                            <p:txEl>
                                              <p:pRg st="6" end="6"/>
                                            </p:tx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250"/>
                                        <p:tgtEl>
                                          <p:spTgt spid="3">
                                            <p:txEl>
                                              <p:pRg st="7" end="7"/>
                                            </p:tx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25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FE52D-0D7E-242A-7F1B-055ABEF8FAB5}"/>
              </a:ext>
            </a:extLst>
          </p:cNvPr>
          <p:cNvSpPr>
            <a:spLocks noGrp="1"/>
          </p:cNvSpPr>
          <p:nvPr>
            <p:ph type="title"/>
          </p:nvPr>
        </p:nvSpPr>
        <p:spPr/>
        <p:txBody>
          <a:bodyPr>
            <a:normAutofit/>
          </a:bodyPr>
          <a:lstStyle/>
          <a:p>
            <a:r>
              <a:rPr lang="en-US" b="1" kern="100" dirty="0">
                <a:effectLst/>
                <a:latin typeface="Calibri" panose="020F0502020204030204" pitchFamily="34" charset="0"/>
                <a:ea typeface="Calibri" panose="020F0502020204030204" pitchFamily="34" charset="0"/>
                <a:cs typeface="Shruti" panose="020B0502040204020203" pitchFamily="34" charset="0"/>
              </a:rPr>
              <a:t>Simulation Results and Analysis</a:t>
            </a:r>
            <a:endParaRPr lang="en-US" dirty="0"/>
          </a:p>
        </p:txBody>
      </p:sp>
      <p:sp>
        <p:nvSpPr>
          <p:cNvPr id="3" name="Content Placeholder 2">
            <a:extLst>
              <a:ext uri="{FF2B5EF4-FFF2-40B4-BE49-F238E27FC236}">
                <a16:creationId xmlns:a16="http://schemas.microsoft.com/office/drawing/2014/main" id="{AB6F05F9-D5EE-42EF-DB66-0DF66E00CEAB}"/>
              </a:ext>
            </a:extLst>
          </p:cNvPr>
          <p:cNvSpPr>
            <a:spLocks noGrp="1"/>
          </p:cNvSpPr>
          <p:nvPr>
            <p:ph idx="1"/>
          </p:nvPr>
        </p:nvSpPr>
        <p:spPr/>
        <p:txBody>
          <a:bodyPr/>
          <a:lstStyle/>
          <a:p>
            <a:pPr marL="0" marR="0">
              <a:lnSpc>
                <a:spcPct val="115000"/>
              </a:lnSpc>
              <a:spcBef>
                <a:spcPts val="0"/>
              </a:spcBef>
              <a:spcAft>
                <a:spcPts val="1000"/>
              </a:spcAft>
            </a:pPr>
            <a:r>
              <a:rPr lang="en-US" sz="1800" kern="100" dirty="0">
                <a:effectLst/>
                <a:latin typeface="Calibri" panose="020F0502020204030204" pitchFamily="34" charset="0"/>
                <a:ea typeface="Calibri" panose="020F0502020204030204" pitchFamily="34" charset="0"/>
                <a:cs typeface="Shruti" panose="020B0502040204020203" pitchFamily="34" charset="0"/>
              </a:rPr>
              <a:t>The simulation was run for 30 days, yielding the following key results:</a:t>
            </a:r>
          </a:p>
          <a:p>
            <a:pPr marL="342900" marR="0" lvl="0" indent="-342900">
              <a:lnSpc>
                <a:spcPct val="115000"/>
              </a:lnSpc>
              <a:spcBef>
                <a:spcPts val="0"/>
              </a:spcBef>
              <a:spcAft>
                <a:spcPts val="0"/>
              </a:spcAft>
              <a:buFont typeface="Symbol" panose="05050102010706020507" pitchFamily="18" charset="2"/>
              <a:buChar char=""/>
            </a:pPr>
            <a:r>
              <a:rPr lang="en-US" sz="1800" b="1" kern="100" dirty="0">
                <a:effectLst/>
                <a:latin typeface="Calibri" panose="020F0502020204030204" pitchFamily="34" charset="0"/>
                <a:ea typeface="Calibri" panose="020F0502020204030204" pitchFamily="34" charset="0"/>
                <a:cs typeface="Shruti" panose="020B0502040204020203" pitchFamily="34" charset="0"/>
              </a:rPr>
              <a:t>Inventory Levels:</a:t>
            </a:r>
            <a:r>
              <a:rPr lang="en-US" sz="1800" kern="100" dirty="0">
                <a:effectLst/>
                <a:latin typeface="Calibri" panose="020F0502020204030204" pitchFamily="34" charset="0"/>
                <a:ea typeface="Calibri" panose="020F0502020204030204" pitchFamily="34" charset="0"/>
                <a:cs typeface="Shruti" panose="020B0502040204020203" pitchFamily="34" charset="0"/>
              </a:rPr>
              <a:t> The simulation tracked daily inventory levels, which were visualized in a plot. This visualization helps identify patterns in stock fluctuations and potential stockout periods.</a:t>
            </a:r>
          </a:p>
          <a:p>
            <a:pPr marL="342900" marR="0" lvl="0" indent="-342900">
              <a:lnSpc>
                <a:spcPct val="115000"/>
              </a:lnSpc>
              <a:spcBef>
                <a:spcPts val="0"/>
              </a:spcBef>
              <a:spcAft>
                <a:spcPts val="0"/>
              </a:spcAft>
              <a:buFont typeface="Symbol" panose="05050102010706020507" pitchFamily="18" charset="2"/>
              <a:buChar char=""/>
            </a:pPr>
            <a:r>
              <a:rPr lang="en-US" sz="1800" b="1" kern="100" dirty="0">
                <a:effectLst/>
                <a:latin typeface="Calibri" panose="020F0502020204030204" pitchFamily="34" charset="0"/>
                <a:ea typeface="Calibri" panose="020F0502020204030204" pitchFamily="34" charset="0"/>
                <a:cs typeface="Shruti" panose="020B0502040204020203" pitchFamily="34" charset="0"/>
              </a:rPr>
              <a:t>Total Holding Cost:</a:t>
            </a:r>
            <a:r>
              <a:rPr lang="en-US" sz="1800" kern="100" dirty="0">
                <a:effectLst/>
                <a:latin typeface="Calibri" panose="020F0502020204030204" pitchFamily="34" charset="0"/>
                <a:ea typeface="Calibri" panose="020F0502020204030204" pitchFamily="34" charset="0"/>
                <a:cs typeface="Shruti" panose="020B0502040204020203" pitchFamily="34" charset="0"/>
              </a:rPr>
              <a:t> $44.78</a:t>
            </a:r>
            <a:br>
              <a:rPr lang="en-US" sz="1800" kern="100" dirty="0">
                <a:effectLst/>
                <a:latin typeface="Calibri" panose="020F0502020204030204" pitchFamily="34" charset="0"/>
                <a:ea typeface="Calibri" panose="020F0502020204030204" pitchFamily="34" charset="0"/>
                <a:cs typeface="Shruti" panose="020B0502040204020203" pitchFamily="34" charset="0"/>
              </a:rPr>
            </a:br>
            <a:r>
              <a:rPr lang="en-US" sz="1800" kern="100" dirty="0">
                <a:effectLst/>
                <a:latin typeface="Calibri" panose="020F0502020204030204" pitchFamily="34" charset="0"/>
                <a:ea typeface="Calibri" panose="020F0502020204030204" pitchFamily="34" charset="0"/>
                <a:cs typeface="Shruti" panose="020B0502040204020203" pitchFamily="34" charset="0"/>
              </a:rPr>
              <a:t>This represents the cost of maintaining inventory over the 30-day period. The relatively low holding cost suggests that the inventory levels were generally kept low.</a:t>
            </a:r>
          </a:p>
          <a:p>
            <a:pPr marL="342900" marR="0" lvl="0" indent="-342900">
              <a:lnSpc>
                <a:spcPct val="115000"/>
              </a:lnSpc>
              <a:spcBef>
                <a:spcPts val="0"/>
              </a:spcBef>
              <a:spcAft>
                <a:spcPts val="0"/>
              </a:spcAft>
              <a:buFont typeface="Symbol" panose="05050102010706020507" pitchFamily="18" charset="2"/>
              <a:buChar char=""/>
            </a:pPr>
            <a:r>
              <a:rPr lang="en-US" sz="1800" b="1" kern="100" dirty="0">
                <a:effectLst/>
                <a:latin typeface="Calibri" panose="020F0502020204030204" pitchFamily="34" charset="0"/>
                <a:ea typeface="Calibri" panose="020F0502020204030204" pitchFamily="34" charset="0"/>
                <a:cs typeface="Shruti" panose="020B0502040204020203" pitchFamily="34" charset="0"/>
              </a:rPr>
              <a:t>Total Stockout Cost:</a:t>
            </a:r>
            <a:r>
              <a:rPr lang="en-US" sz="1800" kern="100" dirty="0">
                <a:effectLst/>
                <a:latin typeface="Calibri" panose="020F0502020204030204" pitchFamily="34" charset="0"/>
                <a:ea typeface="Calibri" panose="020F0502020204030204" pitchFamily="34" charset="0"/>
                <a:cs typeface="Shruti" panose="020B0502040204020203" pitchFamily="34" charset="0"/>
              </a:rPr>
              <a:t> $1,154.80</a:t>
            </a:r>
            <a:br>
              <a:rPr lang="en-US" sz="1800" kern="100" dirty="0">
                <a:effectLst/>
                <a:latin typeface="Calibri" panose="020F0502020204030204" pitchFamily="34" charset="0"/>
                <a:ea typeface="Calibri" panose="020F0502020204030204" pitchFamily="34" charset="0"/>
                <a:cs typeface="Shruti" panose="020B0502040204020203" pitchFamily="34" charset="0"/>
              </a:rPr>
            </a:br>
            <a:r>
              <a:rPr lang="en-US" sz="1800" kern="100" dirty="0">
                <a:effectLst/>
                <a:latin typeface="Calibri" panose="020F0502020204030204" pitchFamily="34" charset="0"/>
                <a:ea typeface="Calibri" panose="020F0502020204030204" pitchFamily="34" charset="0"/>
                <a:cs typeface="Shruti" panose="020B0502040204020203" pitchFamily="34" charset="0"/>
              </a:rPr>
              <a:t>The high stockout cost indicates that there were significant periods where demand exceeded available inventory, leading to lost sales opportunities.</a:t>
            </a:r>
          </a:p>
          <a:p>
            <a:pPr marL="342900" marR="0" lvl="0" indent="-342900">
              <a:lnSpc>
                <a:spcPct val="115000"/>
              </a:lnSpc>
              <a:spcBef>
                <a:spcPts val="0"/>
              </a:spcBef>
              <a:spcAft>
                <a:spcPts val="1000"/>
              </a:spcAft>
              <a:buFont typeface="Symbol" panose="05050102010706020507" pitchFamily="18" charset="2"/>
              <a:buChar char=""/>
            </a:pPr>
            <a:r>
              <a:rPr lang="en-US" sz="1800" b="1" kern="100" dirty="0">
                <a:effectLst/>
                <a:latin typeface="Calibri" panose="020F0502020204030204" pitchFamily="34" charset="0"/>
                <a:ea typeface="Calibri" panose="020F0502020204030204" pitchFamily="34" charset="0"/>
                <a:cs typeface="Shruti" panose="020B0502040204020203" pitchFamily="34" charset="0"/>
              </a:rPr>
              <a:t>Order Placement:</a:t>
            </a:r>
            <a:r>
              <a:rPr lang="en-US" sz="1800" kern="100" dirty="0">
                <a:effectLst/>
                <a:latin typeface="Calibri" panose="020F0502020204030204" pitchFamily="34" charset="0"/>
                <a:ea typeface="Calibri" panose="020F0502020204030204" pitchFamily="34" charset="0"/>
                <a:cs typeface="Shruti" panose="020B0502040204020203" pitchFamily="34" charset="0"/>
              </a:rPr>
              <a:t> The model tracked when orders were placed, allowing for analysis of ordering frequency and its impact on inventory levels.</a:t>
            </a:r>
          </a:p>
          <a:p>
            <a:endParaRPr lang="en-US" dirty="0"/>
          </a:p>
        </p:txBody>
      </p:sp>
    </p:spTree>
    <p:extLst>
      <p:ext uri="{BB962C8B-B14F-4D97-AF65-F5344CB8AC3E}">
        <p14:creationId xmlns:p14="http://schemas.microsoft.com/office/powerpoint/2010/main" val="1727134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50"/>
                                        <p:tgtEl>
                                          <p:spTgt spid="3">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50"/>
                                        <p:tgtEl>
                                          <p:spTgt spid="3">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50"/>
                                        <p:tgtEl>
                                          <p:spTgt spid="3">
                                            <p:txEl>
                                              <p:pRg st="3" end="3"/>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92C68-A2B7-F235-D1B6-EC7D144DA623}"/>
              </a:ext>
            </a:extLst>
          </p:cNvPr>
          <p:cNvSpPr>
            <a:spLocks noGrp="1"/>
          </p:cNvSpPr>
          <p:nvPr>
            <p:ph type="title"/>
          </p:nvPr>
        </p:nvSpPr>
        <p:spPr>
          <a:xfrm>
            <a:off x="1097279" y="286603"/>
            <a:ext cx="10309473" cy="1464705"/>
          </a:xfrm>
        </p:spPr>
        <p:txBody>
          <a:bodyPr/>
          <a:lstStyle/>
          <a:p>
            <a:r>
              <a:rPr lang="en-US" b="1" dirty="0"/>
              <a:t>Key Observations from Results and Analysis</a:t>
            </a:r>
          </a:p>
        </p:txBody>
      </p:sp>
      <p:graphicFrame>
        <p:nvGraphicFramePr>
          <p:cNvPr id="7" name="Content Placeholder 2">
            <a:extLst>
              <a:ext uri="{FF2B5EF4-FFF2-40B4-BE49-F238E27FC236}">
                <a16:creationId xmlns:a16="http://schemas.microsoft.com/office/drawing/2014/main" id="{B3EFC147-CA67-AEBF-F34D-703BD5C2022C}"/>
              </a:ext>
            </a:extLst>
          </p:cNvPr>
          <p:cNvGraphicFramePr>
            <a:graphicFrameLocks noGrp="1"/>
          </p:cNvGraphicFramePr>
          <p:nvPr>
            <p:ph idx="1"/>
            <p:extLst>
              <p:ext uri="{D42A27DB-BD31-4B8C-83A1-F6EECF244321}">
                <p14:modId xmlns:p14="http://schemas.microsoft.com/office/powerpoint/2010/main" val="2343835209"/>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2294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974</TotalTime>
  <Words>2192</Words>
  <Application>Microsoft Office PowerPoint</Application>
  <PresentationFormat>Widescreen</PresentationFormat>
  <Paragraphs>257</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Aptos</vt:lpstr>
      <vt:lpstr>Arial</vt:lpstr>
      <vt:lpstr>Calibri</vt:lpstr>
      <vt:lpstr>Calibri Light</vt:lpstr>
      <vt:lpstr>Symbol</vt:lpstr>
      <vt:lpstr>Retrospect</vt:lpstr>
      <vt:lpstr>Simulation Modeling for Optimizing Inventory Management in a Retail Store</vt:lpstr>
      <vt:lpstr>Team Members</vt:lpstr>
      <vt:lpstr>Introduction</vt:lpstr>
      <vt:lpstr>Dataset Overview</vt:lpstr>
      <vt:lpstr>Data Preprocessing</vt:lpstr>
      <vt:lpstr>Data Scaling: Numeric columns were scaled to standardize their values, ensuring that they had a mean of 0 and a standard deviation of 1. This step is crucial for optimization algorithms that are sensitive to the scale of input data.  Outlier Detection: Boxplots were used to visually inspect for outliers in key numeric columns, such as Price and Number of Products Sold. This step helps identify any extreme values that could skew the analysis.  Summary Statistics: Summary statistics were generated to provide an overview of the central tendency and dispersion of the scaled data. This included checking the mean and standard deviation of each numeric column. </vt:lpstr>
      <vt:lpstr>Model Development and Simulation Experimentation</vt:lpstr>
      <vt:lpstr>Simulation Results and Analysis</vt:lpstr>
      <vt:lpstr>Key Observations from Results and Analysis</vt:lpstr>
      <vt:lpstr>Model Refinement and Policy Experimentation</vt:lpstr>
      <vt:lpstr>Comparison of Inventory Policies</vt:lpstr>
      <vt:lpstr>1. Reorder Point Experimentation</vt:lpstr>
      <vt:lpstr>2. Order Quantity Experimentation</vt:lpstr>
      <vt:lpstr>3. Safety Stock Experimentation</vt:lpstr>
      <vt:lpstr>Performance Analysis</vt:lpstr>
      <vt:lpstr>Holding Costs vs. Reorder Point</vt:lpstr>
      <vt:lpstr>Holding Costs vs. Order Quantity</vt:lpstr>
      <vt:lpstr>Service Level vs. Safety Stock</vt:lpstr>
      <vt:lpstr>Stockout Rate vs. Reorder Point</vt:lpstr>
      <vt:lpstr>Reorder Point Policy (ROP)</vt:lpstr>
      <vt:lpstr>Economic Order Quantity (EOQ)</vt:lpstr>
      <vt:lpstr>Just-In-Time (JIT)</vt:lpstr>
      <vt:lpstr>Optimization Results</vt:lpstr>
      <vt:lpstr>Strategy Recommendations</vt:lpstr>
      <vt:lpstr>Enhanced Optimization Techniques</vt:lpstr>
      <vt:lpstr>Recommended Policy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Krima Nikhil Shah</dc:creator>
  <cp:lastModifiedBy>Krima Nikhil Shah</cp:lastModifiedBy>
  <cp:revision>3</cp:revision>
  <dcterms:created xsi:type="dcterms:W3CDTF">2024-07-29T02:53:48Z</dcterms:created>
  <dcterms:modified xsi:type="dcterms:W3CDTF">2024-07-29T19:08:09Z</dcterms:modified>
</cp:coreProperties>
</file>