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69" r:id="rId7"/>
    <p:sldId id="270" r:id="rId8"/>
    <p:sldId id="259" r:id="rId9"/>
    <p:sldId id="272" r:id="rId10"/>
    <p:sldId id="273"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nam singhai" initials="js" lastIdx="1" clrIdx="0">
    <p:extLst>
      <p:ext uri="{19B8F6BF-5375-455C-9EA6-DF929625EA0E}">
        <p15:presenceInfo xmlns:p15="http://schemas.microsoft.com/office/powerpoint/2012/main" userId="f02a6b1bbe84ac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53" d="100"/>
          <a:sy n="53" d="100"/>
        </p:scale>
        <p:origin x="296" y="3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Task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Task 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Task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Lbl="node1" presStyleIdx="2" presStyleCnt="3">
        <dgm:presLayoutVars>
          <dgm:bulletEnabled val="1"/>
        </dgm:presLayoutVars>
      </dgm:prSet>
      <dgm:spPr/>
    </dgm:pt>
    <dgm:pt modelId="{916C48CB-E452-4B79-A9B9-4C9A90B47960}" type="pres">
      <dgm:prSet presAssocID="{CD7942A0-B7D2-4B14-8FEA-55FC702F5BE7}" presName="ThreeNodes_2_text" presStyleLbl="node1" presStyleIdx="2" presStyleCnt="3">
        <dgm:presLayoutVars>
          <dgm:bulletEnabled val="1"/>
        </dgm:presLayoutVars>
      </dgm:prSet>
      <dgm:spPr/>
    </dgm:pt>
    <dgm:pt modelId="{A31D264E-E285-4E5C-8EB7-762CD501BE72}" type="pres">
      <dgm:prSet presAssocID="{CD7942A0-B7D2-4B14-8FEA-55FC702F5BE7}" presName="ThreeNodes_3_text" presStyleLbl="node1" presStyleIdx="2" presStyleCnt="3">
        <dgm:presLayoutVars>
          <dgm:bulletEnabled val="1"/>
        </dgm:presLayoutVars>
      </dgm:prSet>
      <dgm:spPr/>
    </dgm:pt>
  </dgm:ptLst>
  <dgm:cxnLst>
    <dgm:cxn modelId="{5A89A138-BC1A-490F-935E-2EC3F74E8E18}" type="presOf" srcId="{7133ECF5-4190-4604-AA2F-03C9A0A9210F}" destId="{2AE92D3F-F0FA-45DD-BB60-4C6FBC6BC016}"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C007CEB-6418-4EA7-9CB6-5B93D0C655E6}" type="presOf" srcId="{095A5E99-E976-4550-8F80-53CC813F2F5A}" destId="{7A2F6994-DA87-4497-BFC7-DD9D6EC5315F}" srcOrd="1" destOrd="0" presId="urn:microsoft.com/office/officeart/2005/8/layout/vProcess5"/>
    <dgm:cxn modelId="{6CF7D6F9-A5F2-48E3-AF5C-A2074559AE21}" type="presOf" srcId="{B3EFD4A5-9FA1-4ABE-B722-05162509509B}" destId="{62643EF2-016C-41F1-8CBC-398422A8572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11/21/2022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11/21/2022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11/21/2022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11/21/2022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11/21/2022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11/21/2022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11/21/2022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11/21/2022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11/21/2022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Cyber security</a:t>
            </a:r>
          </a:p>
        </p:txBody>
      </p:sp>
      <p:sp>
        <p:nvSpPr>
          <p:cNvPr id="5" name="Subtitle 4"/>
          <p:cNvSpPr>
            <a:spLocks noGrp="1"/>
          </p:cNvSpPr>
          <p:nvPr>
            <p:ph type="subTitle" idx="1"/>
          </p:nvPr>
        </p:nvSpPr>
        <p:spPr/>
        <p:txBody>
          <a:bodyPr>
            <a:normAutofit fontScale="92500" lnSpcReduction="10000"/>
          </a:bodyPr>
          <a:lstStyle/>
          <a:p>
            <a:r>
              <a:rPr lang="en-US" dirty="0"/>
              <a:t>Presented by – jainam singhai</a:t>
            </a:r>
          </a:p>
          <a:p>
            <a:endParaRPr lang="en-US" dirty="0"/>
          </a:p>
          <a:p>
            <a:r>
              <a:rPr lang="en-US" dirty="0"/>
              <a:t>Topic- session hijacking</a:t>
            </a:r>
          </a:p>
          <a:p>
            <a:endParaRPr lang="en-US" dirty="0"/>
          </a:p>
          <a:p>
            <a:r>
              <a:rPr lang="en-US" dirty="0"/>
              <a:t>Guided by – prof. </a:t>
            </a:r>
            <a:r>
              <a:rPr lang="en-US" dirty="0" err="1"/>
              <a:t>nidhi</a:t>
            </a:r>
            <a:r>
              <a:rPr lang="en-US" dirty="0"/>
              <a:t> </a:t>
            </a:r>
            <a:r>
              <a:rPr lang="en-US" dirty="0" err="1"/>
              <a:t>nigam</a:t>
            </a:r>
            <a:r>
              <a:rPr lang="en-US" dirty="0"/>
              <a:t> mam</a:t>
            </a:r>
          </a:p>
          <a:p>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solidFill>
                  <a:srgbClr val="FFFFFF"/>
                </a:solidFill>
                <a:latin typeface="urw-din"/>
              </a:rPr>
              <a:t>Agenda</a:t>
            </a:r>
            <a:br>
              <a:rPr lang="en-IN" dirty="0"/>
            </a:br>
            <a:endParaRPr lang="en-US" dirty="0"/>
          </a:p>
        </p:txBody>
      </p:sp>
      <p:sp>
        <p:nvSpPr>
          <p:cNvPr id="14" name="Content Placeholder 13"/>
          <p:cNvSpPr>
            <a:spLocks noGrp="1"/>
          </p:cNvSpPr>
          <p:nvPr>
            <p:ph idx="1"/>
          </p:nvPr>
        </p:nvSpPr>
        <p:spPr/>
        <p:txBody>
          <a:bodyPr/>
          <a:lstStyle/>
          <a:p>
            <a:r>
              <a:rPr lang="en-IN" b="1" i="0" dirty="0">
                <a:solidFill>
                  <a:srgbClr val="FFFFFF"/>
                </a:solidFill>
                <a:effectLst/>
                <a:latin typeface="urw-din"/>
              </a:rPr>
              <a:t>What is Session Hijacking?</a:t>
            </a:r>
            <a:br>
              <a:rPr lang="en-IN" dirty="0"/>
            </a:br>
            <a:endParaRPr lang="en-US" dirty="0"/>
          </a:p>
          <a:p>
            <a:r>
              <a:rPr lang="en-US" b="1" i="0" dirty="0">
                <a:solidFill>
                  <a:srgbClr val="FFFFFF"/>
                </a:solidFill>
                <a:effectLst/>
                <a:latin typeface="urw-din"/>
              </a:rPr>
              <a:t>Different ways of session hijacking .</a:t>
            </a:r>
          </a:p>
          <a:p>
            <a:r>
              <a:rPr lang="en-IN" sz="1400" b="1" i="0" dirty="0">
                <a:solidFill>
                  <a:srgbClr val="FFFFFF"/>
                </a:solidFill>
                <a:effectLst/>
                <a:latin typeface="urw-din"/>
              </a:rPr>
              <a:t>Using Packet Sniffers</a:t>
            </a:r>
          </a:p>
          <a:p>
            <a:r>
              <a:rPr lang="en-US" sz="1400" b="1" i="0" dirty="0">
                <a:solidFill>
                  <a:srgbClr val="FFFFFF"/>
                </a:solidFill>
                <a:effectLst/>
                <a:latin typeface="urw-din"/>
              </a:rPr>
              <a:t>Cross Site Scripting(XSS Attack)</a:t>
            </a:r>
          </a:p>
          <a:p>
            <a:r>
              <a:rPr lang="en-IN" sz="1400" b="1" i="0" dirty="0">
                <a:solidFill>
                  <a:srgbClr val="FFFFFF"/>
                </a:solidFill>
                <a:effectLst/>
                <a:latin typeface="urw-din"/>
              </a:rPr>
              <a:t>IP Spoofing</a:t>
            </a:r>
            <a:endParaRPr lang="en-US" sz="14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hijacking</a:t>
            </a:r>
          </a:p>
        </p:txBody>
      </p:sp>
      <p:sp>
        <p:nvSpPr>
          <p:cNvPr id="3" name="Content Placeholder 2"/>
          <p:cNvSpPr>
            <a:spLocks noGrp="1"/>
          </p:cNvSpPr>
          <p:nvPr>
            <p:ph sz="half" idx="1"/>
          </p:nvPr>
        </p:nvSpPr>
        <p:spPr/>
        <p:txBody>
          <a:bodyPr>
            <a:normAutofit fontScale="70000" lnSpcReduction="20000"/>
          </a:bodyPr>
          <a:lstStyle/>
          <a:p>
            <a:pPr algn="l" fontAlgn="base"/>
            <a:r>
              <a:rPr lang="en-US" b="0" i="0" dirty="0">
                <a:solidFill>
                  <a:srgbClr val="FFFFFF"/>
                </a:solidFill>
                <a:effectLst/>
                <a:latin typeface="urw-din"/>
              </a:rPr>
              <a:t>TCP session hijacking is a security attack on a user session over a protected network. The most common method of session hijacking is called IP spoofing, when an attacker uses source-routed IP packets to insert commands into an active communication between two nodes on a network and disguise itself as one of the authenticated users. This type of attack is possible because authentication typically is only done at the start of a TCP session.</a:t>
            </a:r>
          </a:p>
          <a:p>
            <a:pPr algn="l" fontAlgn="base"/>
            <a:r>
              <a:rPr lang="en-US" b="0" i="0" dirty="0">
                <a:solidFill>
                  <a:srgbClr val="FFFFFF"/>
                </a:solidFill>
                <a:effectLst/>
                <a:latin typeface="urw-din"/>
              </a:rPr>
              <a:t>Another type of session hijacking is known as a man-in-the-middle attack, where the attacker, using a sniffer, can observe the communication between devices and collect the data that is transmitted.</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924718737"/>
              </p:ext>
            </p:extLst>
          </p:nvPr>
        </p:nvGraphicFramePr>
        <p:xfrm>
          <a:off x="6500813" y="1706563"/>
          <a:ext cx="5078412" cy="2255836"/>
        </p:xfrm>
        <a:graphic>
          <a:graphicData uri="http://schemas.openxmlformats.org/drawingml/2006/table">
            <a:tbl>
              <a:tblPr firstRow="1" bandRow="1">
                <a:tableStyleId>{5C22544A-7EE6-4342-B048-85BDC9FD1C3A}</a:tableStyleId>
              </a:tblPr>
              <a:tblGrid>
                <a:gridCol w="1692804">
                  <a:extLst>
                    <a:ext uri="{9D8B030D-6E8A-4147-A177-3AD203B41FA5}">
                      <a16:colId xmlns:a16="http://schemas.microsoft.com/office/drawing/2014/main" val="20000"/>
                    </a:ext>
                  </a:extLst>
                </a:gridCol>
                <a:gridCol w="1692804">
                  <a:extLst>
                    <a:ext uri="{9D8B030D-6E8A-4147-A177-3AD203B41FA5}">
                      <a16:colId xmlns:a16="http://schemas.microsoft.com/office/drawing/2014/main" val="20001"/>
                    </a:ext>
                  </a:extLst>
                </a:gridCol>
                <a:gridCol w="1692804">
                  <a:extLst>
                    <a:ext uri="{9D8B030D-6E8A-4147-A177-3AD203B41FA5}">
                      <a16:colId xmlns:a16="http://schemas.microsoft.com/office/drawing/2014/main" val="20002"/>
                    </a:ext>
                  </a:extLst>
                </a:gridCol>
              </a:tblGrid>
              <a:tr h="563959">
                <a:tc>
                  <a:txBody>
                    <a:bodyPr/>
                    <a:lstStyle/>
                    <a:p>
                      <a:r>
                        <a:rPr lang="en-US" dirty="0"/>
                        <a:t>Class</a:t>
                      </a:r>
                    </a:p>
                  </a:txBody>
                  <a:tcPr anchor="ctr">
                    <a:solidFill>
                      <a:srgbClr val="008282"/>
                    </a:solidFill>
                  </a:tcPr>
                </a:tc>
                <a:tc>
                  <a:txBody>
                    <a:bodyPr/>
                    <a:lstStyle/>
                    <a:p>
                      <a:pPr algn="ctr"/>
                      <a:r>
                        <a:rPr lang="en-US" dirty="0"/>
                        <a:t>Group 1</a:t>
                      </a:r>
                    </a:p>
                  </a:txBody>
                  <a:tcPr anchor="ctr">
                    <a:solidFill>
                      <a:srgbClr val="008282"/>
                    </a:solidFill>
                  </a:tcPr>
                </a:tc>
                <a:tc>
                  <a:txBody>
                    <a:bodyPr/>
                    <a:lstStyle/>
                    <a:p>
                      <a:pPr algn="ctr"/>
                      <a:r>
                        <a:rPr lang="en-US" dirty="0"/>
                        <a:t>Group 2</a:t>
                      </a:r>
                    </a:p>
                  </a:txBody>
                  <a:tcPr anchor="ctr">
                    <a:solidFill>
                      <a:srgbClr val="008282"/>
                    </a:solidFill>
                  </a:tcPr>
                </a:tc>
                <a:extLst>
                  <a:ext uri="{0D108BD9-81ED-4DB2-BD59-A6C34878D82A}">
                    <a16:rowId xmlns:a16="http://schemas.microsoft.com/office/drawing/2014/main" val="10000"/>
                  </a:ext>
                </a:extLst>
              </a:tr>
              <a:tr h="563959">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63959">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63959">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pic>
        <p:nvPicPr>
          <p:cNvPr id="6" name="Picture 5">
            <a:extLst>
              <a:ext uri="{FF2B5EF4-FFF2-40B4-BE49-F238E27FC236}">
                <a16:creationId xmlns:a16="http://schemas.microsoft.com/office/drawing/2014/main" id="{828067CE-89A1-1C23-D128-138F4173E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326" y="1628800"/>
            <a:ext cx="5454152" cy="2796556"/>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packet sniffers</a:t>
            </a:r>
          </a:p>
        </p:txBody>
      </p:sp>
      <p:sp>
        <p:nvSpPr>
          <p:cNvPr id="3" name="Content Placeholder 2"/>
          <p:cNvSpPr>
            <a:spLocks noGrp="1"/>
          </p:cNvSpPr>
          <p:nvPr>
            <p:ph sz="half" idx="1"/>
          </p:nvPr>
        </p:nvSpPr>
        <p:spPr/>
        <p:txBody>
          <a:bodyPr/>
          <a:lstStyle/>
          <a:p>
            <a:r>
              <a:rPr lang="en-US" b="0" i="0" dirty="0">
                <a:solidFill>
                  <a:srgbClr val="FFFFFF"/>
                </a:solidFill>
                <a:effectLst/>
                <a:latin typeface="urw-din"/>
              </a:rPr>
              <a:t> it can be seen that attack captures the victim’s session ID to gain access to the server by using some packet sniffers.</a:t>
            </a:r>
            <a:endParaRPr lang="en-US" dirty="0"/>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561100622"/>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B49D993-B63C-080B-CC70-8504C1123F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40703" y="1628800"/>
            <a:ext cx="5486357" cy="4608512"/>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260649"/>
            <a:ext cx="8938472" cy="1220933"/>
          </a:xfrm>
        </p:spPr>
        <p:txBody>
          <a:bodyPr>
            <a:normAutofit/>
          </a:bodyPr>
          <a:lstStyle/>
          <a:p>
            <a:r>
              <a:rPr lang="en-US" sz="3600" b="1" i="0" dirty="0">
                <a:solidFill>
                  <a:srgbClr val="FFFFFF"/>
                </a:solidFill>
                <a:effectLst/>
                <a:latin typeface="urw-din"/>
              </a:rPr>
              <a:t>Cross Site Scripting(XSS Attack)</a:t>
            </a:r>
            <a:endParaRPr lang="en-US" sz="3600" dirty="0"/>
          </a:p>
        </p:txBody>
      </p:sp>
      <p:sp>
        <p:nvSpPr>
          <p:cNvPr id="5" name="Text Placeholder 4"/>
          <p:cNvSpPr>
            <a:spLocks noGrp="1"/>
          </p:cNvSpPr>
          <p:nvPr>
            <p:ph type="body" idx="1"/>
          </p:nvPr>
        </p:nvSpPr>
        <p:spPr>
          <a:xfrm>
            <a:off x="1341884" y="1700808"/>
            <a:ext cx="9725820" cy="3240360"/>
          </a:xfrm>
        </p:spPr>
        <p:txBody>
          <a:bodyPr>
            <a:normAutofit/>
          </a:bodyPr>
          <a:lstStyle/>
          <a:p>
            <a:r>
              <a:rPr lang="en-US" b="0" i="0" dirty="0">
                <a:solidFill>
                  <a:srgbClr val="FFFFFF"/>
                </a:solidFill>
                <a:effectLst/>
                <a:latin typeface="urw-din"/>
              </a:rPr>
              <a:t>Attacker can also capture victim’s Session ID using XSS attack by using </a:t>
            </a:r>
            <a:r>
              <a:rPr lang="en-US" b="0" i="0" dirty="0" err="1">
                <a:solidFill>
                  <a:srgbClr val="FFFFFF"/>
                </a:solidFill>
                <a:effectLst/>
                <a:latin typeface="urw-din"/>
              </a:rPr>
              <a:t>javascript</a:t>
            </a:r>
            <a:r>
              <a:rPr lang="en-US" b="0" i="0" dirty="0">
                <a:solidFill>
                  <a:srgbClr val="FFFFFF"/>
                </a:solidFill>
                <a:effectLst/>
                <a:latin typeface="urw-din"/>
              </a:rPr>
              <a:t>. If an attacker sends a crafted link to the victim with the malicious JavaScript, when the victim clicks on the link, the JavaScript will run and complete the instructions made by the attacker.</a:t>
            </a:r>
            <a:endParaRPr lang="en-US" dirty="0"/>
          </a:p>
        </p:txBody>
      </p:sp>
      <p:pic>
        <p:nvPicPr>
          <p:cNvPr id="3" name="Picture 2">
            <a:extLst>
              <a:ext uri="{FF2B5EF4-FFF2-40B4-BE49-F238E27FC236}">
                <a16:creationId xmlns:a16="http://schemas.microsoft.com/office/drawing/2014/main" id="{E88116B4-5E66-1C7A-5D53-F64EFDFB7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40" y="4149080"/>
            <a:ext cx="7488832" cy="2831976"/>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8A73-4F58-AFF9-7183-8CCA5C80FA4A}"/>
              </a:ext>
            </a:extLst>
          </p:cNvPr>
          <p:cNvSpPr>
            <a:spLocks noGrp="1"/>
          </p:cNvSpPr>
          <p:nvPr>
            <p:ph type="title"/>
          </p:nvPr>
        </p:nvSpPr>
        <p:spPr/>
        <p:txBody>
          <a:bodyPr/>
          <a:lstStyle/>
          <a:p>
            <a:r>
              <a:rPr lang="en-IN" b="1" i="0" dirty="0">
                <a:solidFill>
                  <a:srgbClr val="FFFFFF"/>
                </a:solidFill>
                <a:effectLst/>
                <a:latin typeface="urw-din"/>
              </a:rPr>
              <a:t>IP Spoofing</a:t>
            </a:r>
            <a:endParaRPr lang="en-IN" dirty="0"/>
          </a:p>
        </p:txBody>
      </p:sp>
      <p:sp>
        <p:nvSpPr>
          <p:cNvPr id="3" name="Content Placeholder 2">
            <a:extLst>
              <a:ext uri="{FF2B5EF4-FFF2-40B4-BE49-F238E27FC236}">
                <a16:creationId xmlns:a16="http://schemas.microsoft.com/office/drawing/2014/main" id="{0D1A569F-ECA1-3CFD-D80C-A81E533492FA}"/>
              </a:ext>
            </a:extLst>
          </p:cNvPr>
          <p:cNvSpPr>
            <a:spLocks noGrp="1"/>
          </p:cNvSpPr>
          <p:nvPr>
            <p:ph idx="1"/>
          </p:nvPr>
        </p:nvSpPr>
        <p:spPr/>
        <p:txBody>
          <a:bodyPr/>
          <a:lstStyle/>
          <a:p>
            <a:r>
              <a:rPr lang="en-US" b="0" i="0" dirty="0">
                <a:solidFill>
                  <a:srgbClr val="FFFFFF"/>
                </a:solidFill>
                <a:effectLst/>
                <a:latin typeface="urw-din"/>
              </a:rPr>
              <a:t>Spoofing is pretending to be someone else. This is a technique used to gain unauthorized access to the computer with an IP address of a trusted host. In implementing this technique, attacker has to obtain the IP address of the client and inject his own packets spoofed with the IP address of client into the TCP session, so as to fool the server that it is communicating with the victim i.e. the original host.</a:t>
            </a:r>
            <a:endParaRPr lang="en-IN" dirty="0"/>
          </a:p>
        </p:txBody>
      </p:sp>
      <p:pic>
        <p:nvPicPr>
          <p:cNvPr id="5" name="Picture 4">
            <a:extLst>
              <a:ext uri="{FF2B5EF4-FFF2-40B4-BE49-F238E27FC236}">
                <a16:creationId xmlns:a16="http://schemas.microsoft.com/office/drawing/2014/main" id="{8C319450-B6F5-196F-F753-C0F411278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244" y="4581128"/>
            <a:ext cx="2762250" cy="1657350"/>
          </a:xfrm>
          <a:prstGeom prst="rect">
            <a:avLst/>
          </a:prstGeom>
        </p:spPr>
      </p:pic>
    </p:spTree>
    <p:extLst>
      <p:ext uri="{BB962C8B-B14F-4D97-AF65-F5344CB8AC3E}">
        <p14:creationId xmlns:p14="http://schemas.microsoft.com/office/powerpoint/2010/main" val="17371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32D2-5D38-C538-029A-7E9064118CA8}"/>
              </a:ext>
            </a:extLst>
          </p:cNvPr>
          <p:cNvSpPr>
            <a:spLocks noGrp="1"/>
          </p:cNvSpPr>
          <p:nvPr>
            <p:ph type="title"/>
          </p:nvPr>
        </p:nvSpPr>
        <p:spPr>
          <a:xfrm>
            <a:off x="1218883" y="274637"/>
            <a:ext cx="10360501" cy="3586411"/>
          </a:xfrm>
        </p:spPr>
        <p:txBody>
          <a:bodyPr>
            <a:normAutofit/>
          </a:bodyPr>
          <a:lstStyle/>
          <a:p>
            <a:r>
              <a:rPr lang="en-US" sz="8000" dirty="0"/>
              <a:t>Thank you</a:t>
            </a:r>
            <a:endParaRPr lang="en-IN" sz="8000" dirty="0"/>
          </a:p>
        </p:txBody>
      </p:sp>
    </p:spTree>
    <p:extLst>
      <p:ext uri="{BB962C8B-B14F-4D97-AF65-F5344CB8AC3E}">
        <p14:creationId xmlns:p14="http://schemas.microsoft.com/office/powerpoint/2010/main" val="53232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17</TotalTime>
  <Words>352</Words>
  <Application>Microsoft Office PowerPoint</Application>
  <PresentationFormat>Custom</PresentationFormat>
  <Paragraphs>38</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urw-din</vt:lpstr>
      <vt:lpstr>Tech 16x9</vt:lpstr>
      <vt:lpstr>Cyber security</vt:lpstr>
      <vt:lpstr>Agenda </vt:lpstr>
      <vt:lpstr>Session hijacking</vt:lpstr>
      <vt:lpstr>Using packet sniffers</vt:lpstr>
      <vt:lpstr>Cross Site Scripting(XSS Attack)</vt:lpstr>
      <vt:lpstr>IP Spoofing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jainam singhai</dc:creator>
  <cp:lastModifiedBy>jainam singhai</cp:lastModifiedBy>
  <cp:revision>1</cp:revision>
  <dcterms:created xsi:type="dcterms:W3CDTF">2022-11-20T16:35:11Z</dcterms:created>
  <dcterms:modified xsi:type="dcterms:W3CDTF">2022-11-21T07:23:09Z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