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T Sans Narrow"/>
      <p:regular r:id="rId26"/>
      <p:bold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3090D0-16D5-4D76-889F-6742D6BBBACC}">
  <a:tblStyle styleId="{683090D0-16D5-4D76-889F-6742D6BBBA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regular.fntdata"/><Relationship Id="rId25" Type="http://schemas.openxmlformats.org/officeDocument/2006/relationships/slide" Target="slides/slide19.xml"/><Relationship Id="rId28" Type="http://schemas.openxmlformats.org/officeDocument/2006/relationships/font" Target="fonts/Lato-regular.fntdata"/><Relationship Id="rId27" Type="http://schemas.openxmlformats.org/officeDocument/2006/relationships/font" Target="fonts/PTSans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7cc91f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f7cc91f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43b5e95c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43b5e95c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914cd5c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8914cd5c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f7cc91ff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f7cc91ff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43b5e95c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43b5e95c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914cd5c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914cd5c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7cc91ff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7cc91ff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7fd284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7fd28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43b5e95c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43b5e95c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43b5e95c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43b5e95c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43b5e95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43b5e95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43b5e95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43b5e95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f7cc91ff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f7cc91ff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7fd2846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7fd2846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43b5e95c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43b5e95c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43b5e95c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43b5e95c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f7cc91f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f7cc91f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f7cc91ff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f7cc91ff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90350" y="23840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88"/>
              <a:t>Weather</a:t>
            </a:r>
            <a:r>
              <a:rPr lang="en" sz="4088"/>
              <a:t> </a:t>
            </a:r>
            <a:r>
              <a:rPr lang="en" sz="4088"/>
              <a:t>Prediction</a:t>
            </a:r>
            <a:r>
              <a:rPr lang="en" sz="4088"/>
              <a:t> for Ahmedabad</a:t>
            </a:r>
            <a:endParaRPr sz="4088"/>
          </a:p>
        </p:txBody>
      </p:sp>
      <p:sp>
        <p:nvSpPr>
          <p:cNvPr id="67" name="Google Shape;67;p13"/>
          <p:cNvSpPr txBox="1"/>
          <p:nvPr>
            <p:ph idx="1" type="subTitle"/>
          </p:nvPr>
        </p:nvSpPr>
        <p:spPr>
          <a:xfrm>
            <a:off x="178650" y="1221500"/>
            <a:ext cx="9144000" cy="5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595959"/>
                </a:solidFill>
              </a:rPr>
              <a:t>Final</a:t>
            </a:r>
            <a:r>
              <a:rPr lang="en" sz="2700">
                <a:solidFill>
                  <a:srgbClr val="595959"/>
                </a:solidFill>
              </a:rPr>
              <a:t> Presentation</a:t>
            </a:r>
            <a:endParaRPr sz="2700">
              <a:solidFill>
                <a:srgbClr val="595959"/>
              </a:solidFill>
            </a:endParaRPr>
          </a:p>
        </p:txBody>
      </p:sp>
      <p:sp>
        <p:nvSpPr>
          <p:cNvPr id="68" name="Google Shape;68;p13"/>
          <p:cNvSpPr txBox="1"/>
          <p:nvPr/>
        </p:nvSpPr>
        <p:spPr>
          <a:xfrm>
            <a:off x="3114700" y="2571750"/>
            <a:ext cx="3386100" cy="1431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600">
                <a:solidFill>
                  <a:schemeClr val="accent4"/>
                </a:solidFill>
              </a:rPr>
              <a:t>         </a:t>
            </a:r>
            <a:r>
              <a:rPr b="1" lang="en" sz="1700">
                <a:solidFill>
                  <a:schemeClr val="accent4"/>
                </a:solidFill>
              </a:rPr>
              <a:t>TEAM AMIGOS</a:t>
            </a:r>
            <a:endParaRPr b="1" sz="17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Jainesh Patel  -  AU1841101</a:t>
            </a:r>
            <a:endParaRPr sz="16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Umang Kamdar - AU1841069</a:t>
            </a:r>
            <a:endParaRPr sz="16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Vatsal Patel - AU1841103</a:t>
            </a:r>
            <a:endParaRPr sz="1600">
              <a:solidFill>
                <a:schemeClr val="accent4"/>
              </a:solidFill>
            </a:endParaRPr>
          </a:p>
          <a:p>
            <a:pPr indent="-330200" lvl="0" marL="457200" rtl="0" algn="l">
              <a:spcBef>
                <a:spcPts val="0"/>
              </a:spcBef>
              <a:spcAft>
                <a:spcPts val="0"/>
              </a:spcAft>
              <a:buClr>
                <a:schemeClr val="accent4"/>
              </a:buClr>
              <a:buSzPts val="1600"/>
              <a:buChar char="●"/>
            </a:pPr>
            <a:r>
              <a:rPr lang="en" sz="1600">
                <a:solidFill>
                  <a:schemeClr val="accent4"/>
                </a:solidFill>
              </a:rPr>
              <a:t>Shubh Shah - AU1841122</a:t>
            </a:r>
            <a:endParaRPr sz="1600">
              <a:solidFill>
                <a:schemeClr val="accent4"/>
              </a:solidFill>
            </a:endParaRPr>
          </a:p>
        </p:txBody>
      </p:sp>
      <p:pic>
        <p:nvPicPr>
          <p:cNvPr id="69" name="Google Shape;69;p13"/>
          <p:cNvPicPr preferRelativeResize="0"/>
          <p:nvPr/>
        </p:nvPicPr>
        <p:blipFill>
          <a:blip r:embed="rId3">
            <a:alphaModFix/>
          </a:blip>
          <a:stretch>
            <a:fillRect/>
          </a:stretch>
        </p:blipFill>
        <p:spPr>
          <a:xfrm>
            <a:off x="-511077" y="1496038"/>
            <a:ext cx="4011724" cy="250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42" name="Google Shape;142;p22"/>
          <p:cNvSpPr txBox="1"/>
          <p:nvPr>
            <p:ph idx="1" type="body"/>
          </p:nvPr>
        </p:nvSpPr>
        <p:spPr>
          <a:xfrm>
            <a:off x="311700" y="1152475"/>
            <a:ext cx="8520600" cy="37224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Another feature selection </a:t>
            </a:r>
            <a:r>
              <a:rPr lang="en" sz="1900">
                <a:latin typeface="Lato"/>
                <a:ea typeface="Lato"/>
                <a:cs typeface="Lato"/>
                <a:sym typeface="Lato"/>
              </a:rPr>
              <a:t>technique</a:t>
            </a:r>
            <a:r>
              <a:rPr lang="en" sz="1900">
                <a:latin typeface="Lato"/>
                <a:ea typeface="Lato"/>
                <a:cs typeface="Lato"/>
                <a:sym typeface="Lato"/>
              </a:rPr>
              <a:t> which we have used is Backward feature elimination. It is a type of Wrapper method in which we feed all the features to the model. We check the performance of the model and then iteratively remove the worst performing feature one by one until we reach a stage where removing a feature results in no improvement in performance of the model. The performance metric used here to evaluate feature performance is pvalue. If the pvalue is above some threshold value, then we remove that feature, else we keep it.</a:t>
            </a:r>
            <a:endParaRPr sz="1900">
              <a:latin typeface="Lato"/>
              <a:ea typeface="Lato"/>
              <a:cs typeface="Lato"/>
              <a:sym typeface="Lato"/>
            </a:endParaRPr>
          </a:p>
          <a:p>
            <a:pPr indent="0" lvl="0" marL="457200" rtl="0" algn="just">
              <a:lnSpc>
                <a:spcPct val="115000"/>
              </a:lnSpc>
              <a:spcBef>
                <a:spcPts val="0"/>
              </a:spcBef>
              <a:spcAft>
                <a:spcPts val="0"/>
              </a:spcAft>
              <a:buNone/>
            </a:pPr>
            <a:r>
              <a:t/>
            </a:r>
            <a:endParaRPr sz="1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48" name="Google Shape;148;p23"/>
          <p:cNvSpPr txBox="1"/>
          <p:nvPr>
            <p:ph idx="1" type="body"/>
          </p:nvPr>
        </p:nvSpPr>
        <p:spPr>
          <a:xfrm>
            <a:off x="311700" y="1101225"/>
            <a:ext cx="8520600" cy="36261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Lato"/>
              <a:buChar char="●"/>
            </a:pPr>
            <a:r>
              <a:rPr lang="en">
                <a:latin typeface="Lato"/>
                <a:ea typeface="Lato"/>
                <a:cs typeface="Lato"/>
                <a:sym typeface="Lato"/>
              </a:rPr>
              <a:t>Next, we used the regression techniques for temperature prediction to evaluate our model.</a:t>
            </a:r>
            <a:endParaRPr>
              <a:latin typeface="Lato"/>
              <a:ea typeface="Lato"/>
              <a:cs typeface="Lato"/>
              <a:sym typeface="Lato"/>
            </a:endParaRPr>
          </a:p>
          <a:p>
            <a:pPr indent="-342900" lvl="0" marL="457200" rtl="0" algn="just">
              <a:lnSpc>
                <a:spcPct val="115000"/>
              </a:lnSpc>
              <a:spcBef>
                <a:spcPts val="0"/>
              </a:spcBef>
              <a:spcAft>
                <a:spcPts val="0"/>
              </a:spcAft>
              <a:buSzPts val="1800"/>
              <a:buFont typeface="Lato"/>
              <a:buChar char="●"/>
            </a:pPr>
            <a:r>
              <a:rPr lang="en">
                <a:latin typeface="Lato"/>
                <a:ea typeface="Lato"/>
                <a:cs typeface="Lato"/>
                <a:sym typeface="Lato"/>
              </a:rPr>
              <a:t>We split our dataset into training and testing data. Then we used the inbuilt Linear Regression, Polynomial Regression, Lasso regression and Ridge Regression methods from sklearn library on training dataset. We trained the model. We predict the values of temperature for test data set and find the accuracy on test dataset.</a:t>
            </a:r>
            <a:endParaRPr>
              <a:latin typeface="Lato"/>
              <a:ea typeface="Lato"/>
              <a:cs typeface="Lato"/>
              <a:sym typeface="Lato"/>
            </a:endParaRPr>
          </a:p>
          <a:p>
            <a:pPr indent="-342900" lvl="0" marL="457200" rtl="0" algn="just">
              <a:lnSpc>
                <a:spcPct val="115000"/>
              </a:lnSpc>
              <a:spcBef>
                <a:spcPts val="0"/>
              </a:spcBef>
              <a:spcAft>
                <a:spcPts val="0"/>
              </a:spcAft>
              <a:buSzPts val="1800"/>
              <a:buFont typeface="Lato"/>
              <a:buChar char="●"/>
            </a:pPr>
            <a:r>
              <a:rPr lang="en">
                <a:latin typeface="Lato"/>
                <a:ea typeface="Lato"/>
                <a:cs typeface="Lato"/>
                <a:sym typeface="Lato"/>
              </a:rPr>
              <a:t>We also made our custom functions for Multiple Linear Regression and Ridge Regression by minimising the cost function using gradient descent algorithm.</a:t>
            </a:r>
            <a:endParaRPr>
              <a:latin typeface="Lato"/>
              <a:ea typeface="Lato"/>
              <a:cs typeface="Lato"/>
              <a:sym typeface="Lato"/>
            </a:endParaRPr>
          </a:p>
          <a:p>
            <a:pPr indent="-342900" lvl="0" marL="457200" rtl="0" algn="just">
              <a:lnSpc>
                <a:spcPct val="115000"/>
              </a:lnSpc>
              <a:spcBef>
                <a:spcPts val="0"/>
              </a:spcBef>
              <a:spcAft>
                <a:spcPts val="0"/>
              </a:spcAft>
              <a:buSzPts val="1800"/>
              <a:buFont typeface="Lato"/>
              <a:buChar char="●"/>
            </a:pPr>
            <a:r>
              <a:rPr lang="en">
                <a:latin typeface="Lato"/>
                <a:ea typeface="Lato"/>
                <a:cs typeface="Lato"/>
                <a:sym typeface="Lato"/>
              </a:rPr>
              <a:t>Next, we did the same for rainfall prediction too.</a:t>
            </a:r>
            <a:endParaRPr>
              <a:latin typeface="Lato"/>
              <a:ea typeface="Lato"/>
              <a:cs typeface="Lato"/>
              <a:sym typeface="Lato"/>
            </a:endParaRPr>
          </a:p>
          <a:p>
            <a:pPr indent="-342900" lvl="0" marL="457200" rtl="0" algn="just">
              <a:lnSpc>
                <a:spcPct val="115000"/>
              </a:lnSpc>
              <a:spcBef>
                <a:spcPts val="0"/>
              </a:spcBef>
              <a:spcAft>
                <a:spcPts val="0"/>
              </a:spcAft>
              <a:buSzPts val="1800"/>
              <a:buFont typeface="Lato"/>
              <a:buChar char="●"/>
            </a:pPr>
            <a:r>
              <a:rPr lang="en">
                <a:latin typeface="Lato"/>
                <a:ea typeface="Lato"/>
                <a:cs typeface="Lato"/>
                <a:sym typeface="Lato"/>
              </a:rPr>
              <a:t>Also, we did the multivariate regression to predict temperature along with humidity.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154" name="Google Shape;154;p24"/>
          <p:cNvSpPr txBox="1"/>
          <p:nvPr>
            <p:ph idx="1" type="body"/>
          </p:nvPr>
        </p:nvSpPr>
        <p:spPr>
          <a:xfrm>
            <a:off x="311700" y="1266325"/>
            <a:ext cx="7356600" cy="28566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222222"/>
              </a:buClr>
              <a:buSzPts val="1700"/>
              <a:buFont typeface="Lato"/>
              <a:buChar char="●"/>
            </a:pPr>
            <a:r>
              <a:rPr lang="en" sz="1700">
                <a:solidFill>
                  <a:srgbClr val="222222"/>
                </a:solidFill>
                <a:latin typeface="Lato"/>
                <a:ea typeface="Lato"/>
                <a:cs typeface="Lato"/>
                <a:sym typeface="Lato"/>
              </a:rPr>
              <a:t>A heatmap which gives a clear view of the correlation between features.</a:t>
            </a:r>
            <a:endParaRPr sz="1700">
              <a:solidFill>
                <a:srgbClr val="222222"/>
              </a:solidFill>
              <a:latin typeface="Lato"/>
              <a:ea typeface="Lato"/>
              <a:cs typeface="Lato"/>
              <a:sym typeface="Lato"/>
            </a:endParaRPr>
          </a:p>
          <a:p>
            <a:pPr indent="0" lvl="0" marL="457200" rtl="0" algn="just">
              <a:spcBef>
                <a:spcPts val="0"/>
              </a:spcBef>
              <a:spcAft>
                <a:spcPts val="0"/>
              </a:spcAft>
              <a:buNone/>
            </a:pPr>
            <a:r>
              <a:t/>
            </a:r>
            <a:endParaRPr sz="1700">
              <a:solidFill>
                <a:srgbClr val="222222"/>
              </a:solidFill>
              <a:latin typeface="Lato"/>
              <a:ea typeface="Lato"/>
              <a:cs typeface="Lato"/>
              <a:sym typeface="Lato"/>
            </a:endParaRPr>
          </a:p>
        </p:txBody>
      </p:sp>
      <p:pic>
        <p:nvPicPr>
          <p:cNvPr id="155" name="Google Shape;155;p24"/>
          <p:cNvPicPr preferRelativeResize="0"/>
          <p:nvPr/>
        </p:nvPicPr>
        <p:blipFill>
          <a:blip r:embed="rId3">
            <a:alphaModFix/>
          </a:blip>
          <a:stretch>
            <a:fillRect/>
          </a:stretch>
        </p:blipFill>
        <p:spPr>
          <a:xfrm>
            <a:off x="2476500" y="1790075"/>
            <a:ext cx="4191000" cy="318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161" name="Google Shape;161;p25"/>
          <p:cNvSpPr txBox="1"/>
          <p:nvPr>
            <p:ph idx="1" type="body"/>
          </p:nvPr>
        </p:nvSpPr>
        <p:spPr>
          <a:xfrm>
            <a:off x="311700" y="1266325"/>
            <a:ext cx="4324500" cy="836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22222"/>
              </a:buClr>
              <a:buSzPts val="1400"/>
              <a:buFont typeface="Lato"/>
              <a:buChar char="●"/>
            </a:pPr>
            <a:r>
              <a:rPr lang="en" sz="1400">
                <a:solidFill>
                  <a:srgbClr val="222222"/>
                </a:solidFill>
                <a:latin typeface="Lato"/>
                <a:ea typeface="Lato"/>
                <a:cs typeface="Lato"/>
                <a:sym typeface="Lato"/>
              </a:rPr>
              <a:t>F</a:t>
            </a:r>
            <a:r>
              <a:rPr lang="en" sz="1400">
                <a:solidFill>
                  <a:srgbClr val="222222"/>
                </a:solidFill>
                <a:latin typeface="Lato"/>
                <a:ea typeface="Lato"/>
                <a:cs typeface="Lato"/>
                <a:sym typeface="Lato"/>
              </a:rPr>
              <a:t>eatures selection using Extra tree classification.</a:t>
            </a:r>
            <a:endParaRPr sz="1700">
              <a:solidFill>
                <a:srgbClr val="222222"/>
              </a:solidFill>
              <a:latin typeface="Lato"/>
              <a:ea typeface="Lato"/>
              <a:cs typeface="Lato"/>
              <a:sym typeface="Lato"/>
            </a:endParaRPr>
          </a:p>
        </p:txBody>
      </p:sp>
      <p:pic>
        <p:nvPicPr>
          <p:cNvPr id="162" name="Google Shape;162;p25"/>
          <p:cNvPicPr preferRelativeResize="0"/>
          <p:nvPr/>
        </p:nvPicPr>
        <p:blipFill>
          <a:blip r:embed="rId3">
            <a:alphaModFix/>
          </a:blip>
          <a:stretch>
            <a:fillRect/>
          </a:stretch>
        </p:blipFill>
        <p:spPr>
          <a:xfrm>
            <a:off x="513988" y="2236675"/>
            <a:ext cx="4200525" cy="2343150"/>
          </a:xfrm>
          <a:prstGeom prst="rect">
            <a:avLst/>
          </a:prstGeom>
          <a:noFill/>
          <a:ln>
            <a:noFill/>
          </a:ln>
        </p:spPr>
      </p:pic>
      <p:pic>
        <p:nvPicPr>
          <p:cNvPr id="163" name="Google Shape;163;p25"/>
          <p:cNvPicPr preferRelativeResize="0"/>
          <p:nvPr/>
        </p:nvPicPr>
        <p:blipFill>
          <a:blip r:embed="rId4">
            <a:alphaModFix/>
          </a:blip>
          <a:stretch>
            <a:fillRect/>
          </a:stretch>
        </p:blipFill>
        <p:spPr>
          <a:xfrm>
            <a:off x="4750938" y="2236675"/>
            <a:ext cx="4200525" cy="2343150"/>
          </a:xfrm>
          <a:prstGeom prst="rect">
            <a:avLst/>
          </a:prstGeom>
          <a:noFill/>
          <a:ln>
            <a:noFill/>
          </a:ln>
        </p:spPr>
      </p:pic>
      <p:sp>
        <p:nvSpPr>
          <p:cNvPr id="164" name="Google Shape;164;p25"/>
          <p:cNvSpPr txBox="1"/>
          <p:nvPr>
            <p:ph idx="1" type="body"/>
          </p:nvPr>
        </p:nvSpPr>
        <p:spPr>
          <a:xfrm>
            <a:off x="4817950" y="1329900"/>
            <a:ext cx="4066500" cy="8361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Clr>
                <a:srgbClr val="222222"/>
              </a:buClr>
              <a:buSzPts val="1400"/>
              <a:buFont typeface="Lato"/>
              <a:buChar char="●"/>
            </a:pPr>
            <a:r>
              <a:rPr lang="en" sz="1400">
                <a:solidFill>
                  <a:srgbClr val="222222"/>
                </a:solidFill>
                <a:latin typeface="Lato"/>
                <a:ea typeface="Lato"/>
                <a:cs typeface="Lato"/>
                <a:sym typeface="Lato"/>
              </a:rPr>
              <a:t>A bar chart which shows the information gain of every features using Information gain technique.</a:t>
            </a:r>
            <a:endParaRPr sz="1700">
              <a:solidFill>
                <a:srgbClr val="22222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p:txBody>
      </p:sp>
      <p:sp>
        <p:nvSpPr>
          <p:cNvPr id="170" name="Google Shape;170;p26"/>
          <p:cNvSpPr txBox="1"/>
          <p:nvPr>
            <p:ph idx="1" type="body"/>
          </p:nvPr>
        </p:nvSpPr>
        <p:spPr>
          <a:xfrm>
            <a:off x="311700" y="1212925"/>
            <a:ext cx="8328900" cy="813900"/>
          </a:xfrm>
          <a:prstGeom prst="rect">
            <a:avLst/>
          </a:prstGeom>
        </p:spPr>
        <p:txBody>
          <a:bodyPr anchorCtr="0" anchor="t" bIns="91425" lIns="91425" spcFirstLastPara="1" rIns="91425" wrap="square" tIns="91425">
            <a:normAutofit/>
          </a:bodyPr>
          <a:lstStyle/>
          <a:p>
            <a:pPr indent="-336550" lvl="0" marL="457200" rtl="0" algn="just">
              <a:lnSpc>
                <a:spcPct val="115000"/>
              </a:lnSpc>
              <a:spcBef>
                <a:spcPts val="0"/>
              </a:spcBef>
              <a:spcAft>
                <a:spcPts val="0"/>
              </a:spcAft>
              <a:buClr>
                <a:srgbClr val="222222"/>
              </a:buClr>
              <a:buSzPts val="1700"/>
              <a:buFont typeface="Lato"/>
              <a:buChar char="●"/>
            </a:pPr>
            <a:r>
              <a:rPr lang="en" sz="1700">
                <a:solidFill>
                  <a:srgbClr val="222222"/>
                </a:solidFill>
                <a:latin typeface="Lato"/>
                <a:ea typeface="Lato"/>
                <a:cs typeface="Lato"/>
                <a:sym typeface="Lato"/>
              </a:rPr>
              <a:t>For </a:t>
            </a:r>
            <a:r>
              <a:rPr lang="en" sz="1700">
                <a:solidFill>
                  <a:srgbClr val="222222"/>
                </a:solidFill>
                <a:latin typeface="Lato"/>
                <a:ea typeface="Lato"/>
                <a:cs typeface="Lato"/>
                <a:sym typeface="Lato"/>
              </a:rPr>
              <a:t>different</a:t>
            </a:r>
            <a:r>
              <a:rPr lang="en" sz="1700">
                <a:solidFill>
                  <a:srgbClr val="222222"/>
                </a:solidFill>
                <a:latin typeface="Lato"/>
                <a:ea typeface="Lato"/>
                <a:cs typeface="Lato"/>
                <a:sym typeface="Lato"/>
              </a:rPr>
              <a:t> Regression techniques, we trained 80% of data and tested it on rest 20% of data.</a:t>
            </a:r>
            <a:endParaRPr sz="1700">
              <a:solidFill>
                <a:srgbClr val="222222"/>
              </a:solidFill>
              <a:latin typeface="Lato"/>
              <a:ea typeface="Lato"/>
              <a:cs typeface="Lato"/>
              <a:sym typeface="Lato"/>
            </a:endParaRPr>
          </a:p>
        </p:txBody>
      </p:sp>
      <p:grpSp>
        <p:nvGrpSpPr>
          <p:cNvPr id="171" name="Google Shape;171;p26"/>
          <p:cNvGrpSpPr/>
          <p:nvPr/>
        </p:nvGrpSpPr>
        <p:grpSpPr>
          <a:xfrm>
            <a:off x="1582925" y="2174200"/>
            <a:ext cx="5786438" cy="2480000"/>
            <a:chOff x="1626263" y="2174200"/>
            <a:chExt cx="5786438" cy="2480000"/>
          </a:xfrm>
        </p:grpSpPr>
        <p:pic>
          <p:nvPicPr>
            <p:cNvPr id="172" name="Google Shape;172;p26"/>
            <p:cNvPicPr preferRelativeResize="0"/>
            <p:nvPr/>
          </p:nvPicPr>
          <p:blipFill>
            <a:blip r:embed="rId3">
              <a:alphaModFix/>
            </a:blip>
            <a:stretch>
              <a:fillRect/>
            </a:stretch>
          </p:blipFill>
          <p:spPr>
            <a:xfrm>
              <a:off x="1626263" y="2174200"/>
              <a:ext cx="5786438" cy="2479902"/>
            </a:xfrm>
            <a:prstGeom prst="rect">
              <a:avLst/>
            </a:prstGeom>
            <a:noFill/>
            <a:ln>
              <a:noFill/>
            </a:ln>
          </p:spPr>
        </p:pic>
        <p:cxnSp>
          <p:nvCxnSpPr>
            <p:cNvPr id="173" name="Google Shape;173;p26"/>
            <p:cNvCxnSpPr/>
            <p:nvPr/>
          </p:nvCxnSpPr>
          <p:spPr>
            <a:xfrm>
              <a:off x="7030050" y="2242500"/>
              <a:ext cx="44400" cy="24117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6"/>
            <p:cNvCxnSpPr/>
            <p:nvPr/>
          </p:nvCxnSpPr>
          <p:spPr>
            <a:xfrm>
              <a:off x="2126800" y="2251400"/>
              <a:ext cx="9000" cy="2393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96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180" name="Google Shape;180;p27"/>
          <p:cNvSpPr txBox="1"/>
          <p:nvPr>
            <p:ph idx="1" type="body"/>
          </p:nvPr>
        </p:nvSpPr>
        <p:spPr>
          <a:xfrm>
            <a:off x="311700" y="1266325"/>
            <a:ext cx="85782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a:t>Polynomial_temperature_prediction</a:t>
            </a:r>
            <a:r>
              <a:rPr lang="en"/>
              <a:t>                    R</a:t>
            </a:r>
            <a:r>
              <a:rPr lang="en"/>
              <a:t>ainfall_prediction</a:t>
            </a:r>
            <a:endParaRPr/>
          </a:p>
        </p:txBody>
      </p:sp>
      <p:pic>
        <p:nvPicPr>
          <p:cNvPr id="181" name="Google Shape;181;p27"/>
          <p:cNvPicPr preferRelativeResize="0"/>
          <p:nvPr/>
        </p:nvPicPr>
        <p:blipFill>
          <a:blip r:embed="rId3">
            <a:alphaModFix/>
          </a:blip>
          <a:stretch>
            <a:fillRect/>
          </a:stretch>
        </p:blipFill>
        <p:spPr>
          <a:xfrm>
            <a:off x="872550" y="2129250"/>
            <a:ext cx="3505200" cy="2362200"/>
          </a:xfrm>
          <a:prstGeom prst="rect">
            <a:avLst/>
          </a:prstGeom>
          <a:noFill/>
          <a:ln>
            <a:noFill/>
          </a:ln>
        </p:spPr>
      </p:pic>
      <p:pic>
        <p:nvPicPr>
          <p:cNvPr id="182" name="Google Shape;182;p27"/>
          <p:cNvPicPr preferRelativeResize="0"/>
          <p:nvPr/>
        </p:nvPicPr>
        <p:blipFill>
          <a:blip r:embed="rId4">
            <a:alphaModFix/>
          </a:blip>
          <a:stretch>
            <a:fillRect/>
          </a:stretch>
        </p:blipFill>
        <p:spPr>
          <a:xfrm>
            <a:off x="5081875" y="2129250"/>
            <a:ext cx="3505200" cy="236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96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188" name="Google Shape;188;p28"/>
          <p:cNvSpPr txBox="1"/>
          <p:nvPr>
            <p:ph idx="1" type="body"/>
          </p:nvPr>
        </p:nvSpPr>
        <p:spPr>
          <a:xfrm>
            <a:off x="2426850" y="982075"/>
            <a:ext cx="4472100" cy="816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Multivariate Regression </a:t>
            </a:r>
            <a:br>
              <a:rPr lang="en"/>
            </a:br>
            <a:r>
              <a:rPr lang="en"/>
              <a:t>(Temperature and Humidity)</a:t>
            </a:r>
            <a:endParaRPr/>
          </a:p>
        </p:txBody>
      </p:sp>
      <p:pic>
        <p:nvPicPr>
          <p:cNvPr id="189" name="Google Shape;189;p28"/>
          <p:cNvPicPr preferRelativeResize="0"/>
          <p:nvPr/>
        </p:nvPicPr>
        <p:blipFill>
          <a:blip r:embed="rId3">
            <a:alphaModFix/>
          </a:blip>
          <a:stretch>
            <a:fillRect/>
          </a:stretch>
        </p:blipFill>
        <p:spPr>
          <a:xfrm>
            <a:off x="2245050" y="1798063"/>
            <a:ext cx="4653900" cy="31363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5" name="Google Shape;195;p29"/>
          <p:cNvSpPr txBox="1"/>
          <p:nvPr>
            <p:ph idx="1" type="body"/>
          </p:nvPr>
        </p:nvSpPr>
        <p:spPr>
          <a:xfrm>
            <a:off x="311700" y="1266325"/>
            <a:ext cx="8520600" cy="3595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found that among all the feature selection algorithms, the best accuracy was acquired by the Backward Feature Elimination.</a:t>
            </a:r>
            <a:endParaRPr/>
          </a:p>
          <a:p>
            <a:pPr indent="-342900" lvl="0" marL="457200" rtl="0" algn="l">
              <a:spcBef>
                <a:spcPts val="0"/>
              </a:spcBef>
              <a:spcAft>
                <a:spcPts val="0"/>
              </a:spcAft>
              <a:buSzPts val="1800"/>
              <a:buChar char="●"/>
            </a:pPr>
            <a:r>
              <a:rPr lang="en"/>
              <a:t> We performed four regression techniques for temperature prediction and rainfall prediction. </a:t>
            </a:r>
            <a:endParaRPr/>
          </a:p>
          <a:p>
            <a:pPr indent="-342900" lvl="0" marL="457200" rtl="0" algn="l">
              <a:spcBef>
                <a:spcPts val="0"/>
              </a:spcBef>
              <a:spcAft>
                <a:spcPts val="0"/>
              </a:spcAft>
              <a:buSzPts val="1800"/>
              <a:buChar char="●"/>
            </a:pPr>
            <a:r>
              <a:rPr lang="en"/>
              <a:t>We found that among all the regression algorithms, the best accuracy was acquired by the inbuilt polynomial regression with degree of 2.  We found that degree 2 and degree 3 doesn't affect the accuracy much, but degree 2 is best. </a:t>
            </a:r>
            <a:endParaRPr/>
          </a:p>
          <a:p>
            <a:pPr indent="-342900" lvl="0" marL="457200" rtl="0" algn="l">
              <a:spcBef>
                <a:spcPts val="0"/>
              </a:spcBef>
              <a:spcAft>
                <a:spcPts val="0"/>
              </a:spcAft>
              <a:buSzPts val="1800"/>
              <a:buChar char="●"/>
            </a:pPr>
            <a:r>
              <a:rPr lang="en"/>
              <a:t>Next, we found that the accuracy of Multiple Linear Regression, Lasso Regression and Ridge Regression were almost similar. </a:t>
            </a:r>
            <a:endParaRPr/>
          </a:p>
          <a:p>
            <a:pPr indent="-342900" lvl="0" marL="457200" rtl="0" algn="l">
              <a:spcBef>
                <a:spcPts val="0"/>
              </a:spcBef>
              <a:spcAft>
                <a:spcPts val="0"/>
              </a:spcAft>
              <a:buSzPts val="1800"/>
              <a:buChar char="●"/>
            </a:pPr>
            <a:r>
              <a:rPr lang="en"/>
              <a:t>The accuracy result of custom made regression is also somewhat similar to inbuilt library functions.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688"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a:t>
            </a:r>
            <a:endParaRPr/>
          </a:p>
        </p:txBody>
      </p:sp>
      <p:graphicFrame>
        <p:nvGraphicFramePr>
          <p:cNvPr id="201" name="Google Shape;201;p30"/>
          <p:cNvGraphicFramePr/>
          <p:nvPr/>
        </p:nvGraphicFramePr>
        <p:xfrm>
          <a:off x="233800" y="656435"/>
          <a:ext cx="3000000" cy="3000000"/>
        </p:xfrm>
        <a:graphic>
          <a:graphicData uri="http://schemas.openxmlformats.org/drawingml/2006/table">
            <a:tbl>
              <a:tblPr>
                <a:noFill/>
                <a:tableStyleId>{683090D0-16D5-4D76-889F-6742D6BBBACC}</a:tableStyleId>
              </a:tblPr>
              <a:tblGrid>
                <a:gridCol w="2112475"/>
                <a:gridCol w="1601525"/>
                <a:gridCol w="1630500"/>
                <a:gridCol w="1576100"/>
                <a:gridCol w="1755800"/>
              </a:tblGrid>
              <a:tr h="3862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Jainesh Patel </a:t>
                      </a:r>
                      <a:endParaRPr b="1" sz="1200"/>
                    </a:p>
                  </a:txBody>
                  <a:tcPr marT="91425" marB="91425" marR="91425" marL="91425"/>
                </a:tc>
                <a:tc>
                  <a:txBody>
                    <a:bodyPr/>
                    <a:lstStyle/>
                    <a:p>
                      <a:pPr indent="0" lvl="0" marL="0" rtl="0" algn="ctr">
                        <a:spcBef>
                          <a:spcPts val="0"/>
                        </a:spcBef>
                        <a:spcAft>
                          <a:spcPts val="0"/>
                        </a:spcAft>
                        <a:buNone/>
                      </a:pPr>
                      <a:r>
                        <a:rPr b="1" lang="en" sz="1200"/>
                        <a:t>Umang Kamdar</a:t>
                      </a:r>
                      <a:endParaRPr b="1" sz="1200"/>
                    </a:p>
                  </a:txBody>
                  <a:tcPr marT="91425" marB="91425" marR="91425" marL="91425"/>
                </a:tc>
                <a:tc>
                  <a:txBody>
                    <a:bodyPr/>
                    <a:lstStyle/>
                    <a:p>
                      <a:pPr indent="0" lvl="0" marL="0" rtl="0" algn="ctr">
                        <a:spcBef>
                          <a:spcPts val="0"/>
                        </a:spcBef>
                        <a:spcAft>
                          <a:spcPts val="0"/>
                        </a:spcAft>
                        <a:buNone/>
                      </a:pPr>
                      <a:r>
                        <a:rPr b="1" lang="en" sz="1200"/>
                        <a:t>Vatsal Patel</a:t>
                      </a:r>
                      <a:endParaRPr b="1" sz="1200"/>
                    </a:p>
                  </a:txBody>
                  <a:tcPr marT="91425" marB="91425" marR="91425" marL="91425"/>
                </a:tc>
                <a:tc>
                  <a:txBody>
                    <a:bodyPr/>
                    <a:lstStyle/>
                    <a:p>
                      <a:pPr indent="0" lvl="0" marL="0" rtl="0" algn="ctr">
                        <a:spcBef>
                          <a:spcPts val="0"/>
                        </a:spcBef>
                        <a:spcAft>
                          <a:spcPts val="0"/>
                        </a:spcAft>
                        <a:buNone/>
                      </a:pPr>
                      <a:r>
                        <a:rPr b="1" lang="en" sz="1200"/>
                        <a:t>Shubh Shah</a:t>
                      </a:r>
                      <a:endParaRPr b="1" sz="1200"/>
                    </a:p>
                  </a:txBody>
                  <a:tcPr marT="91425" marB="91425" marR="91425" marL="91425"/>
                </a:tc>
              </a:tr>
              <a:tr h="386200">
                <a:tc>
                  <a:txBody>
                    <a:bodyPr/>
                    <a:lstStyle/>
                    <a:p>
                      <a:pPr indent="0" lvl="0" marL="0" rtl="0" algn="l">
                        <a:spcBef>
                          <a:spcPts val="0"/>
                        </a:spcBef>
                        <a:spcAft>
                          <a:spcPts val="0"/>
                        </a:spcAft>
                        <a:buNone/>
                      </a:pPr>
                      <a:r>
                        <a:rPr lang="en" sz="1200"/>
                        <a:t>Dataset collection</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386200">
                <a:tc>
                  <a:txBody>
                    <a:bodyPr/>
                    <a:lstStyle/>
                    <a:p>
                      <a:pPr indent="0" lvl="0" marL="0" rtl="0" algn="l">
                        <a:spcBef>
                          <a:spcPts val="0"/>
                        </a:spcBef>
                        <a:spcAft>
                          <a:spcPts val="0"/>
                        </a:spcAft>
                        <a:buNone/>
                      </a:pPr>
                      <a:r>
                        <a:rPr lang="en" sz="1200"/>
                        <a:t>Data Preprocessing</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386200">
                <a:tc>
                  <a:txBody>
                    <a:bodyPr/>
                    <a:lstStyle/>
                    <a:p>
                      <a:pPr indent="0" lvl="0" marL="0" rtl="0" algn="l">
                        <a:spcBef>
                          <a:spcPts val="0"/>
                        </a:spcBef>
                        <a:spcAft>
                          <a:spcPts val="0"/>
                        </a:spcAft>
                        <a:buNone/>
                      </a:pPr>
                      <a:r>
                        <a:rPr lang="en" sz="1200"/>
                        <a:t>Feature selection</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406125">
                <a:tc>
                  <a:txBody>
                    <a:bodyPr/>
                    <a:lstStyle/>
                    <a:p>
                      <a:pPr indent="0" lvl="0" marL="0" rtl="0" algn="l">
                        <a:spcBef>
                          <a:spcPts val="0"/>
                        </a:spcBef>
                        <a:spcAft>
                          <a:spcPts val="0"/>
                        </a:spcAft>
                        <a:buNone/>
                      </a:pPr>
                      <a:r>
                        <a:rPr lang="en" sz="1200"/>
                        <a:t>Multiple Linear Regression</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r>
              <a:tr h="365725">
                <a:tc>
                  <a:txBody>
                    <a:bodyPr/>
                    <a:lstStyle/>
                    <a:p>
                      <a:pPr indent="0" lvl="0" marL="0" rtl="0" algn="l">
                        <a:spcBef>
                          <a:spcPts val="0"/>
                        </a:spcBef>
                        <a:spcAft>
                          <a:spcPts val="0"/>
                        </a:spcAft>
                        <a:buNone/>
                      </a:pPr>
                      <a:r>
                        <a:rPr lang="en" sz="1200"/>
                        <a:t>Polynomial</a:t>
                      </a:r>
                      <a:r>
                        <a:rPr lang="en" sz="1200"/>
                        <a:t> Regression</a:t>
                      </a:r>
                      <a:endParaRPr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386200">
                <a:tc>
                  <a:txBody>
                    <a:bodyPr/>
                    <a:lstStyle/>
                    <a:p>
                      <a:pPr indent="0" lvl="0" marL="0" rtl="0" algn="l">
                        <a:spcBef>
                          <a:spcPts val="0"/>
                        </a:spcBef>
                        <a:spcAft>
                          <a:spcPts val="0"/>
                        </a:spcAft>
                        <a:buNone/>
                      </a:pPr>
                      <a:r>
                        <a:rPr lang="en" sz="1200"/>
                        <a:t>Ridge Regression</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386200">
                <a:tc>
                  <a:txBody>
                    <a:bodyPr/>
                    <a:lstStyle/>
                    <a:p>
                      <a:pPr indent="0" lvl="0" marL="0" rtl="0" algn="l">
                        <a:spcBef>
                          <a:spcPts val="0"/>
                        </a:spcBef>
                        <a:spcAft>
                          <a:spcPts val="0"/>
                        </a:spcAft>
                        <a:buNone/>
                      </a:pPr>
                      <a:r>
                        <a:rPr lang="en" sz="1200"/>
                        <a:t>Lasso Regression</a:t>
                      </a:r>
                      <a:endParaRPr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t/>
                      </a:r>
                      <a:endParaRPr b="1" sz="1200"/>
                    </a:p>
                  </a:txBody>
                  <a:tcPr marT="91425" marB="91425" marR="91425" marL="91425"/>
                </a:tc>
              </a:tr>
              <a:tr h="365725">
                <a:tc>
                  <a:txBody>
                    <a:bodyPr/>
                    <a:lstStyle/>
                    <a:p>
                      <a:pPr indent="0" lvl="0" marL="0" rtl="0" algn="l">
                        <a:spcBef>
                          <a:spcPts val="0"/>
                        </a:spcBef>
                        <a:spcAft>
                          <a:spcPts val="0"/>
                        </a:spcAft>
                        <a:buNone/>
                      </a:pPr>
                      <a:r>
                        <a:rPr lang="en" sz="1200"/>
                        <a:t>Multivariate Regression</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386200">
                <a:tc>
                  <a:txBody>
                    <a:bodyPr/>
                    <a:lstStyle/>
                    <a:p>
                      <a:pPr indent="0" lvl="0" marL="0" rtl="0" algn="l">
                        <a:spcBef>
                          <a:spcPts val="0"/>
                        </a:spcBef>
                        <a:spcAft>
                          <a:spcPts val="0"/>
                        </a:spcAft>
                        <a:buNone/>
                      </a:pPr>
                      <a:r>
                        <a:rPr lang="en" sz="1200"/>
                        <a:t>Rainfall Prediction </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r h="386200">
                <a:tc>
                  <a:txBody>
                    <a:bodyPr/>
                    <a:lstStyle/>
                    <a:p>
                      <a:pPr indent="0" lvl="0" marL="0" rtl="0" algn="l">
                        <a:spcBef>
                          <a:spcPts val="0"/>
                        </a:spcBef>
                        <a:spcAft>
                          <a:spcPts val="0"/>
                        </a:spcAft>
                        <a:buNone/>
                      </a:pPr>
                      <a:r>
                        <a:rPr lang="en" sz="1200"/>
                        <a:t>Report </a:t>
                      </a:r>
                      <a:endParaRPr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c>
                  <a:txBody>
                    <a:bodyPr/>
                    <a:lstStyle/>
                    <a:p>
                      <a:pPr indent="0" lvl="0" marL="0" rtl="0" algn="ctr">
                        <a:spcBef>
                          <a:spcPts val="0"/>
                        </a:spcBef>
                        <a:spcAft>
                          <a:spcPts val="0"/>
                        </a:spcAft>
                        <a:buNone/>
                      </a:pPr>
                      <a:r>
                        <a:rPr b="1" lang="en" sz="1200"/>
                        <a:t>✓</a:t>
                      </a:r>
                      <a:endParaRPr b="1" sz="12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7" name="Google Shape;207;p31"/>
          <p:cNvSpPr txBox="1"/>
          <p:nvPr>
            <p:ph idx="1" type="body"/>
          </p:nvPr>
        </p:nvSpPr>
        <p:spPr>
          <a:xfrm>
            <a:off x="311700" y="1152425"/>
            <a:ext cx="8520600" cy="3826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852"/>
              <a:buNone/>
            </a:pPr>
            <a:r>
              <a:rPr lang="en" sz="1517"/>
              <a:t>[DATASET] </a:t>
            </a:r>
            <a:r>
              <a:rPr lang="en" sz="1517"/>
              <a:t> Ahmedabad Historical Weather. Worldweatheronline.Com, 2021, https://www.worldweatheronline.com/ahmedabad-weather-history/gujarat/in.aspx.</a:t>
            </a:r>
            <a:endParaRPr sz="1517"/>
          </a:p>
          <a:p>
            <a:pPr indent="0" lvl="0" marL="0" rtl="0" algn="l">
              <a:lnSpc>
                <a:spcPct val="75000"/>
              </a:lnSpc>
              <a:spcBef>
                <a:spcPts val="1200"/>
              </a:spcBef>
              <a:spcAft>
                <a:spcPts val="0"/>
              </a:spcAft>
              <a:buSzPts val="852"/>
              <a:buNone/>
            </a:pPr>
            <a:r>
              <a:rPr lang="en" sz="1517"/>
              <a:t>[1] Paras, Sanjay Mathur. "A simple weather forecasting model using mathematical regression." Indian Research Journal of Extension Education 12, no. 2 (2016): 161-168.</a:t>
            </a:r>
            <a:endParaRPr sz="1517"/>
          </a:p>
          <a:p>
            <a:pPr indent="0" lvl="0" marL="0" rtl="0" algn="l">
              <a:lnSpc>
                <a:spcPct val="75000"/>
              </a:lnSpc>
              <a:spcBef>
                <a:spcPts val="1200"/>
              </a:spcBef>
              <a:spcAft>
                <a:spcPts val="0"/>
              </a:spcAft>
              <a:buSzPts val="852"/>
              <a:buNone/>
            </a:pPr>
            <a:r>
              <a:rPr lang="en" sz="1517"/>
              <a:t>[2] T. Anjali, K. Chandini, K. Anoop and V. L. Lajish, "Temperature Prediction using Machine Learning Approaches," 2019 2nd International Conference on Intelligent Computing, Instrumentation and Control Technologies (ICICICT), Kannur, India, 2019, pp. 1264-1268, doi: 10.1109/ICICICT46008.2019.8993316.</a:t>
            </a:r>
            <a:endParaRPr sz="1517"/>
          </a:p>
          <a:p>
            <a:pPr indent="0" lvl="0" marL="0" rtl="0" algn="l">
              <a:lnSpc>
                <a:spcPct val="75000"/>
              </a:lnSpc>
              <a:spcBef>
                <a:spcPts val="1200"/>
              </a:spcBef>
              <a:spcAft>
                <a:spcPts val="0"/>
              </a:spcAft>
              <a:buSzPts val="852"/>
              <a:buNone/>
            </a:pPr>
            <a:r>
              <a:rPr lang="en" sz="1517"/>
              <a:t>[3] Alhaj    TA,    Siraj    MM,    Zainal    A,    Elshoush    HT,    Elhaj    F(2016)   Feature   Selection   Using   Information   Gain   for   ImprovedStructural-Based  Alert  Correlation.  PLoS  ONE  11(11):  e0166017.https://doi.org/10.1371/journal.pone.0166017</a:t>
            </a:r>
            <a:endParaRPr sz="1517"/>
          </a:p>
          <a:p>
            <a:pPr indent="0" lvl="0" marL="0" rtl="0" algn="l">
              <a:lnSpc>
                <a:spcPct val="75000"/>
              </a:lnSpc>
              <a:spcBef>
                <a:spcPts val="1200"/>
              </a:spcBef>
              <a:spcAft>
                <a:spcPts val="0"/>
              </a:spcAft>
              <a:buSzPts val="852"/>
              <a:buNone/>
            </a:pPr>
            <a:r>
              <a:rPr lang="en" sz="1517"/>
              <a:t>[4] Ibrahim,  NuhuHamid,  H.A.Rahman,  ShuzlinaFong,  Simon.(2018).  Feature  selection  methods:  Case  of  filter  and  wrapper  ap-proaches for maximising classification accuracy. Pertanika Journal ofScience and Technology. 26. 329-340.</a:t>
            </a:r>
            <a:endParaRPr sz="1517"/>
          </a:p>
          <a:p>
            <a:pPr indent="0" lvl="0" marL="0" rtl="0" algn="l">
              <a:lnSpc>
                <a:spcPct val="75000"/>
              </a:lnSpc>
              <a:spcBef>
                <a:spcPts val="1200"/>
              </a:spcBef>
              <a:spcAft>
                <a:spcPts val="1200"/>
              </a:spcAft>
              <a:buSzPts val="852"/>
              <a:buNone/>
            </a:pPr>
            <a:r>
              <a:rPr lang="en" sz="1517"/>
              <a:t>[5] A.Shetye,Medium.</a:t>
            </a:r>
            <a:r>
              <a:rPr lang="en" sz="1517"/>
              <a:t> Available: </a:t>
            </a:r>
            <a:r>
              <a:rPr lang="en" sz="1517"/>
              <a:t>https://towardsdatascience.com/feature-selection-with-pandas-e3690ad8504b.</a:t>
            </a:r>
            <a:endParaRPr sz="15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50"/>
              <a:t>Introduction</a:t>
            </a:r>
            <a:endParaRPr sz="3650"/>
          </a:p>
        </p:txBody>
      </p:sp>
      <p:sp>
        <p:nvSpPr>
          <p:cNvPr id="75" name="Google Shape;75;p14"/>
          <p:cNvSpPr txBox="1"/>
          <p:nvPr>
            <p:ph idx="1" type="body"/>
          </p:nvPr>
        </p:nvSpPr>
        <p:spPr>
          <a:xfrm>
            <a:off x="311700" y="1267925"/>
            <a:ext cx="8520600" cy="36876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Font typeface="Lato"/>
              <a:buChar char="●"/>
            </a:pPr>
            <a:r>
              <a:rPr lang="en">
                <a:latin typeface="Lato"/>
                <a:ea typeface="Lato"/>
                <a:cs typeface="Lato"/>
                <a:sym typeface="Lato"/>
              </a:rPr>
              <a:t>In real life we need to deal with many uncertain weather problems. We use the weather prediction in agriculture sector, airport environment prediction and some other important events.</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In order to forecast the chaotic nature of atmosphere we need to use some statistical approach. Only mathematical approach will not give us the insights of the weather prediction. We need past data of the temperature and other features like Humidity, Wind index and others. </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We need to use algorithms which will include the past data and statistical calculations for predicting the weather. </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We took a data-set of Ahmedabad city  using API key. We collected the historical weather data of each day from 2015 to 2020.</a:t>
            </a:r>
            <a:endParaRPr>
              <a:latin typeface="Lato"/>
              <a:ea typeface="Lato"/>
              <a:cs typeface="Lato"/>
              <a:sym typeface="Lato"/>
            </a:endParaRPr>
          </a:p>
          <a:p>
            <a:pPr indent="-342900" lvl="0" marL="457200" rtl="0" algn="just">
              <a:spcBef>
                <a:spcPts val="0"/>
              </a:spcBef>
              <a:spcAft>
                <a:spcPts val="0"/>
              </a:spcAft>
              <a:buSzPts val="1800"/>
              <a:buFont typeface="Lato"/>
              <a:buChar char="●"/>
            </a:pPr>
            <a:r>
              <a:rPr lang="en">
                <a:latin typeface="Lato"/>
                <a:ea typeface="Lato"/>
                <a:cs typeface="Lato"/>
                <a:sym typeface="Lato"/>
              </a:rPr>
              <a:t>We started with temperature prediction, then rainfall prediction and then at last did multivariate regression.</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50"/>
              <a:t>Problem Statement</a:t>
            </a:r>
            <a:endParaRPr sz="3650"/>
          </a:p>
        </p:txBody>
      </p:sp>
      <p:sp>
        <p:nvSpPr>
          <p:cNvPr id="81" name="Google Shape;81;p15"/>
          <p:cNvSpPr txBox="1"/>
          <p:nvPr>
            <p:ph idx="1" type="body"/>
          </p:nvPr>
        </p:nvSpPr>
        <p:spPr>
          <a:xfrm>
            <a:off x="358700" y="1312325"/>
            <a:ext cx="8520600" cy="35490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Font typeface="Lato"/>
              <a:buChar char="●"/>
            </a:pPr>
            <a:r>
              <a:rPr lang="en" sz="1900">
                <a:latin typeface="Lato"/>
                <a:ea typeface="Lato"/>
                <a:cs typeface="Lato"/>
                <a:sym typeface="Lato"/>
              </a:rPr>
              <a:t>Weather warnings are important to manage the resources accordingly.</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Weather prediction and forecasting is becoming important day by day, as it's applications makes human life more comfortable.</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Changes in weather conditions can highly disrupt food availability, reduce access to food, and affect food quality.</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Thus in dealing with uncertain events like: Heatwaves, Droughts, Blizzards, Hurricanes, etc, We need a good Prediction model.</a:t>
            </a:r>
            <a:endParaRPr sz="1900">
              <a:latin typeface="Lato"/>
              <a:ea typeface="Lato"/>
              <a:cs typeface="Lato"/>
              <a:sym typeface="Lato"/>
            </a:endParaRPr>
          </a:p>
          <a:p>
            <a:pPr indent="-349250" lvl="0" marL="457200" rtl="0" algn="just">
              <a:spcBef>
                <a:spcPts val="0"/>
              </a:spcBef>
              <a:spcAft>
                <a:spcPts val="0"/>
              </a:spcAft>
              <a:buSzPts val="1900"/>
              <a:buFont typeface="Lato"/>
              <a:buChar char="●"/>
            </a:pPr>
            <a:r>
              <a:rPr lang="en" sz="1900">
                <a:latin typeface="Lato"/>
                <a:ea typeface="Lato"/>
                <a:cs typeface="Lato"/>
                <a:sym typeface="Lato"/>
              </a:rPr>
              <a:t>For weather prediction, the feature might be dependant on one another, so we cannot just rely on multiple regression, instead we move on to use multivariate regression.</a:t>
            </a:r>
            <a:endParaRPr sz="1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 y="0"/>
            <a:ext cx="9144003"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92" name="Google Shape;92;p17"/>
          <p:cNvSpPr txBox="1"/>
          <p:nvPr>
            <p:ph idx="1" type="body"/>
          </p:nvPr>
        </p:nvSpPr>
        <p:spPr>
          <a:xfrm>
            <a:off x="311700" y="1114650"/>
            <a:ext cx="8520600" cy="3784200"/>
          </a:xfrm>
          <a:prstGeom prst="rect">
            <a:avLst/>
          </a:prstGeom>
        </p:spPr>
        <p:txBody>
          <a:bodyPr anchorCtr="0" anchor="t" bIns="91425" lIns="91425" spcFirstLastPara="1" rIns="91425" wrap="square" tIns="91425">
            <a:noAutofit/>
          </a:bodyPr>
          <a:lstStyle/>
          <a:p>
            <a:pPr indent="-355600" lvl="0" marL="457200" rtl="0" algn="just">
              <a:lnSpc>
                <a:spcPct val="75000"/>
              </a:lnSpc>
              <a:spcBef>
                <a:spcPts val="0"/>
              </a:spcBef>
              <a:spcAft>
                <a:spcPts val="0"/>
              </a:spcAft>
              <a:buSzPts val="2000"/>
              <a:buFont typeface="Lato"/>
              <a:buChar char="●"/>
            </a:pPr>
            <a:r>
              <a:rPr lang="en" sz="2000">
                <a:latin typeface="Lato"/>
                <a:ea typeface="Lato"/>
                <a:cs typeface="Lato"/>
                <a:sym typeface="Lato"/>
              </a:rPr>
              <a:t>A simple weather prediction was performed using Multiple Linear Regression.In that model, a time-series data of weather was first collected. Temperature and relative humidity were predicted after doing feature selection based on correlation results. [1]</a:t>
            </a:r>
            <a:br>
              <a:rPr lang="en" sz="2000">
                <a:latin typeface="Lato"/>
                <a:ea typeface="Lato"/>
                <a:cs typeface="Lato"/>
                <a:sym typeface="Lato"/>
              </a:rPr>
            </a:br>
            <a:endParaRPr sz="2000">
              <a:latin typeface="Lato"/>
              <a:ea typeface="Lato"/>
              <a:cs typeface="Lato"/>
              <a:sym typeface="Lato"/>
            </a:endParaRPr>
          </a:p>
          <a:p>
            <a:pPr indent="-355600" lvl="0" marL="457200" rtl="0" algn="just">
              <a:lnSpc>
                <a:spcPct val="75000"/>
              </a:lnSpc>
              <a:spcBef>
                <a:spcPts val="0"/>
              </a:spcBef>
              <a:spcAft>
                <a:spcPts val="0"/>
              </a:spcAft>
              <a:buSzPts val="2000"/>
              <a:buFont typeface="Lato"/>
              <a:buChar char="●"/>
            </a:pPr>
            <a:r>
              <a:rPr lang="en" sz="2000">
                <a:latin typeface="Lato"/>
                <a:ea typeface="Lato"/>
                <a:cs typeface="Lato"/>
                <a:sym typeface="Lato"/>
              </a:rPr>
              <a:t>A two-level feature selection technique is proposed to get the significant features. The first level targets ranking the subset of features dependent on high information gain entropy in decreasing order. The second level broadens additional features with a better discriminative ability over the initially ranked features [3].</a:t>
            </a:r>
            <a:br>
              <a:rPr lang="en" sz="2000">
                <a:latin typeface="Lato"/>
                <a:ea typeface="Lato"/>
                <a:cs typeface="Lato"/>
                <a:sym typeface="Lato"/>
              </a:rPr>
            </a:br>
            <a:endParaRPr sz="2000">
              <a:latin typeface="Lato"/>
              <a:ea typeface="Lato"/>
              <a:cs typeface="Lato"/>
              <a:sym typeface="Lato"/>
            </a:endParaRPr>
          </a:p>
          <a:p>
            <a:pPr indent="-355600" lvl="0" marL="457200" rtl="0" algn="just">
              <a:lnSpc>
                <a:spcPct val="75000"/>
              </a:lnSpc>
              <a:spcBef>
                <a:spcPts val="0"/>
              </a:spcBef>
              <a:spcAft>
                <a:spcPts val="0"/>
              </a:spcAft>
              <a:buSzPts val="2000"/>
              <a:buFont typeface="Lato"/>
              <a:buChar char="●"/>
            </a:pPr>
            <a:r>
              <a:rPr lang="en" sz="2000">
                <a:latin typeface="Lato"/>
                <a:ea typeface="Lato"/>
                <a:cs typeface="Lato"/>
                <a:sym typeface="Lato"/>
              </a:rPr>
              <a:t>An R simulation was carried out whose results showed that the Wrapper Methods, Sequential Forward Selection and Sequential Backward Elimination were better than the Filter Methods, Correlation based Feature Selection and Information Gain in selecting the correct features [4].</a:t>
            </a:r>
            <a:endParaRPr sz="2000">
              <a:latin typeface="Lato"/>
              <a:ea typeface="Lato"/>
              <a:cs typeface="Lato"/>
              <a:sym typeface="Lato"/>
            </a:endParaRPr>
          </a:p>
          <a:p>
            <a:pPr indent="0" lvl="0" marL="457200" rtl="0" algn="just">
              <a:lnSpc>
                <a:spcPct val="75000"/>
              </a:lnSpc>
              <a:spcBef>
                <a:spcPts val="1200"/>
              </a:spcBef>
              <a:spcAft>
                <a:spcPts val="1200"/>
              </a:spcAft>
              <a:buSzPts val="852"/>
              <a:buNone/>
            </a:pPr>
            <a:r>
              <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98" name="Google Shape;98;p18"/>
          <p:cNvSpPr txBox="1"/>
          <p:nvPr>
            <p:ph idx="1" type="body"/>
          </p:nvPr>
        </p:nvSpPr>
        <p:spPr>
          <a:xfrm>
            <a:off x="311700" y="1114650"/>
            <a:ext cx="8520600" cy="3626100"/>
          </a:xfrm>
          <a:prstGeom prst="rect">
            <a:avLst/>
          </a:prstGeom>
        </p:spPr>
        <p:txBody>
          <a:bodyPr anchorCtr="0" anchor="t" bIns="91425" lIns="91425" spcFirstLastPara="1" rIns="91425" wrap="square" tIns="91425">
            <a:normAutofit/>
          </a:bodyPr>
          <a:lstStyle/>
          <a:p>
            <a:pPr indent="-358523" lvl="0" marL="457200" rtl="0" algn="just">
              <a:lnSpc>
                <a:spcPct val="75000"/>
              </a:lnSpc>
              <a:spcBef>
                <a:spcPts val="0"/>
              </a:spcBef>
              <a:spcAft>
                <a:spcPts val="0"/>
              </a:spcAft>
              <a:buSzPts val="2046"/>
              <a:buFont typeface="Lato"/>
              <a:buChar char="●"/>
            </a:pPr>
            <a:r>
              <a:rPr lang="en" sz="2000">
                <a:latin typeface="Lato"/>
                <a:ea typeface="Lato"/>
                <a:cs typeface="Lato"/>
                <a:sym typeface="Lato"/>
              </a:rPr>
              <a:t>Wrapper method is more accurate but it is computationally expensive so we prefer to use it when features are less than twenty [5].</a:t>
            </a:r>
            <a:br>
              <a:rPr lang="en" sz="2000">
                <a:latin typeface="Lato"/>
                <a:ea typeface="Lato"/>
                <a:cs typeface="Lato"/>
                <a:sym typeface="Lato"/>
              </a:rPr>
            </a:br>
            <a:endParaRPr sz="2000">
              <a:latin typeface="Lato"/>
              <a:ea typeface="Lato"/>
              <a:cs typeface="Lato"/>
              <a:sym typeface="Lato"/>
            </a:endParaRPr>
          </a:p>
          <a:p>
            <a:pPr indent="-358523" lvl="0" marL="457200" rtl="0" algn="just">
              <a:lnSpc>
                <a:spcPct val="75000"/>
              </a:lnSpc>
              <a:spcBef>
                <a:spcPts val="0"/>
              </a:spcBef>
              <a:spcAft>
                <a:spcPts val="0"/>
              </a:spcAft>
              <a:buSzPts val="2046"/>
              <a:buFont typeface="Lato"/>
              <a:buChar char="●"/>
            </a:pPr>
            <a:r>
              <a:rPr lang="en" sz="2046">
                <a:latin typeface="Lato"/>
                <a:ea typeface="Lato"/>
                <a:cs typeface="Lato"/>
                <a:sym typeface="Lato"/>
              </a:rPr>
              <a:t>The algorithms for regression techniques which are Ridge regression, Lasso regression are already available.</a:t>
            </a:r>
            <a:br>
              <a:rPr lang="en" sz="2046">
                <a:latin typeface="Lato"/>
                <a:ea typeface="Lato"/>
                <a:cs typeface="Lato"/>
                <a:sym typeface="Lato"/>
              </a:rPr>
            </a:br>
            <a:endParaRPr sz="2046">
              <a:latin typeface="Lato"/>
              <a:ea typeface="Lato"/>
              <a:cs typeface="Lato"/>
              <a:sym typeface="Lato"/>
            </a:endParaRPr>
          </a:p>
          <a:p>
            <a:pPr indent="-358523" lvl="0" marL="457200" rtl="0" algn="just">
              <a:lnSpc>
                <a:spcPct val="75000"/>
              </a:lnSpc>
              <a:spcBef>
                <a:spcPts val="0"/>
              </a:spcBef>
              <a:spcAft>
                <a:spcPts val="0"/>
              </a:spcAft>
              <a:buSzPts val="2046"/>
              <a:buFont typeface="Lato"/>
              <a:buChar char="●"/>
            </a:pPr>
            <a:r>
              <a:rPr lang="en" sz="2046">
                <a:latin typeface="Lato"/>
                <a:ea typeface="Lato"/>
                <a:cs typeface="Lato"/>
                <a:sym typeface="Lato"/>
              </a:rPr>
              <a:t>Three Machine Learning models - Multiple Linear Regression (MLR),Support Vector Machine (SVM) and  Artificial Neural Network (ANN) were compared for finding better Weather Prediction model. It was concluded that MLR was better for temperature prediction than others. [2]</a:t>
            </a:r>
            <a:endParaRPr sz="889">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pic>
        <p:nvPicPr>
          <p:cNvPr id="104" name="Google Shape;104;p19"/>
          <p:cNvPicPr preferRelativeResize="0"/>
          <p:nvPr/>
        </p:nvPicPr>
        <p:blipFill>
          <a:blip r:embed="rId3">
            <a:alphaModFix/>
          </a:blip>
          <a:stretch>
            <a:fillRect/>
          </a:stretch>
        </p:blipFill>
        <p:spPr>
          <a:xfrm>
            <a:off x="3242038" y="728600"/>
            <a:ext cx="2659934" cy="3686275"/>
          </a:xfrm>
          <a:prstGeom prst="rect">
            <a:avLst/>
          </a:prstGeom>
          <a:noFill/>
          <a:ln>
            <a:noFill/>
          </a:ln>
        </p:spPr>
      </p:pic>
      <p:sp>
        <p:nvSpPr>
          <p:cNvPr id="105" name="Google Shape;105;p19"/>
          <p:cNvSpPr/>
          <p:nvPr/>
        </p:nvSpPr>
        <p:spPr>
          <a:xfrm>
            <a:off x="62475" y="1076775"/>
            <a:ext cx="1862400" cy="542700"/>
          </a:xfrm>
          <a:prstGeom prst="roundRect">
            <a:avLst>
              <a:gd fmla="val 16667" name="adj"/>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Correlation</a:t>
            </a:r>
            <a:endParaRPr>
              <a:solidFill>
                <a:srgbClr val="FFFFFF"/>
              </a:solidFill>
            </a:endParaRPr>
          </a:p>
        </p:txBody>
      </p:sp>
      <p:sp>
        <p:nvSpPr>
          <p:cNvPr id="106" name="Google Shape;106;p19"/>
          <p:cNvSpPr/>
          <p:nvPr/>
        </p:nvSpPr>
        <p:spPr>
          <a:xfrm>
            <a:off x="65425" y="1686175"/>
            <a:ext cx="1931100" cy="542700"/>
          </a:xfrm>
          <a:prstGeom prst="roundRect">
            <a:avLst>
              <a:gd fmla="val 16667" name="adj"/>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Extra Tree Classifier</a:t>
            </a:r>
            <a:endParaRPr>
              <a:solidFill>
                <a:srgbClr val="FFFFFF"/>
              </a:solidFill>
            </a:endParaRPr>
          </a:p>
        </p:txBody>
      </p:sp>
      <p:sp>
        <p:nvSpPr>
          <p:cNvPr id="107" name="Google Shape;107;p19"/>
          <p:cNvSpPr/>
          <p:nvPr/>
        </p:nvSpPr>
        <p:spPr>
          <a:xfrm>
            <a:off x="53775" y="2295575"/>
            <a:ext cx="1931100" cy="542700"/>
          </a:xfrm>
          <a:prstGeom prst="roundRect">
            <a:avLst>
              <a:gd fmla="val 16667" name="adj"/>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Information Gain</a:t>
            </a:r>
            <a:endParaRPr>
              <a:solidFill>
                <a:srgbClr val="FFFFFF"/>
              </a:solidFill>
            </a:endParaRPr>
          </a:p>
        </p:txBody>
      </p:sp>
      <p:sp>
        <p:nvSpPr>
          <p:cNvPr id="108" name="Google Shape;108;p19"/>
          <p:cNvSpPr/>
          <p:nvPr/>
        </p:nvSpPr>
        <p:spPr>
          <a:xfrm>
            <a:off x="65425" y="2976175"/>
            <a:ext cx="1931100" cy="542700"/>
          </a:xfrm>
          <a:prstGeom prst="roundRect">
            <a:avLst>
              <a:gd fmla="val 16667" name="adj"/>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Backward Feature Elimination</a:t>
            </a:r>
            <a:endParaRPr>
              <a:solidFill>
                <a:srgbClr val="FFFFFF"/>
              </a:solidFill>
            </a:endParaRPr>
          </a:p>
        </p:txBody>
      </p:sp>
      <p:cxnSp>
        <p:nvCxnSpPr>
          <p:cNvPr id="109" name="Google Shape;109;p19"/>
          <p:cNvCxnSpPr>
            <a:endCxn id="105" idx="3"/>
          </p:cNvCxnSpPr>
          <p:nvPr/>
        </p:nvCxnSpPr>
        <p:spPr>
          <a:xfrm rot="10800000">
            <a:off x="1924875" y="1348125"/>
            <a:ext cx="1304100" cy="2664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a:endCxn id="106" idx="3"/>
          </p:cNvCxnSpPr>
          <p:nvPr/>
        </p:nvCxnSpPr>
        <p:spPr>
          <a:xfrm flipH="1">
            <a:off x="1996525" y="1797625"/>
            <a:ext cx="1242600" cy="159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9"/>
          <p:cNvCxnSpPr>
            <a:endCxn id="107" idx="3"/>
          </p:cNvCxnSpPr>
          <p:nvPr/>
        </p:nvCxnSpPr>
        <p:spPr>
          <a:xfrm flipH="1">
            <a:off x="1984875" y="1831925"/>
            <a:ext cx="1244100" cy="7350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9"/>
          <p:cNvCxnSpPr>
            <a:endCxn id="108" idx="3"/>
          </p:cNvCxnSpPr>
          <p:nvPr/>
        </p:nvCxnSpPr>
        <p:spPr>
          <a:xfrm flipH="1">
            <a:off x="1996525" y="1966225"/>
            <a:ext cx="1263300" cy="12813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9"/>
          <p:cNvSpPr/>
          <p:nvPr/>
        </p:nvSpPr>
        <p:spPr>
          <a:xfrm>
            <a:off x="7040200" y="338250"/>
            <a:ext cx="1333500" cy="542700"/>
          </a:xfrm>
          <a:prstGeom prst="roundRect">
            <a:avLst>
              <a:gd fmla="val 16667"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Training 80%</a:t>
            </a:r>
            <a:endParaRPr>
              <a:solidFill>
                <a:srgbClr val="FFFFFF"/>
              </a:solidFill>
            </a:endParaRPr>
          </a:p>
        </p:txBody>
      </p:sp>
      <p:sp>
        <p:nvSpPr>
          <p:cNvPr id="114" name="Google Shape;114;p19"/>
          <p:cNvSpPr/>
          <p:nvPr/>
        </p:nvSpPr>
        <p:spPr>
          <a:xfrm>
            <a:off x="7040200" y="951150"/>
            <a:ext cx="1333500" cy="542700"/>
          </a:xfrm>
          <a:prstGeom prst="roundRect">
            <a:avLst>
              <a:gd fmla="val 16667"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Testing</a:t>
            </a:r>
            <a:r>
              <a:rPr lang="en">
                <a:solidFill>
                  <a:srgbClr val="FFFFFF"/>
                </a:solidFill>
              </a:rPr>
              <a:t> 20%</a:t>
            </a:r>
            <a:endParaRPr>
              <a:solidFill>
                <a:srgbClr val="FFFFFF"/>
              </a:solidFill>
            </a:endParaRPr>
          </a:p>
        </p:txBody>
      </p:sp>
      <p:cxnSp>
        <p:nvCxnSpPr>
          <p:cNvPr id="115" name="Google Shape;115;p19"/>
          <p:cNvCxnSpPr>
            <a:stCxn id="104" idx="3"/>
            <a:endCxn id="113" idx="1"/>
          </p:cNvCxnSpPr>
          <p:nvPr/>
        </p:nvCxnSpPr>
        <p:spPr>
          <a:xfrm flipH="1" rot="10800000">
            <a:off x="5901972" y="609738"/>
            <a:ext cx="1138200" cy="19620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9"/>
          <p:cNvCxnSpPr>
            <a:stCxn id="104" idx="3"/>
            <a:endCxn id="114" idx="1"/>
          </p:cNvCxnSpPr>
          <p:nvPr/>
        </p:nvCxnSpPr>
        <p:spPr>
          <a:xfrm flipH="1" rot="10800000">
            <a:off x="5901972" y="1222638"/>
            <a:ext cx="1138200" cy="13491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9"/>
          <p:cNvSpPr/>
          <p:nvPr/>
        </p:nvSpPr>
        <p:spPr>
          <a:xfrm>
            <a:off x="6572500" y="2267250"/>
            <a:ext cx="2459700" cy="542700"/>
          </a:xfrm>
          <a:prstGeom prst="roundRect">
            <a:avLst>
              <a:gd fmla="val 16667" name="adj"/>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Multiple Linear Regression</a:t>
            </a:r>
            <a:endParaRPr>
              <a:solidFill>
                <a:srgbClr val="FFFFFF"/>
              </a:solidFill>
            </a:endParaRPr>
          </a:p>
        </p:txBody>
      </p:sp>
      <p:sp>
        <p:nvSpPr>
          <p:cNvPr id="118" name="Google Shape;118;p19"/>
          <p:cNvSpPr/>
          <p:nvPr/>
        </p:nvSpPr>
        <p:spPr>
          <a:xfrm>
            <a:off x="6760000" y="2902075"/>
            <a:ext cx="2170800" cy="542700"/>
          </a:xfrm>
          <a:prstGeom prst="roundRect">
            <a:avLst>
              <a:gd fmla="val 16667" name="adj"/>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Polynomial Regression</a:t>
            </a:r>
            <a:endParaRPr>
              <a:solidFill>
                <a:srgbClr val="FFFFFF"/>
              </a:solidFill>
            </a:endParaRPr>
          </a:p>
        </p:txBody>
      </p:sp>
      <p:sp>
        <p:nvSpPr>
          <p:cNvPr id="119" name="Google Shape;119;p19"/>
          <p:cNvSpPr/>
          <p:nvPr/>
        </p:nvSpPr>
        <p:spPr>
          <a:xfrm>
            <a:off x="7040200" y="4190525"/>
            <a:ext cx="1717200" cy="542700"/>
          </a:xfrm>
          <a:prstGeom prst="roundRect">
            <a:avLst>
              <a:gd fmla="val 16667" name="adj"/>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Lasso Regression</a:t>
            </a:r>
            <a:endParaRPr>
              <a:solidFill>
                <a:srgbClr val="FFFFFF"/>
              </a:solidFill>
            </a:endParaRPr>
          </a:p>
        </p:txBody>
      </p:sp>
      <p:sp>
        <p:nvSpPr>
          <p:cNvPr id="120" name="Google Shape;120;p19"/>
          <p:cNvSpPr/>
          <p:nvPr/>
        </p:nvSpPr>
        <p:spPr>
          <a:xfrm>
            <a:off x="6986800" y="3546300"/>
            <a:ext cx="1717200" cy="542700"/>
          </a:xfrm>
          <a:prstGeom prst="roundRect">
            <a:avLst>
              <a:gd fmla="val 16667" name="adj"/>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Ridge Regression </a:t>
            </a:r>
            <a:endParaRPr>
              <a:solidFill>
                <a:srgbClr val="FFFFFF"/>
              </a:solidFill>
            </a:endParaRPr>
          </a:p>
        </p:txBody>
      </p:sp>
      <p:cxnSp>
        <p:nvCxnSpPr>
          <p:cNvPr id="121" name="Google Shape;121;p19"/>
          <p:cNvCxnSpPr>
            <a:endCxn id="117" idx="1"/>
          </p:cNvCxnSpPr>
          <p:nvPr/>
        </p:nvCxnSpPr>
        <p:spPr>
          <a:xfrm flipH="1" rot="10800000">
            <a:off x="5899900" y="2538600"/>
            <a:ext cx="672600" cy="7983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9"/>
          <p:cNvCxnSpPr/>
          <p:nvPr/>
        </p:nvCxnSpPr>
        <p:spPr>
          <a:xfrm flipH="1" rot="10800000">
            <a:off x="5882200" y="3129625"/>
            <a:ext cx="961500" cy="2358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9"/>
          <p:cNvCxnSpPr>
            <a:endCxn id="120" idx="1"/>
          </p:cNvCxnSpPr>
          <p:nvPr/>
        </p:nvCxnSpPr>
        <p:spPr>
          <a:xfrm>
            <a:off x="5890900" y="3391050"/>
            <a:ext cx="1095900" cy="4266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9"/>
          <p:cNvCxnSpPr>
            <a:endCxn id="119" idx="1"/>
          </p:cNvCxnSpPr>
          <p:nvPr/>
        </p:nvCxnSpPr>
        <p:spPr>
          <a:xfrm>
            <a:off x="5882200" y="3425975"/>
            <a:ext cx="1158000" cy="103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30" name="Google Shape;130;p20"/>
          <p:cNvSpPr txBox="1"/>
          <p:nvPr>
            <p:ph idx="1" type="body"/>
          </p:nvPr>
        </p:nvSpPr>
        <p:spPr>
          <a:xfrm>
            <a:off x="311700" y="1152475"/>
            <a:ext cx="8520600" cy="37224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We started finding a dataset specifically for Ahmedabad city, with certain types of attributes from which we predicted the temperature. </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As a data cleaning process, we removed a column which had all null values. </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Next, we move to use different feature selection processes.</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First of all, we performed pearson correlation and found the correlation coefficients matrix. We infer from it that some of the features are very highly correlated.</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We decided a threshold and then reduced the number of attributes manually after seeing the correlation results. We removed some attributes based on our thinking which we thought were irrelevant and redundant to the data.</a:t>
            </a:r>
            <a:endParaRPr sz="2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36" name="Google Shape;136;p21"/>
          <p:cNvSpPr txBox="1"/>
          <p:nvPr>
            <p:ph idx="1" type="body"/>
          </p:nvPr>
        </p:nvSpPr>
        <p:spPr>
          <a:xfrm>
            <a:off x="311700" y="1152475"/>
            <a:ext cx="8520600" cy="37224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Next, we performed another feature selection </a:t>
            </a:r>
            <a:r>
              <a:rPr lang="en" sz="1900">
                <a:latin typeface="Lato"/>
                <a:ea typeface="Lato"/>
                <a:cs typeface="Lato"/>
                <a:sym typeface="Lato"/>
              </a:rPr>
              <a:t>technique</a:t>
            </a:r>
            <a:r>
              <a:rPr lang="en" sz="1900">
                <a:latin typeface="Lato"/>
                <a:ea typeface="Lato"/>
                <a:cs typeface="Lato"/>
                <a:sym typeface="Lato"/>
              </a:rPr>
              <a:t> called Extra tree classifier. We used the inbuilt library to perform this. We </a:t>
            </a:r>
            <a:r>
              <a:rPr lang="en" sz="1900">
                <a:latin typeface="Lato"/>
                <a:ea typeface="Lato"/>
                <a:cs typeface="Lato"/>
                <a:sym typeface="Lato"/>
              </a:rPr>
              <a:t>removed</a:t>
            </a:r>
            <a:r>
              <a:rPr lang="en" sz="1900">
                <a:latin typeface="Lato"/>
                <a:ea typeface="Lato"/>
                <a:cs typeface="Lato"/>
                <a:sym typeface="Lato"/>
              </a:rPr>
              <a:t> the features which were less important than the others. 	</a:t>
            </a:r>
            <a:endParaRPr sz="1900">
              <a:latin typeface="Lato"/>
              <a:ea typeface="Lato"/>
              <a:cs typeface="Lato"/>
              <a:sym typeface="Lato"/>
            </a:endParaRPr>
          </a:p>
          <a:p>
            <a:pPr indent="0" lvl="0" marL="457200" rtl="0" algn="just">
              <a:lnSpc>
                <a:spcPct val="115000"/>
              </a:lnSpc>
              <a:spcBef>
                <a:spcPts val="0"/>
              </a:spcBef>
              <a:spcAft>
                <a:spcPts val="0"/>
              </a:spcAft>
              <a:buNone/>
            </a:pPr>
            <a:r>
              <a:t/>
            </a:r>
            <a:endParaRPr sz="1900">
              <a:latin typeface="Lato"/>
              <a:ea typeface="Lato"/>
              <a:cs typeface="Lato"/>
              <a:sym typeface="Lato"/>
            </a:endParaRPr>
          </a:p>
          <a:p>
            <a:pPr indent="-349250" lvl="0" marL="457200" rtl="0" algn="just">
              <a:lnSpc>
                <a:spcPct val="115000"/>
              </a:lnSpc>
              <a:spcBef>
                <a:spcPts val="0"/>
              </a:spcBef>
              <a:spcAft>
                <a:spcPts val="0"/>
              </a:spcAft>
              <a:buSzPts val="1900"/>
              <a:buFont typeface="Lato"/>
              <a:buChar char="●"/>
            </a:pPr>
            <a:r>
              <a:rPr lang="en" sz="1900">
                <a:latin typeface="Lato"/>
                <a:ea typeface="Lato"/>
                <a:cs typeface="Lato"/>
                <a:sym typeface="Lato"/>
              </a:rPr>
              <a:t>After that, we tried Information gain technique for feature selection. It is a  type of Filter method in which Reduction in Entropy is calculated after transformation of a dataset, which is further used to eval</a:t>
            </a:r>
            <a:r>
              <a:rPr lang="en" sz="1900">
                <a:latin typeface="Lato"/>
                <a:ea typeface="Lato"/>
                <a:cs typeface="Lato"/>
                <a:sym typeface="Lato"/>
              </a:rPr>
              <a:t>u</a:t>
            </a:r>
            <a:r>
              <a:rPr lang="en" sz="1900">
                <a:latin typeface="Lato"/>
                <a:ea typeface="Lato"/>
                <a:cs typeface="Lato"/>
                <a:sym typeface="Lato"/>
              </a:rPr>
              <a:t>ate information gain of each feature against the target which is used for selecting feature.</a:t>
            </a:r>
            <a:endParaRPr sz="1900">
              <a:latin typeface="Lato"/>
              <a:ea typeface="Lato"/>
              <a:cs typeface="Lato"/>
              <a:sym typeface="Lato"/>
            </a:endParaRPr>
          </a:p>
          <a:p>
            <a:pPr indent="0" lvl="0" marL="457200" rtl="0" algn="just">
              <a:lnSpc>
                <a:spcPct val="115000"/>
              </a:lnSpc>
              <a:spcBef>
                <a:spcPts val="0"/>
              </a:spcBef>
              <a:spcAft>
                <a:spcPts val="0"/>
              </a:spcAft>
              <a:buNone/>
            </a:pPr>
            <a:r>
              <a:t/>
            </a:r>
            <a:endParaRPr sz="1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