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T Sans Narrow"/>
      <p:regular r:id="rId19"/>
      <p:bold r:id="rId20"/>
    </p:embeddedFont>
    <p:embeddedFont>
      <p:font typeface="Lato"/>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D503F9-2A9F-49D2-8DB0-4FEF9DE91B1A}">
  <a:tblStyle styleId="{01D503F9-2A9F-49D2-8DB0-4FEF9DE91B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TSansNarrow-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43b5e95c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43b5e95c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43b5e95c0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43b5e95c0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43b5e95c0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43b5e95c0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43b5e95c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43b5e95c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43b5e95c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43b5e95c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43b5e95c0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43b5e95c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43b5e95c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43b5e95c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43b5e95c0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43b5e95c0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8914cd5c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8914cd5c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43b5e95c0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43b5e95c0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8914cd5c4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8914cd5c4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490350" y="238400"/>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088"/>
              <a:t>Temperature</a:t>
            </a:r>
            <a:r>
              <a:rPr lang="en" sz="4088"/>
              <a:t> </a:t>
            </a:r>
            <a:r>
              <a:rPr lang="en" sz="4088"/>
              <a:t>Prediction</a:t>
            </a:r>
            <a:r>
              <a:rPr lang="en" sz="4088"/>
              <a:t> for Ahmedabad</a:t>
            </a:r>
            <a:endParaRPr sz="4088"/>
          </a:p>
        </p:txBody>
      </p:sp>
      <p:sp>
        <p:nvSpPr>
          <p:cNvPr id="67" name="Google Shape;67;p13"/>
          <p:cNvSpPr txBox="1"/>
          <p:nvPr>
            <p:ph idx="1" type="subTitle"/>
          </p:nvPr>
        </p:nvSpPr>
        <p:spPr>
          <a:xfrm>
            <a:off x="178650" y="1221500"/>
            <a:ext cx="9144000" cy="52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rgbClr val="595959"/>
                </a:solidFill>
              </a:rPr>
              <a:t>Post Mid Sem Presentation</a:t>
            </a:r>
            <a:endParaRPr sz="2700">
              <a:solidFill>
                <a:srgbClr val="595959"/>
              </a:solidFill>
            </a:endParaRPr>
          </a:p>
        </p:txBody>
      </p:sp>
      <p:sp>
        <p:nvSpPr>
          <p:cNvPr id="68" name="Google Shape;68;p13"/>
          <p:cNvSpPr txBox="1"/>
          <p:nvPr/>
        </p:nvSpPr>
        <p:spPr>
          <a:xfrm>
            <a:off x="3114700" y="2571750"/>
            <a:ext cx="3386100" cy="1431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600">
                <a:solidFill>
                  <a:schemeClr val="accent4"/>
                </a:solidFill>
              </a:rPr>
              <a:t>         </a:t>
            </a:r>
            <a:r>
              <a:rPr b="1" lang="en" sz="1700">
                <a:solidFill>
                  <a:schemeClr val="accent4"/>
                </a:solidFill>
              </a:rPr>
              <a:t>TEAM AMIGOS</a:t>
            </a:r>
            <a:endParaRPr b="1" sz="1700">
              <a:solidFill>
                <a:schemeClr val="accent4"/>
              </a:solidFill>
            </a:endParaRPr>
          </a:p>
          <a:p>
            <a:pPr indent="-330200" lvl="0" marL="457200" rtl="0" algn="l">
              <a:spcBef>
                <a:spcPts val="0"/>
              </a:spcBef>
              <a:spcAft>
                <a:spcPts val="0"/>
              </a:spcAft>
              <a:buClr>
                <a:schemeClr val="accent4"/>
              </a:buClr>
              <a:buSzPts val="1600"/>
              <a:buChar char="●"/>
            </a:pPr>
            <a:r>
              <a:rPr lang="en" sz="1600">
                <a:solidFill>
                  <a:schemeClr val="accent4"/>
                </a:solidFill>
              </a:rPr>
              <a:t>Jainesh Patel  -  AU1841101</a:t>
            </a:r>
            <a:endParaRPr sz="1600">
              <a:solidFill>
                <a:schemeClr val="accent4"/>
              </a:solidFill>
            </a:endParaRPr>
          </a:p>
          <a:p>
            <a:pPr indent="-330200" lvl="0" marL="457200" rtl="0" algn="l">
              <a:spcBef>
                <a:spcPts val="0"/>
              </a:spcBef>
              <a:spcAft>
                <a:spcPts val="0"/>
              </a:spcAft>
              <a:buClr>
                <a:schemeClr val="accent4"/>
              </a:buClr>
              <a:buSzPts val="1600"/>
              <a:buChar char="●"/>
            </a:pPr>
            <a:r>
              <a:rPr lang="en" sz="1600">
                <a:solidFill>
                  <a:schemeClr val="accent4"/>
                </a:solidFill>
              </a:rPr>
              <a:t>Umang Kamdar - AU1841069</a:t>
            </a:r>
            <a:endParaRPr sz="1600">
              <a:solidFill>
                <a:schemeClr val="accent4"/>
              </a:solidFill>
            </a:endParaRPr>
          </a:p>
          <a:p>
            <a:pPr indent="-330200" lvl="0" marL="457200" rtl="0" algn="l">
              <a:spcBef>
                <a:spcPts val="0"/>
              </a:spcBef>
              <a:spcAft>
                <a:spcPts val="0"/>
              </a:spcAft>
              <a:buClr>
                <a:schemeClr val="accent4"/>
              </a:buClr>
              <a:buSzPts val="1600"/>
              <a:buChar char="●"/>
            </a:pPr>
            <a:r>
              <a:rPr lang="en" sz="1600">
                <a:solidFill>
                  <a:schemeClr val="accent4"/>
                </a:solidFill>
              </a:rPr>
              <a:t>Vatsal Patel - AU1841103</a:t>
            </a:r>
            <a:endParaRPr sz="1600">
              <a:solidFill>
                <a:schemeClr val="accent4"/>
              </a:solidFill>
            </a:endParaRPr>
          </a:p>
          <a:p>
            <a:pPr indent="-330200" lvl="0" marL="457200" rtl="0" algn="l">
              <a:spcBef>
                <a:spcPts val="0"/>
              </a:spcBef>
              <a:spcAft>
                <a:spcPts val="0"/>
              </a:spcAft>
              <a:buClr>
                <a:schemeClr val="accent4"/>
              </a:buClr>
              <a:buSzPts val="1600"/>
              <a:buChar char="●"/>
            </a:pPr>
            <a:r>
              <a:rPr lang="en" sz="1600">
                <a:solidFill>
                  <a:schemeClr val="accent4"/>
                </a:solidFill>
              </a:rPr>
              <a:t>Shubh Shah - AU1841122</a:t>
            </a:r>
            <a:endParaRPr sz="1600">
              <a:solidFill>
                <a:schemeClr val="accent4"/>
              </a:solidFill>
            </a:endParaRPr>
          </a:p>
        </p:txBody>
      </p:sp>
      <p:pic>
        <p:nvPicPr>
          <p:cNvPr id="69" name="Google Shape;69;p13"/>
          <p:cNvPicPr preferRelativeResize="0"/>
          <p:nvPr/>
        </p:nvPicPr>
        <p:blipFill>
          <a:blip r:embed="rId3">
            <a:alphaModFix/>
          </a:blip>
          <a:stretch>
            <a:fillRect/>
          </a:stretch>
        </p:blipFill>
        <p:spPr>
          <a:xfrm>
            <a:off x="-511077" y="1496038"/>
            <a:ext cx="4011724" cy="2507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688"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each group member</a:t>
            </a:r>
            <a:endParaRPr/>
          </a:p>
        </p:txBody>
      </p:sp>
      <p:graphicFrame>
        <p:nvGraphicFramePr>
          <p:cNvPr id="130" name="Google Shape;130;p22"/>
          <p:cNvGraphicFramePr/>
          <p:nvPr/>
        </p:nvGraphicFramePr>
        <p:xfrm>
          <a:off x="311700" y="762970"/>
          <a:ext cx="3000000" cy="3000000"/>
        </p:xfrm>
        <a:graphic>
          <a:graphicData uri="http://schemas.openxmlformats.org/drawingml/2006/table">
            <a:tbl>
              <a:tblPr>
                <a:noFill/>
                <a:tableStyleId>{01D503F9-2A9F-49D2-8DB0-4FEF9DE91B1A}</a:tableStyleId>
              </a:tblPr>
              <a:tblGrid>
                <a:gridCol w="1699075"/>
                <a:gridCol w="1699075"/>
                <a:gridCol w="1699075"/>
                <a:gridCol w="1699075"/>
                <a:gridCol w="1724300"/>
              </a:tblGrid>
              <a:tr h="342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t>Jainesh Patel </a:t>
                      </a:r>
                      <a:endParaRPr b="1"/>
                    </a:p>
                  </a:txBody>
                  <a:tcPr marT="91425" marB="91425" marR="91425" marL="91425"/>
                </a:tc>
                <a:tc>
                  <a:txBody>
                    <a:bodyPr/>
                    <a:lstStyle/>
                    <a:p>
                      <a:pPr indent="0" lvl="0" marL="0" rtl="0" algn="ctr">
                        <a:spcBef>
                          <a:spcPts val="0"/>
                        </a:spcBef>
                        <a:spcAft>
                          <a:spcPts val="0"/>
                        </a:spcAft>
                        <a:buNone/>
                      </a:pPr>
                      <a:r>
                        <a:rPr b="1" lang="en"/>
                        <a:t>Umang Kamdar</a:t>
                      </a:r>
                      <a:endParaRPr b="1"/>
                    </a:p>
                  </a:txBody>
                  <a:tcPr marT="91425" marB="91425" marR="91425" marL="91425"/>
                </a:tc>
                <a:tc>
                  <a:txBody>
                    <a:bodyPr/>
                    <a:lstStyle/>
                    <a:p>
                      <a:pPr indent="0" lvl="0" marL="0" rtl="0" algn="ctr">
                        <a:spcBef>
                          <a:spcPts val="0"/>
                        </a:spcBef>
                        <a:spcAft>
                          <a:spcPts val="0"/>
                        </a:spcAft>
                        <a:buNone/>
                      </a:pPr>
                      <a:r>
                        <a:rPr b="1" lang="en"/>
                        <a:t>Vatsal Patel</a:t>
                      </a:r>
                      <a:endParaRPr b="1"/>
                    </a:p>
                  </a:txBody>
                  <a:tcPr marT="91425" marB="91425" marR="91425" marL="91425"/>
                </a:tc>
                <a:tc>
                  <a:txBody>
                    <a:bodyPr/>
                    <a:lstStyle/>
                    <a:p>
                      <a:pPr indent="0" lvl="0" marL="0" rtl="0" algn="ctr">
                        <a:spcBef>
                          <a:spcPts val="0"/>
                        </a:spcBef>
                        <a:spcAft>
                          <a:spcPts val="0"/>
                        </a:spcAft>
                        <a:buNone/>
                      </a:pPr>
                      <a:r>
                        <a:rPr b="1" lang="en"/>
                        <a:t>Shubh Shah</a:t>
                      </a:r>
                      <a:endParaRPr b="1"/>
                    </a:p>
                  </a:txBody>
                  <a:tcPr marT="91425" marB="91425" marR="91425" marL="91425"/>
                </a:tc>
              </a:tr>
              <a:tr h="381300">
                <a:tc>
                  <a:txBody>
                    <a:bodyPr/>
                    <a:lstStyle/>
                    <a:p>
                      <a:pPr indent="0" lvl="0" marL="0" rtl="0" algn="l">
                        <a:spcBef>
                          <a:spcPts val="0"/>
                        </a:spcBef>
                        <a:spcAft>
                          <a:spcPts val="0"/>
                        </a:spcAft>
                        <a:buNone/>
                      </a:pPr>
                      <a:r>
                        <a:rPr lang="en"/>
                        <a:t>Dataset collection</a:t>
                      </a:r>
                      <a:endParaRPr/>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r>
              <a:tr h="515575">
                <a:tc>
                  <a:txBody>
                    <a:bodyPr/>
                    <a:lstStyle/>
                    <a:p>
                      <a:pPr indent="0" lvl="0" marL="0" rtl="0" algn="l">
                        <a:spcBef>
                          <a:spcPts val="0"/>
                        </a:spcBef>
                        <a:spcAft>
                          <a:spcPts val="0"/>
                        </a:spcAft>
                        <a:buNone/>
                      </a:pPr>
                      <a:r>
                        <a:rPr lang="en"/>
                        <a:t>Data Preprocessing</a:t>
                      </a:r>
                      <a:endParaRPr/>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r>
              <a:tr h="381300">
                <a:tc>
                  <a:txBody>
                    <a:bodyPr/>
                    <a:lstStyle/>
                    <a:p>
                      <a:pPr indent="0" lvl="0" marL="0" rtl="0" algn="l">
                        <a:spcBef>
                          <a:spcPts val="0"/>
                        </a:spcBef>
                        <a:spcAft>
                          <a:spcPts val="0"/>
                        </a:spcAft>
                        <a:buNone/>
                      </a:pPr>
                      <a:r>
                        <a:rPr lang="en"/>
                        <a:t>Feature selection</a:t>
                      </a:r>
                      <a:endParaRPr/>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r>
              <a:tr h="527275">
                <a:tc>
                  <a:txBody>
                    <a:bodyPr/>
                    <a:lstStyle/>
                    <a:p>
                      <a:pPr indent="0" lvl="0" marL="0" rtl="0" algn="l">
                        <a:spcBef>
                          <a:spcPts val="0"/>
                        </a:spcBef>
                        <a:spcAft>
                          <a:spcPts val="0"/>
                        </a:spcAft>
                        <a:buNone/>
                      </a:pPr>
                      <a:r>
                        <a:rPr lang="en"/>
                        <a:t>Multiple Linear Regression</a:t>
                      </a:r>
                      <a:endParaRPr/>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ctr">
                        <a:spcBef>
                          <a:spcPts val="0"/>
                        </a:spcBef>
                        <a:spcAft>
                          <a:spcPts val="0"/>
                        </a:spcAft>
                        <a:buNone/>
                      </a:pPr>
                      <a:r>
                        <a:t/>
                      </a:r>
                      <a:endParaRPr b="1"/>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ctr">
                        <a:spcBef>
                          <a:spcPts val="0"/>
                        </a:spcBef>
                        <a:spcAft>
                          <a:spcPts val="0"/>
                        </a:spcAft>
                        <a:buNone/>
                      </a:pPr>
                      <a:r>
                        <a:t/>
                      </a:r>
                      <a:endParaRPr b="1"/>
                    </a:p>
                  </a:txBody>
                  <a:tcPr marT="91425" marB="91425" marR="91425" marL="91425"/>
                </a:tc>
              </a:tr>
              <a:tr h="527275">
                <a:tc>
                  <a:txBody>
                    <a:bodyPr/>
                    <a:lstStyle/>
                    <a:p>
                      <a:pPr indent="0" lvl="0" marL="0" rtl="0" algn="l">
                        <a:spcBef>
                          <a:spcPts val="0"/>
                        </a:spcBef>
                        <a:spcAft>
                          <a:spcPts val="0"/>
                        </a:spcAft>
                        <a:buNone/>
                      </a:pPr>
                      <a:r>
                        <a:rPr lang="en"/>
                        <a:t>Polynomial</a:t>
                      </a:r>
                      <a:r>
                        <a:rPr lang="en"/>
                        <a:t> Regression</a:t>
                      </a:r>
                      <a:endParaRPr/>
                    </a:p>
                  </a:txBody>
                  <a:tcPr marT="91425" marB="91425" marR="91425" marL="91425"/>
                </a:tc>
                <a:tc>
                  <a:txBody>
                    <a:bodyPr/>
                    <a:lstStyle/>
                    <a:p>
                      <a:pPr indent="0" lvl="0" marL="0" rtl="0" algn="ctr">
                        <a:spcBef>
                          <a:spcPts val="0"/>
                        </a:spcBef>
                        <a:spcAft>
                          <a:spcPts val="0"/>
                        </a:spcAft>
                        <a:buNone/>
                      </a:pPr>
                      <a:r>
                        <a:t/>
                      </a:r>
                      <a:endParaRPr b="1"/>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ctr">
                        <a:spcBef>
                          <a:spcPts val="0"/>
                        </a:spcBef>
                        <a:spcAft>
                          <a:spcPts val="0"/>
                        </a:spcAft>
                        <a:buNone/>
                      </a:pPr>
                      <a:r>
                        <a:t/>
                      </a:r>
                      <a:endParaRPr b="1"/>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r>
              <a:tr h="361800">
                <a:tc>
                  <a:txBody>
                    <a:bodyPr/>
                    <a:lstStyle/>
                    <a:p>
                      <a:pPr indent="0" lvl="0" marL="0" rtl="0" algn="l">
                        <a:spcBef>
                          <a:spcPts val="0"/>
                        </a:spcBef>
                        <a:spcAft>
                          <a:spcPts val="0"/>
                        </a:spcAft>
                        <a:buNone/>
                      </a:pPr>
                      <a:r>
                        <a:rPr lang="en"/>
                        <a:t>Ridge Regression</a:t>
                      </a:r>
                      <a:endParaRPr/>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ctr">
                        <a:spcBef>
                          <a:spcPts val="0"/>
                        </a:spcBef>
                        <a:spcAft>
                          <a:spcPts val="0"/>
                        </a:spcAft>
                        <a:buNone/>
                      </a:pPr>
                      <a:r>
                        <a:t/>
                      </a:r>
                      <a:endParaRPr b="1"/>
                    </a:p>
                  </a:txBody>
                  <a:tcPr marT="91425" marB="91425" marR="91425" marL="91425"/>
                </a:tc>
                <a:tc>
                  <a:txBody>
                    <a:bodyPr/>
                    <a:lstStyle/>
                    <a:p>
                      <a:pPr indent="0" lvl="0" marL="0" rtl="0" algn="ctr">
                        <a:spcBef>
                          <a:spcPts val="0"/>
                        </a:spcBef>
                        <a:spcAft>
                          <a:spcPts val="0"/>
                        </a:spcAft>
                        <a:buNone/>
                      </a:pPr>
                      <a:r>
                        <a:t/>
                      </a:r>
                      <a:endParaRPr b="1"/>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r>
              <a:tr h="361800">
                <a:tc>
                  <a:txBody>
                    <a:bodyPr/>
                    <a:lstStyle/>
                    <a:p>
                      <a:pPr indent="0" lvl="0" marL="0" rtl="0" algn="l">
                        <a:spcBef>
                          <a:spcPts val="0"/>
                        </a:spcBef>
                        <a:spcAft>
                          <a:spcPts val="0"/>
                        </a:spcAft>
                        <a:buNone/>
                      </a:pPr>
                      <a:r>
                        <a:rPr lang="en"/>
                        <a:t>Lasso Regression</a:t>
                      </a:r>
                      <a:endParaRPr/>
                    </a:p>
                  </a:txBody>
                  <a:tcPr marT="91425" marB="91425" marR="91425" marL="91425"/>
                </a:tc>
                <a:tc>
                  <a:txBody>
                    <a:bodyPr/>
                    <a:lstStyle/>
                    <a:p>
                      <a:pPr indent="0" lvl="0" marL="0" rtl="0" algn="ctr">
                        <a:spcBef>
                          <a:spcPts val="0"/>
                        </a:spcBef>
                        <a:spcAft>
                          <a:spcPts val="0"/>
                        </a:spcAft>
                        <a:buNone/>
                      </a:pPr>
                      <a:r>
                        <a:t/>
                      </a:r>
                      <a:endParaRPr b="1"/>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ctr">
                        <a:spcBef>
                          <a:spcPts val="0"/>
                        </a:spcBef>
                        <a:spcAft>
                          <a:spcPts val="0"/>
                        </a:spcAft>
                        <a:buNone/>
                      </a:pPr>
                      <a:r>
                        <a:t/>
                      </a:r>
                      <a:endParaRPr b="1"/>
                    </a:p>
                  </a:txBody>
                  <a:tcPr marT="91425" marB="91425" marR="91425" marL="91425"/>
                </a:tc>
              </a:tr>
              <a:tr h="361800">
                <a:tc>
                  <a:txBody>
                    <a:bodyPr/>
                    <a:lstStyle/>
                    <a:p>
                      <a:pPr indent="0" lvl="0" marL="0" rtl="0" algn="l">
                        <a:spcBef>
                          <a:spcPts val="0"/>
                        </a:spcBef>
                        <a:spcAft>
                          <a:spcPts val="0"/>
                        </a:spcAft>
                        <a:buNone/>
                      </a:pPr>
                      <a:r>
                        <a:rPr lang="en"/>
                        <a:t>Report </a:t>
                      </a:r>
                      <a:endParaRPr/>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ctr">
                        <a:spcBef>
                          <a:spcPts val="0"/>
                        </a:spcBef>
                        <a:spcAft>
                          <a:spcPts val="0"/>
                        </a:spcAft>
                        <a:buNone/>
                      </a:pPr>
                      <a:r>
                        <a:rPr b="1" lang="en"/>
                        <a:t>✓</a:t>
                      </a:r>
                      <a:endParaRPr b="1"/>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36" name="Google Shape;136;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700">
                <a:latin typeface="Lato"/>
                <a:ea typeface="Lato"/>
                <a:cs typeface="Lato"/>
                <a:sym typeface="Lato"/>
              </a:rPr>
              <a:t>We will </a:t>
            </a:r>
            <a:r>
              <a:rPr lang="en" sz="1700">
                <a:latin typeface="Lato"/>
                <a:ea typeface="Lato"/>
                <a:cs typeface="Lato"/>
                <a:sym typeface="Lato"/>
              </a:rPr>
              <a:t>learn the mathematics behind</a:t>
            </a:r>
            <a:r>
              <a:rPr lang="en" sz="1700">
                <a:latin typeface="Lato"/>
                <a:ea typeface="Lato"/>
                <a:cs typeface="Lato"/>
                <a:sym typeface="Lato"/>
              </a:rPr>
              <a:t> Polynomial Regression and Lasso Regression</a:t>
            </a:r>
            <a:r>
              <a:rPr lang="en" sz="1700">
                <a:latin typeface="Lato"/>
                <a:ea typeface="Lato"/>
                <a:cs typeface="Lato"/>
                <a:sym typeface="Lato"/>
              </a:rPr>
              <a:t> and will try to implement the same algorithms.</a:t>
            </a:r>
            <a:endParaRPr sz="1700">
              <a:latin typeface="Lato"/>
              <a:ea typeface="Lato"/>
              <a:cs typeface="Lato"/>
              <a:sym typeface="Lato"/>
            </a:endParaRPr>
          </a:p>
          <a:p>
            <a:pPr indent="-336550" lvl="0" marL="457200" rtl="0" algn="just">
              <a:lnSpc>
                <a:spcPct val="115000"/>
              </a:lnSpc>
              <a:spcBef>
                <a:spcPts val="0"/>
              </a:spcBef>
              <a:spcAft>
                <a:spcPts val="0"/>
              </a:spcAft>
              <a:buSzPts val="1700"/>
              <a:buFont typeface="Lato"/>
              <a:buChar char="●"/>
            </a:pPr>
            <a:r>
              <a:rPr lang="en" sz="1700">
                <a:latin typeface="Lato"/>
                <a:ea typeface="Lato"/>
                <a:cs typeface="Lato"/>
                <a:sym typeface="Lato"/>
              </a:rPr>
              <a:t>We will find the better parameters for custom built Ridge Regression to get better result.</a:t>
            </a:r>
            <a:endParaRPr sz="1700">
              <a:latin typeface="Lato"/>
              <a:ea typeface="Lato"/>
              <a:cs typeface="Lato"/>
              <a:sym typeface="Lato"/>
            </a:endParaRPr>
          </a:p>
          <a:p>
            <a:pPr indent="-336550" lvl="0" marL="457200" rtl="0" algn="just">
              <a:lnSpc>
                <a:spcPct val="115000"/>
              </a:lnSpc>
              <a:spcBef>
                <a:spcPts val="0"/>
              </a:spcBef>
              <a:spcAft>
                <a:spcPts val="0"/>
              </a:spcAft>
              <a:buSzPts val="1700"/>
              <a:buFont typeface="Lato"/>
              <a:buChar char="●"/>
            </a:pPr>
            <a:r>
              <a:rPr lang="en" sz="1700">
                <a:latin typeface="Lato"/>
                <a:ea typeface="Lato"/>
                <a:cs typeface="Lato"/>
                <a:sym typeface="Lato"/>
              </a:rPr>
              <a:t>We will also look how we can predict the temperature value for next few days based on the dataset available.</a:t>
            </a:r>
            <a:endParaRPr sz="1700">
              <a:latin typeface="Lato"/>
              <a:ea typeface="Lato"/>
              <a:cs typeface="Lato"/>
              <a:sym typeface="Lato"/>
            </a:endParaRPr>
          </a:p>
          <a:p>
            <a:pPr indent="-336550" lvl="0" marL="457200" rtl="0" algn="just">
              <a:lnSpc>
                <a:spcPct val="115000"/>
              </a:lnSpc>
              <a:spcBef>
                <a:spcPts val="0"/>
              </a:spcBef>
              <a:spcAft>
                <a:spcPts val="0"/>
              </a:spcAft>
              <a:buSzPts val="1700"/>
              <a:buFont typeface="Lato"/>
              <a:buChar char="●"/>
            </a:pPr>
            <a:r>
              <a:rPr lang="en" sz="1700">
                <a:latin typeface="Lato"/>
                <a:ea typeface="Lato"/>
                <a:cs typeface="Lato"/>
                <a:sym typeface="Lato"/>
              </a:rPr>
              <a:t>We will also try to get more accurate model than the current model.</a:t>
            </a:r>
            <a:endParaRPr sz="17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42" name="Google Shape;142;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700"/>
              <a:t>[DATASET] </a:t>
            </a:r>
            <a:r>
              <a:rPr lang="en" sz="1700"/>
              <a:t> Ahmedabad Historical Weather. Worldweatheronline.Com, 2021, https://www.worldweatheronline.com/ahmedabad-weather-history/gujarat/in.aspx.</a:t>
            </a:r>
            <a:endParaRPr sz="1700"/>
          </a:p>
          <a:p>
            <a:pPr indent="0" lvl="0" marL="0" rtl="0" algn="l">
              <a:lnSpc>
                <a:spcPct val="95000"/>
              </a:lnSpc>
              <a:spcBef>
                <a:spcPts val="1200"/>
              </a:spcBef>
              <a:spcAft>
                <a:spcPts val="0"/>
              </a:spcAft>
              <a:buNone/>
            </a:pPr>
            <a:r>
              <a:rPr lang="en" sz="1700"/>
              <a:t>[1] Paras, Sanjay Mathur. "A simple weather forecasting model using mathematical regression." Indian Research Journal of Extension Education 12, no. 2 (2016): 161-168.</a:t>
            </a:r>
            <a:endParaRPr sz="1700"/>
          </a:p>
          <a:p>
            <a:pPr indent="0" lvl="0" marL="0" rtl="0" algn="l">
              <a:lnSpc>
                <a:spcPct val="95000"/>
              </a:lnSpc>
              <a:spcBef>
                <a:spcPts val="1200"/>
              </a:spcBef>
              <a:spcAft>
                <a:spcPts val="1200"/>
              </a:spcAft>
              <a:buNone/>
            </a:pPr>
            <a:r>
              <a:rPr lang="en" sz="1700"/>
              <a:t>[2] T. Anjali, K. Chandini, K. Anoop and V. L. Lajish, "Temperature Prediction using Machine Learning Approaches," 2019 2nd International Conference on Intelligent Computing, Instrumentation and Control Technologies (ICICICT), Kannur, India, 2019, pp. 1264-1268, doi: 10.1109/ICICICT46008.2019.8993316.</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50"/>
              <a:t>Introduction</a:t>
            </a:r>
            <a:endParaRPr sz="3650"/>
          </a:p>
        </p:txBody>
      </p:sp>
      <p:sp>
        <p:nvSpPr>
          <p:cNvPr id="75" name="Google Shape;75;p14"/>
          <p:cNvSpPr txBox="1"/>
          <p:nvPr>
            <p:ph idx="1" type="body"/>
          </p:nvPr>
        </p:nvSpPr>
        <p:spPr>
          <a:xfrm>
            <a:off x="311700" y="126792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Font typeface="Lato"/>
              <a:buChar char="●"/>
            </a:pPr>
            <a:r>
              <a:rPr lang="en">
                <a:latin typeface="Lato"/>
                <a:ea typeface="Lato"/>
                <a:cs typeface="Lato"/>
                <a:sym typeface="Lato"/>
              </a:rPr>
              <a:t>In real life we need to deal with many uncertain weather problems. We use the temperature prediction in agriculture sector, airport environment prediction and some other important events.</a:t>
            </a:r>
            <a:endParaRPr>
              <a:latin typeface="Lato"/>
              <a:ea typeface="Lato"/>
              <a:cs typeface="Lato"/>
              <a:sym typeface="Lato"/>
            </a:endParaRPr>
          </a:p>
          <a:p>
            <a:pPr indent="-342900" lvl="0" marL="457200" rtl="0" algn="just">
              <a:spcBef>
                <a:spcPts val="0"/>
              </a:spcBef>
              <a:spcAft>
                <a:spcPts val="0"/>
              </a:spcAft>
              <a:buSzPts val="1800"/>
              <a:buFont typeface="Lato"/>
              <a:buChar char="●"/>
            </a:pPr>
            <a:r>
              <a:rPr lang="en">
                <a:latin typeface="Lato"/>
                <a:ea typeface="Lato"/>
                <a:cs typeface="Lato"/>
                <a:sym typeface="Lato"/>
              </a:rPr>
              <a:t>In order to forecast the chaotic nature of atmosphere we need to use some statistical approach. Only mathematical approach will not give us the insights of the temperature prediction. We need past data of the temperature and other features like Humidity, Wind index and others. </a:t>
            </a:r>
            <a:endParaRPr>
              <a:latin typeface="Lato"/>
              <a:ea typeface="Lato"/>
              <a:cs typeface="Lato"/>
              <a:sym typeface="Lato"/>
            </a:endParaRPr>
          </a:p>
          <a:p>
            <a:pPr indent="-342900" lvl="0" marL="457200" rtl="0" algn="just">
              <a:spcBef>
                <a:spcPts val="0"/>
              </a:spcBef>
              <a:spcAft>
                <a:spcPts val="0"/>
              </a:spcAft>
              <a:buSzPts val="1800"/>
              <a:buFont typeface="Lato"/>
              <a:buChar char="●"/>
            </a:pPr>
            <a:r>
              <a:rPr lang="en">
                <a:latin typeface="Lato"/>
                <a:ea typeface="Lato"/>
                <a:cs typeface="Lato"/>
                <a:sym typeface="Lato"/>
              </a:rPr>
              <a:t>We need to use algorithms which will include the past data and statistical calculations for predicting the temperature. </a:t>
            </a:r>
            <a:endParaRPr>
              <a:latin typeface="Lato"/>
              <a:ea typeface="Lato"/>
              <a:cs typeface="Lato"/>
              <a:sym typeface="Lato"/>
            </a:endParaRPr>
          </a:p>
          <a:p>
            <a:pPr indent="-342900" lvl="0" marL="457200" rtl="0" algn="just">
              <a:spcBef>
                <a:spcPts val="0"/>
              </a:spcBef>
              <a:spcAft>
                <a:spcPts val="0"/>
              </a:spcAft>
              <a:buSzPts val="1800"/>
              <a:buFont typeface="Lato"/>
              <a:buChar char="●"/>
            </a:pPr>
            <a:r>
              <a:rPr lang="en">
                <a:latin typeface="Lato"/>
                <a:ea typeface="Lato"/>
                <a:cs typeface="Lato"/>
                <a:sym typeface="Lato"/>
              </a:rPr>
              <a:t>We took a data-set of Ahmedabad city  using API key. We collected the historical weather data of each day from 2015 to 2020.</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50"/>
              <a:t>Problem Statement</a:t>
            </a:r>
            <a:endParaRPr sz="3650"/>
          </a:p>
        </p:txBody>
      </p:sp>
      <p:sp>
        <p:nvSpPr>
          <p:cNvPr id="81" name="Google Shape;81;p15"/>
          <p:cNvSpPr txBox="1"/>
          <p:nvPr>
            <p:ph idx="1" type="body"/>
          </p:nvPr>
        </p:nvSpPr>
        <p:spPr>
          <a:xfrm>
            <a:off x="358700" y="1312325"/>
            <a:ext cx="8520600" cy="3416400"/>
          </a:xfrm>
          <a:prstGeom prst="rect">
            <a:avLst/>
          </a:prstGeom>
        </p:spPr>
        <p:txBody>
          <a:bodyPr anchorCtr="0" anchor="t" bIns="91425" lIns="91425" spcFirstLastPara="1" rIns="91425" wrap="square" tIns="91425">
            <a:normAutofit lnSpcReduction="10000"/>
          </a:bodyPr>
          <a:lstStyle/>
          <a:p>
            <a:pPr indent="-349250" lvl="0" marL="457200" rtl="0" algn="just">
              <a:spcBef>
                <a:spcPts val="0"/>
              </a:spcBef>
              <a:spcAft>
                <a:spcPts val="0"/>
              </a:spcAft>
              <a:buSzPts val="1900"/>
              <a:buFont typeface="Lato"/>
              <a:buChar char="●"/>
            </a:pPr>
            <a:r>
              <a:rPr lang="en" sz="1900">
                <a:latin typeface="Lato"/>
                <a:ea typeface="Lato"/>
                <a:cs typeface="Lato"/>
                <a:sym typeface="Lato"/>
              </a:rPr>
              <a:t>Weather warnings are important to manage the resources accordingly.</a:t>
            </a:r>
            <a:endParaRPr sz="1900">
              <a:latin typeface="Lato"/>
              <a:ea typeface="Lato"/>
              <a:cs typeface="Lato"/>
              <a:sym typeface="Lato"/>
            </a:endParaRPr>
          </a:p>
          <a:p>
            <a:pPr indent="-349250" lvl="0" marL="457200" rtl="0" algn="just">
              <a:spcBef>
                <a:spcPts val="0"/>
              </a:spcBef>
              <a:spcAft>
                <a:spcPts val="0"/>
              </a:spcAft>
              <a:buSzPts val="1900"/>
              <a:buFont typeface="Lato"/>
              <a:buChar char="●"/>
            </a:pPr>
            <a:r>
              <a:rPr lang="en" sz="1900">
                <a:latin typeface="Lato"/>
                <a:ea typeface="Lato"/>
                <a:cs typeface="Lato"/>
                <a:sym typeface="Lato"/>
              </a:rPr>
              <a:t>Temperature prediction and forecasting are becoming important day by day, as it's applications makes human life more comfortable.</a:t>
            </a:r>
            <a:endParaRPr sz="1900">
              <a:latin typeface="Lato"/>
              <a:ea typeface="Lato"/>
              <a:cs typeface="Lato"/>
              <a:sym typeface="Lato"/>
            </a:endParaRPr>
          </a:p>
          <a:p>
            <a:pPr indent="-349250" lvl="0" marL="457200" rtl="0" algn="just">
              <a:spcBef>
                <a:spcPts val="0"/>
              </a:spcBef>
              <a:spcAft>
                <a:spcPts val="0"/>
              </a:spcAft>
              <a:buSzPts val="1900"/>
              <a:buFont typeface="Lato"/>
              <a:buChar char="●"/>
            </a:pPr>
            <a:r>
              <a:rPr lang="en" sz="1900">
                <a:latin typeface="Lato"/>
                <a:ea typeface="Lato"/>
                <a:cs typeface="Lato"/>
                <a:sym typeface="Lato"/>
              </a:rPr>
              <a:t>Industrial sector can also be a victim of climate change. Some Industries have temperature as a critical parameter to successfully complete the process.</a:t>
            </a:r>
            <a:endParaRPr sz="1900">
              <a:latin typeface="Lato"/>
              <a:ea typeface="Lato"/>
              <a:cs typeface="Lato"/>
              <a:sym typeface="Lato"/>
            </a:endParaRPr>
          </a:p>
          <a:p>
            <a:pPr indent="-349250" lvl="0" marL="457200" rtl="0" algn="just">
              <a:spcBef>
                <a:spcPts val="0"/>
              </a:spcBef>
              <a:spcAft>
                <a:spcPts val="0"/>
              </a:spcAft>
              <a:buSzPts val="1900"/>
              <a:buFont typeface="Lato"/>
              <a:buChar char="●"/>
            </a:pPr>
            <a:r>
              <a:rPr lang="en" sz="1900">
                <a:latin typeface="Lato"/>
                <a:ea typeface="Lato"/>
                <a:cs typeface="Lato"/>
                <a:sym typeface="Lato"/>
              </a:rPr>
              <a:t>Changes in weather conditions can highly disrupt food availability, reduce access to food, and affect food quality.</a:t>
            </a:r>
            <a:endParaRPr sz="1900">
              <a:latin typeface="Lato"/>
              <a:ea typeface="Lato"/>
              <a:cs typeface="Lato"/>
              <a:sym typeface="Lato"/>
            </a:endParaRPr>
          </a:p>
          <a:p>
            <a:pPr indent="-349250" lvl="0" marL="457200" rtl="0" algn="just">
              <a:spcBef>
                <a:spcPts val="0"/>
              </a:spcBef>
              <a:spcAft>
                <a:spcPts val="0"/>
              </a:spcAft>
              <a:buSzPts val="1900"/>
              <a:buFont typeface="Lato"/>
              <a:buChar char="●"/>
            </a:pPr>
            <a:r>
              <a:rPr lang="en" sz="1900">
                <a:latin typeface="Lato"/>
                <a:ea typeface="Lato"/>
                <a:cs typeface="Lato"/>
                <a:sym typeface="Lato"/>
              </a:rPr>
              <a:t>Thus in dealing with uncertain events like: Heatwaves, Droughts, Blizzards, Hurricanes, etc, We need a good Prediction model.</a:t>
            </a:r>
            <a:endParaRPr sz="19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Body of work</a:t>
            </a:r>
            <a:endParaRPr/>
          </a:p>
        </p:txBody>
      </p:sp>
      <p:sp>
        <p:nvSpPr>
          <p:cNvPr id="87" name="Google Shape;87;p16"/>
          <p:cNvSpPr txBox="1"/>
          <p:nvPr>
            <p:ph idx="1" type="body"/>
          </p:nvPr>
        </p:nvSpPr>
        <p:spPr>
          <a:xfrm>
            <a:off x="311700" y="1114650"/>
            <a:ext cx="8520600" cy="3626100"/>
          </a:xfrm>
          <a:prstGeom prst="rect">
            <a:avLst/>
          </a:prstGeom>
        </p:spPr>
        <p:txBody>
          <a:bodyPr anchorCtr="0" anchor="t" bIns="91425" lIns="91425" spcFirstLastPara="1" rIns="91425" wrap="square" tIns="91425">
            <a:normAutofit/>
          </a:bodyPr>
          <a:lstStyle/>
          <a:p>
            <a:pPr indent="-358523" lvl="0" marL="457200" rtl="0" algn="just">
              <a:lnSpc>
                <a:spcPct val="95000"/>
              </a:lnSpc>
              <a:spcBef>
                <a:spcPts val="0"/>
              </a:spcBef>
              <a:spcAft>
                <a:spcPts val="0"/>
              </a:spcAft>
              <a:buSzPts val="2046"/>
              <a:buFont typeface="Lato"/>
              <a:buChar char="●"/>
            </a:pPr>
            <a:r>
              <a:rPr lang="en" sz="2046">
                <a:latin typeface="Lato"/>
                <a:ea typeface="Lato"/>
                <a:cs typeface="Lato"/>
                <a:sym typeface="Lato"/>
              </a:rPr>
              <a:t>The algorithms for regression techniques which are Ridge regression, Lasso regression are already available.</a:t>
            </a:r>
            <a:endParaRPr sz="2046">
              <a:latin typeface="Lato"/>
              <a:ea typeface="Lato"/>
              <a:cs typeface="Lato"/>
              <a:sym typeface="Lato"/>
            </a:endParaRPr>
          </a:p>
          <a:p>
            <a:pPr indent="-358523" lvl="0" marL="457200" rtl="0" algn="just">
              <a:lnSpc>
                <a:spcPct val="95000"/>
              </a:lnSpc>
              <a:spcBef>
                <a:spcPts val="0"/>
              </a:spcBef>
              <a:spcAft>
                <a:spcPts val="0"/>
              </a:spcAft>
              <a:buSzPts val="2046"/>
              <a:buFont typeface="Lato"/>
              <a:buChar char="●"/>
            </a:pPr>
            <a:r>
              <a:rPr lang="en" sz="2046">
                <a:latin typeface="Lato"/>
                <a:ea typeface="Lato"/>
                <a:cs typeface="Lato"/>
                <a:sym typeface="Lato"/>
              </a:rPr>
              <a:t>A simple weather prediction was performed using Multiple Linear Regression. In that model, a time-series data of weather was first collected. Temperature and relative humidity were predicted after doing feature selection based on correlation results. [1]</a:t>
            </a:r>
            <a:endParaRPr sz="2046">
              <a:latin typeface="Lato"/>
              <a:ea typeface="Lato"/>
              <a:cs typeface="Lato"/>
              <a:sym typeface="Lato"/>
            </a:endParaRPr>
          </a:p>
          <a:p>
            <a:pPr indent="-358523" lvl="0" marL="457200" rtl="0" algn="just">
              <a:lnSpc>
                <a:spcPct val="95000"/>
              </a:lnSpc>
              <a:spcBef>
                <a:spcPts val="0"/>
              </a:spcBef>
              <a:spcAft>
                <a:spcPts val="0"/>
              </a:spcAft>
              <a:buSzPts val="2046"/>
              <a:buFont typeface="Lato"/>
              <a:buChar char="●"/>
            </a:pPr>
            <a:r>
              <a:rPr lang="en" sz="2046">
                <a:latin typeface="Lato"/>
                <a:ea typeface="Lato"/>
                <a:cs typeface="Lato"/>
                <a:sym typeface="Lato"/>
              </a:rPr>
              <a:t>Three Machine Learning models - Multiple Linear Regression (MLR), Support Vector Machine (SVM) and  Artificial Neural Network (ANN) were compared for finding better Weather Prediction model. It was concluded that MLR was better for temperature prediction than others. [2]</a:t>
            </a:r>
            <a:endParaRPr sz="889">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93" name="Google Shape;93;p17"/>
          <p:cNvSpPr txBox="1"/>
          <p:nvPr>
            <p:ph idx="1" type="body"/>
          </p:nvPr>
        </p:nvSpPr>
        <p:spPr>
          <a:xfrm>
            <a:off x="311700" y="1152475"/>
            <a:ext cx="8520600" cy="37224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Font typeface="Lato"/>
              <a:buChar char="●"/>
            </a:pPr>
            <a:r>
              <a:rPr lang="en" sz="1900">
                <a:latin typeface="Lato"/>
                <a:ea typeface="Lato"/>
                <a:cs typeface="Lato"/>
                <a:sym typeface="Lato"/>
              </a:rPr>
              <a:t>We started finding a dataset specifically for Ahmedabad city, with certain types of attributes from which we predicted the temperature. </a:t>
            </a:r>
            <a:endParaRPr sz="1900">
              <a:latin typeface="Lato"/>
              <a:ea typeface="Lato"/>
              <a:cs typeface="Lato"/>
              <a:sym typeface="Lato"/>
            </a:endParaRPr>
          </a:p>
          <a:p>
            <a:pPr indent="-349250" lvl="0" marL="457200" rtl="0" algn="just">
              <a:lnSpc>
                <a:spcPct val="115000"/>
              </a:lnSpc>
              <a:spcBef>
                <a:spcPts val="0"/>
              </a:spcBef>
              <a:spcAft>
                <a:spcPts val="0"/>
              </a:spcAft>
              <a:buSzPts val="1900"/>
              <a:buFont typeface="Lato"/>
              <a:buChar char="●"/>
            </a:pPr>
            <a:r>
              <a:rPr lang="en" sz="1900">
                <a:latin typeface="Lato"/>
                <a:ea typeface="Lato"/>
                <a:cs typeface="Lato"/>
                <a:sym typeface="Lato"/>
              </a:rPr>
              <a:t>As a data cleaning process, we removed a column which had all null values. </a:t>
            </a:r>
            <a:endParaRPr sz="1900">
              <a:latin typeface="Lato"/>
              <a:ea typeface="Lato"/>
              <a:cs typeface="Lato"/>
              <a:sym typeface="Lato"/>
            </a:endParaRPr>
          </a:p>
          <a:p>
            <a:pPr indent="-349250" lvl="0" marL="457200" rtl="0" algn="just">
              <a:lnSpc>
                <a:spcPct val="115000"/>
              </a:lnSpc>
              <a:spcBef>
                <a:spcPts val="0"/>
              </a:spcBef>
              <a:spcAft>
                <a:spcPts val="0"/>
              </a:spcAft>
              <a:buSzPts val="1900"/>
              <a:buFont typeface="Lato"/>
              <a:buChar char="●"/>
            </a:pPr>
            <a:r>
              <a:rPr lang="en" sz="1900">
                <a:latin typeface="Lato"/>
                <a:ea typeface="Lato"/>
                <a:cs typeface="Lato"/>
                <a:sym typeface="Lato"/>
              </a:rPr>
              <a:t>We performed pearson correlation and found the correlation </a:t>
            </a:r>
            <a:r>
              <a:rPr lang="en" sz="1900">
                <a:latin typeface="Lato"/>
                <a:ea typeface="Lato"/>
                <a:cs typeface="Lato"/>
                <a:sym typeface="Lato"/>
              </a:rPr>
              <a:t>coefficients</a:t>
            </a:r>
            <a:r>
              <a:rPr lang="en" sz="1900">
                <a:latin typeface="Lato"/>
                <a:ea typeface="Lato"/>
                <a:cs typeface="Lato"/>
                <a:sym typeface="Lato"/>
              </a:rPr>
              <a:t> matrix. We infer from it that some of the features are very highly correlated.</a:t>
            </a:r>
            <a:endParaRPr sz="1900">
              <a:latin typeface="Lato"/>
              <a:ea typeface="Lato"/>
              <a:cs typeface="Lato"/>
              <a:sym typeface="Lato"/>
            </a:endParaRPr>
          </a:p>
          <a:p>
            <a:pPr indent="-349250" lvl="0" marL="457200" rtl="0" algn="just">
              <a:lnSpc>
                <a:spcPct val="115000"/>
              </a:lnSpc>
              <a:spcBef>
                <a:spcPts val="0"/>
              </a:spcBef>
              <a:spcAft>
                <a:spcPts val="0"/>
              </a:spcAft>
              <a:buSzPts val="1900"/>
              <a:buFont typeface="Lato"/>
              <a:buChar char="●"/>
            </a:pPr>
            <a:r>
              <a:rPr lang="en" sz="1900">
                <a:latin typeface="Lato"/>
                <a:ea typeface="Lato"/>
                <a:cs typeface="Lato"/>
                <a:sym typeface="Lato"/>
              </a:rPr>
              <a:t>We decided a threshold and then reduced the number of attributes manually after seeing the correlation results. We removed some attributes based on our thinking which we thought were irrelevant and </a:t>
            </a:r>
            <a:r>
              <a:rPr lang="en" sz="1900">
                <a:latin typeface="Lato"/>
                <a:ea typeface="Lato"/>
                <a:cs typeface="Lato"/>
                <a:sym typeface="Lato"/>
              </a:rPr>
              <a:t>redundant</a:t>
            </a:r>
            <a:r>
              <a:rPr lang="en" sz="1900">
                <a:latin typeface="Lato"/>
                <a:ea typeface="Lato"/>
                <a:cs typeface="Lato"/>
                <a:sym typeface="Lato"/>
              </a:rPr>
              <a:t> to the data.</a:t>
            </a:r>
            <a:endParaRPr sz="21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99" name="Google Shape;99;p18"/>
          <p:cNvSpPr txBox="1"/>
          <p:nvPr>
            <p:ph idx="1" type="body"/>
          </p:nvPr>
        </p:nvSpPr>
        <p:spPr>
          <a:xfrm>
            <a:off x="311700" y="1101225"/>
            <a:ext cx="8520600" cy="3626100"/>
          </a:xfrm>
          <a:prstGeom prst="rect">
            <a:avLst/>
          </a:prstGeom>
        </p:spPr>
        <p:txBody>
          <a:bodyPr anchorCtr="0" anchor="t" bIns="91425" lIns="91425" spcFirstLastPara="1" rIns="91425" wrap="square" tIns="91425">
            <a:normAutofit lnSpcReduction="10000"/>
          </a:bodyPr>
          <a:lstStyle/>
          <a:p>
            <a:pPr indent="-336550" lvl="0" marL="457200" rtl="0" algn="just">
              <a:lnSpc>
                <a:spcPct val="115000"/>
              </a:lnSpc>
              <a:spcBef>
                <a:spcPts val="0"/>
              </a:spcBef>
              <a:spcAft>
                <a:spcPts val="0"/>
              </a:spcAft>
              <a:buSzPts val="1700"/>
              <a:buFont typeface="Lato"/>
              <a:buChar char="●"/>
            </a:pPr>
            <a:r>
              <a:rPr lang="en" sz="1700">
                <a:latin typeface="Lato"/>
                <a:ea typeface="Lato"/>
                <a:cs typeface="Lato"/>
                <a:sym typeface="Lato"/>
              </a:rPr>
              <a:t>We performed the Multiple Linear Regression on our dataset.</a:t>
            </a:r>
            <a:endParaRPr sz="1700">
              <a:latin typeface="Lato"/>
              <a:ea typeface="Lato"/>
              <a:cs typeface="Lato"/>
              <a:sym typeface="Lato"/>
            </a:endParaRPr>
          </a:p>
          <a:p>
            <a:pPr indent="-336550" lvl="0" marL="457200" rtl="0" algn="just">
              <a:lnSpc>
                <a:spcPct val="115000"/>
              </a:lnSpc>
              <a:spcBef>
                <a:spcPts val="0"/>
              </a:spcBef>
              <a:spcAft>
                <a:spcPts val="0"/>
              </a:spcAft>
              <a:buSzPts val="1700"/>
              <a:buFont typeface="Lato"/>
              <a:buChar char="●"/>
            </a:pPr>
            <a:r>
              <a:rPr lang="en" sz="1700">
                <a:latin typeface="Lato"/>
                <a:ea typeface="Lato"/>
                <a:cs typeface="Lato"/>
                <a:sym typeface="Lato"/>
              </a:rPr>
              <a:t>We split our dataset into training and testing data. Then we used the inbuilt Linear Regression method from sklearn library on training dataset we trained the model. We predict the values of temperature for test data set and find the accuracy on test dataset.</a:t>
            </a:r>
            <a:endParaRPr sz="1700">
              <a:latin typeface="Lato"/>
              <a:ea typeface="Lato"/>
              <a:cs typeface="Lato"/>
              <a:sym typeface="Lato"/>
            </a:endParaRPr>
          </a:p>
          <a:p>
            <a:pPr indent="-336550" lvl="0" marL="457200" rtl="0" algn="just">
              <a:lnSpc>
                <a:spcPct val="115000"/>
              </a:lnSpc>
              <a:spcBef>
                <a:spcPts val="0"/>
              </a:spcBef>
              <a:spcAft>
                <a:spcPts val="0"/>
              </a:spcAft>
              <a:buSzPts val="1700"/>
              <a:buFont typeface="Lato"/>
              <a:buChar char="●"/>
            </a:pPr>
            <a:r>
              <a:rPr lang="en" sz="1700">
                <a:latin typeface="Lato"/>
                <a:ea typeface="Lato"/>
                <a:cs typeface="Lato"/>
                <a:sym typeface="Lato"/>
              </a:rPr>
              <a:t>We made custom Multiple regression model by minimising the cost function using gradient descent algorithm.</a:t>
            </a:r>
            <a:endParaRPr sz="1700">
              <a:latin typeface="Lato"/>
              <a:ea typeface="Lato"/>
              <a:cs typeface="Lato"/>
              <a:sym typeface="Lato"/>
            </a:endParaRPr>
          </a:p>
          <a:p>
            <a:pPr indent="-336550" lvl="0" marL="457200" rtl="0" algn="just">
              <a:lnSpc>
                <a:spcPct val="115000"/>
              </a:lnSpc>
              <a:spcBef>
                <a:spcPts val="0"/>
              </a:spcBef>
              <a:spcAft>
                <a:spcPts val="0"/>
              </a:spcAft>
              <a:buSzPts val="1700"/>
              <a:buFont typeface="Lato"/>
              <a:buChar char="●"/>
            </a:pPr>
            <a:r>
              <a:rPr lang="en" sz="1700">
                <a:latin typeface="Lato"/>
                <a:ea typeface="Lato"/>
                <a:cs typeface="Lato"/>
                <a:sym typeface="Lato"/>
              </a:rPr>
              <a:t>We tried different regression techniques which are Polynomial regression, Ridge regression and Lasso regression.</a:t>
            </a:r>
            <a:endParaRPr sz="1700">
              <a:latin typeface="Lato"/>
              <a:ea typeface="Lato"/>
              <a:cs typeface="Lato"/>
              <a:sym typeface="Lato"/>
            </a:endParaRPr>
          </a:p>
          <a:p>
            <a:pPr indent="-336550" lvl="0" marL="457200" rtl="0" algn="just">
              <a:spcBef>
                <a:spcPts val="0"/>
              </a:spcBef>
              <a:spcAft>
                <a:spcPts val="0"/>
              </a:spcAft>
              <a:buSzPts val="1700"/>
              <a:buFont typeface="Lato"/>
              <a:buChar char="●"/>
            </a:pPr>
            <a:r>
              <a:rPr lang="en" sz="1700">
                <a:latin typeface="Lato"/>
                <a:ea typeface="Lato"/>
                <a:cs typeface="Lato"/>
                <a:sym typeface="Lato"/>
              </a:rPr>
              <a:t>We also made custom Ridge regression model which include regularisation term. We build the model by minimising the cost function for ridge regression using gradient descent algorithm.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Results</a:t>
            </a:r>
            <a:endParaRPr/>
          </a:p>
          <a:p>
            <a:pPr indent="0" lvl="0" marL="0" rtl="0" algn="l">
              <a:spcBef>
                <a:spcPts val="0"/>
              </a:spcBef>
              <a:spcAft>
                <a:spcPts val="0"/>
              </a:spcAft>
              <a:buNone/>
            </a:pPr>
            <a:r>
              <a:t/>
            </a:r>
            <a:endParaRPr/>
          </a:p>
        </p:txBody>
      </p:sp>
      <p:sp>
        <p:nvSpPr>
          <p:cNvPr id="105" name="Google Shape;105;p19"/>
          <p:cNvSpPr txBox="1"/>
          <p:nvPr>
            <p:ph idx="1" type="body"/>
          </p:nvPr>
        </p:nvSpPr>
        <p:spPr>
          <a:xfrm>
            <a:off x="311700" y="1266325"/>
            <a:ext cx="7356600" cy="28566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Clr>
                <a:srgbClr val="222222"/>
              </a:buClr>
              <a:buSzPts val="1700"/>
              <a:buFont typeface="Lato"/>
              <a:buChar char="●"/>
            </a:pPr>
            <a:r>
              <a:rPr lang="en" sz="1700">
                <a:solidFill>
                  <a:srgbClr val="222222"/>
                </a:solidFill>
                <a:latin typeface="Lato"/>
                <a:ea typeface="Lato"/>
                <a:cs typeface="Lato"/>
                <a:sym typeface="Lato"/>
              </a:rPr>
              <a:t>A heatmap which gives a clear view of the correlation between features.</a:t>
            </a:r>
            <a:endParaRPr sz="1700">
              <a:solidFill>
                <a:srgbClr val="222222"/>
              </a:solidFill>
              <a:latin typeface="Lato"/>
              <a:ea typeface="Lato"/>
              <a:cs typeface="Lato"/>
              <a:sym typeface="Lato"/>
            </a:endParaRPr>
          </a:p>
          <a:p>
            <a:pPr indent="0" lvl="0" marL="457200" rtl="0" algn="just">
              <a:spcBef>
                <a:spcPts val="0"/>
              </a:spcBef>
              <a:spcAft>
                <a:spcPts val="0"/>
              </a:spcAft>
              <a:buNone/>
            </a:pPr>
            <a:r>
              <a:t/>
            </a:r>
            <a:endParaRPr sz="1700">
              <a:solidFill>
                <a:srgbClr val="222222"/>
              </a:solidFill>
              <a:latin typeface="Lato"/>
              <a:ea typeface="Lato"/>
              <a:cs typeface="Lato"/>
              <a:sym typeface="Lato"/>
            </a:endParaRPr>
          </a:p>
        </p:txBody>
      </p:sp>
      <p:pic>
        <p:nvPicPr>
          <p:cNvPr id="106" name="Google Shape;106;p19"/>
          <p:cNvPicPr preferRelativeResize="0"/>
          <p:nvPr/>
        </p:nvPicPr>
        <p:blipFill>
          <a:blip r:embed="rId3">
            <a:alphaModFix/>
          </a:blip>
          <a:stretch>
            <a:fillRect/>
          </a:stretch>
        </p:blipFill>
        <p:spPr>
          <a:xfrm>
            <a:off x="2476500" y="1790075"/>
            <a:ext cx="4191000" cy="3181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Results</a:t>
            </a:r>
            <a:endParaRPr/>
          </a:p>
        </p:txBody>
      </p:sp>
      <p:sp>
        <p:nvSpPr>
          <p:cNvPr id="112" name="Google Shape;112;p20"/>
          <p:cNvSpPr txBox="1"/>
          <p:nvPr>
            <p:ph idx="1" type="body"/>
          </p:nvPr>
        </p:nvSpPr>
        <p:spPr>
          <a:xfrm>
            <a:off x="311700" y="1266325"/>
            <a:ext cx="8177100" cy="3302700"/>
          </a:xfrm>
          <a:prstGeom prst="rect">
            <a:avLst/>
          </a:prstGeom>
        </p:spPr>
        <p:txBody>
          <a:bodyPr anchorCtr="0" anchor="t" bIns="91425" lIns="91425" spcFirstLastPara="1" rIns="91425" wrap="square" tIns="91425">
            <a:normAutofit/>
          </a:bodyPr>
          <a:lstStyle/>
          <a:p>
            <a:pPr indent="-336550" lvl="0" marL="457200" rtl="0" algn="just">
              <a:lnSpc>
                <a:spcPct val="115000"/>
              </a:lnSpc>
              <a:spcBef>
                <a:spcPts val="0"/>
              </a:spcBef>
              <a:spcAft>
                <a:spcPts val="0"/>
              </a:spcAft>
              <a:buClr>
                <a:srgbClr val="222222"/>
              </a:buClr>
              <a:buSzPts val="1700"/>
              <a:buFont typeface="Lato"/>
              <a:buChar char="●"/>
            </a:pPr>
            <a:r>
              <a:rPr lang="en" sz="1700">
                <a:solidFill>
                  <a:srgbClr val="222222"/>
                </a:solidFill>
                <a:latin typeface="Lato"/>
                <a:ea typeface="Lato"/>
                <a:cs typeface="Lato"/>
                <a:sym typeface="Lato"/>
              </a:rPr>
              <a:t>For </a:t>
            </a:r>
            <a:r>
              <a:rPr lang="en" sz="1700">
                <a:solidFill>
                  <a:srgbClr val="222222"/>
                </a:solidFill>
                <a:latin typeface="Lato"/>
                <a:ea typeface="Lato"/>
                <a:cs typeface="Lato"/>
                <a:sym typeface="Lato"/>
              </a:rPr>
              <a:t>different</a:t>
            </a:r>
            <a:r>
              <a:rPr lang="en" sz="1700">
                <a:solidFill>
                  <a:srgbClr val="222222"/>
                </a:solidFill>
                <a:latin typeface="Lato"/>
                <a:ea typeface="Lato"/>
                <a:cs typeface="Lato"/>
                <a:sym typeface="Lato"/>
              </a:rPr>
              <a:t> Regression techniques, we trained 80% of data and tested it on rest 20% of data.</a:t>
            </a:r>
            <a:endParaRPr sz="1700">
              <a:solidFill>
                <a:srgbClr val="222222"/>
              </a:solidFill>
              <a:latin typeface="Lato"/>
              <a:ea typeface="Lato"/>
              <a:cs typeface="Lato"/>
              <a:sym typeface="Lato"/>
            </a:endParaRPr>
          </a:p>
        </p:txBody>
      </p:sp>
      <p:grpSp>
        <p:nvGrpSpPr>
          <p:cNvPr id="113" name="Google Shape;113;p20"/>
          <p:cNvGrpSpPr/>
          <p:nvPr/>
        </p:nvGrpSpPr>
        <p:grpSpPr>
          <a:xfrm>
            <a:off x="1960104" y="2108535"/>
            <a:ext cx="5223787" cy="2618794"/>
            <a:chOff x="5170200" y="1304838"/>
            <a:chExt cx="3990975" cy="2066925"/>
          </a:xfrm>
        </p:grpSpPr>
        <p:pic>
          <p:nvPicPr>
            <p:cNvPr id="114" name="Google Shape;114;p20"/>
            <p:cNvPicPr preferRelativeResize="0"/>
            <p:nvPr/>
          </p:nvPicPr>
          <p:blipFill>
            <a:blip r:embed="rId3">
              <a:alphaModFix/>
            </a:blip>
            <a:stretch>
              <a:fillRect/>
            </a:stretch>
          </p:blipFill>
          <p:spPr>
            <a:xfrm>
              <a:off x="5170200" y="1304838"/>
              <a:ext cx="3990975" cy="2066925"/>
            </a:xfrm>
            <a:prstGeom prst="rect">
              <a:avLst/>
            </a:prstGeom>
            <a:noFill/>
            <a:ln>
              <a:noFill/>
            </a:ln>
          </p:spPr>
        </p:pic>
        <p:cxnSp>
          <p:nvCxnSpPr>
            <p:cNvPr id="115" name="Google Shape;115;p20"/>
            <p:cNvCxnSpPr/>
            <p:nvPr/>
          </p:nvCxnSpPr>
          <p:spPr>
            <a:xfrm>
              <a:off x="5232475" y="1381600"/>
              <a:ext cx="9000" cy="1913400"/>
            </a:xfrm>
            <a:prstGeom prst="straightConnector1">
              <a:avLst/>
            </a:prstGeom>
            <a:noFill/>
            <a:ln cap="flat" cmpd="sng" w="19050">
              <a:solidFill>
                <a:schemeClr val="dk2"/>
              </a:solidFill>
              <a:prstDash val="solid"/>
              <a:round/>
              <a:headEnd len="med" w="med" type="none"/>
              <a:tailEnd len="med" w="med" type="none"/>
            </a:ln>
          </p:spPr>
        </p:cxnSp>
        <p:cxnSp>
          <p:nvCxnSpPr>
            <p:cNvPr id="116" name="Google Shape;116;p20"/>
            <p:cNvCxnSpPr/>
            <p:nvPr/>
          </p:nvCxnSpPr>
          <p:spPr>
            <a:xfrm>
              <a:off x="9024500" y="1381613"/>
              <a:ext cx="9000" cy="19134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965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Results</a:t>
            </a:r>
            <a:endParaRPr/>
          </a:p>
          <a:p>
            <a:pPr indent="0" lvl="0" marL="0" rtl="0" algn="l">
              <a:spcBef>
                <a:spcPts val="0"/>
              </a:spcBef>
              <a:spcAft>
                <a:spcPts val="0"/>
              </a:spcAft>
              <a:buNone/>
            </a:pPr>
            <a:r>
              <a:t/>
            </a:r>
            <a:endParaRPr/>
          </a:p>
        </p:txBody>
      </p:sp>
      <p:sp>
        <p:nvSpPr>
          <p:cNvPr id="122" name="Google Shape;122;p21"/>
          <p:cNvSpPr txBox="1"/>
          <p:nvPr>
            <p:ph idx="1" type="body"/>
          </p:nvPr>
        </p:nvSpPr>
        <p:spPr>
          <a:xfrm>
            <a:off x="311700" y="1266325"/>
            <a:ext cx="8520600" cy="367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Multiple Linear Regression (Inbuilt)                Ridge Regression(Custom)</a:t>
            </a:r>
            <a:endParaRPr/>
          </a:p>
        </p:txBody>
      </p:sp>
      <p:pic>
        <p:nvPicPr>
          <p:cNvPr id="123" name="Google Shape;123;p21"/>
          <p:cNvPicPr preferRelativeResize="0"/>
          <p:nvPr/>
        </p:nvPicPr>
        <p:blipFill>
          <a:blip r:embed="rId3">
            <a:alphaModFix/>
          </a:blip>
          <a:stretch>
            <a:fillRect/>
          </a:stretch>
        </p:blipFill>
        <p:spPr>
          <a:xfrm>
            <a:off x="120275" y="1982296"/>
            <a:ext cx="4572000" cy="3081128"/>
          </a:xfrm>
          <a:prstGeom prst="rect">
            <a:avLst/>
          </a:prstGeom>
          <a:noFill/>
          <a:ln>
            <a:noFill/>
          </a:ln>
        </p:spPr>
      </p:pic>
      <p:pic>
        <p:nvPicPr>
          <p:cNvPr id="124" name="Google Shape;124;p21"/>
          <p:cNvPicPr preferRelativeResize="0"/>
          <p:nvPr/>
        </p:nvPicPr>
        <p:blipFill>
          <a:blip r:embed="rId4">
            <a:alphaModFix/>
          </a:blip>
          <a:stretch>
            <a:fillRect/>
          </a:stretch>
        </p:blipFill>
        <p:spPr>
          <a:xfrm>
            <a:off x="4572000" y="1982300"/>
            <a:ext cx="4524270" cy="303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