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18288000" cy="10287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FDA5CB-FCBD-4615-81D5-4A256773FE7A}">
  <a:tblStyle styleId="{76FDA5CB-FCBD-4615-81D5-4A256773FE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ookAntiqua-regular.fntdata"/><Relationship Id="rId25" Type="http://schemas.openxmlformats.org/officeDocument/2006/relationships/slide" Target="slides/slide19.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ookAntiqu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487b06ff1_1_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d487b06ff1_1_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487b06ff1_1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487b06ff1_1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487b06ff1_0_1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487b06ff1_0_1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01a18f62b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d01a18f62b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1a18f62b_0_10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1a18f62b_0_10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the increase in digitization and </a:t>
            </a:r>
            <a:r>
              <a:rPr lang="en-US"/>
              <a:t>availability</a:t>
            </a:r>
            <a:r>
              <a:rPr lang="en-US"/>
              <a:t> of large amount of data, the need for categorization has become pertinent. Users need news articles, blogs, ebooks, etc. on a particular topics of their interest. Thus, it becomes necessary to sort the content categorically and also provide interest and intent based suggestions to the users. On the other hand, young writers who venture into free-form writing </a:t>
            </a:r>
            <a:r>
              <a:rPr lang="en-US"/>
              <a:t>wish</a:t>
            </a:r>
            <a:r>
              <a:rPr lang="en-US"/>
              <a:t> to check that how their pieces can be </a:t>
            </a:r>
            <a:r>
              <a:rPr lang="en-US"/>
              <a:t>improved</a:t>
            </a:r>
            <a:r>
              <a:rPr lang="en-US"/>
              <a:t> to fit into a categorical classification. Thus, a robust system is highly required for the task.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
        <p:nvSpPr>
          <p:cNvPr id="83" name="Google Shape;83;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5bc987a3_1_2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d45bc987a3_1_2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487b06ff1_1_10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d487b06ff1_1_10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87b06ff1_1_8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d487b06ff1_1_8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
          <p:cNvSpPr txBox="1"/>
          <p:nvPr>
            <p:ph type="ctrTitle"/>
          </p:nvPr>
        </p:nvSpPr>
        <p:spPr>
          <a:xfrm>
            <a:off x="8440379" y="1947068"/>
            <a:ext cx="1407241"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252529"/>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498160" y="6022103"/>
            <a:ext cx="15291678" cy="1092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3268905" y="269256"/>
            <a:ext cx="11750189" cy="2301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000">
                <a:solidFill>
                  <a:srgbClr val="252529"/>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6" name="Shape 26"/>
        <p:cNvGrpSpPr/>
        <p:nvPr/>
      </p:nvGrpSpPr>
      <p:grpSpPr>
        <a:xfrm>
          <a:off x="0" y="0"/>
          <a:ext cx="0" cy="0"/>
          <a:chOff x="0" y="0"/>
          <a:chExt cx="0" cy="0"/>
        </a:xfrm>
      </p:grpSpPr>
      <p:sp>
        <p:nvSpPr>
          <p:cNvPr id="27" name="Google Shape;27;p5"/>
          <p:cNvSpPr/>
          <p:nvPr/>
        </p:nvSpPr>
        <p:spPr>
          <a:xfrm>
            <a:off x="0" y="3"/>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5"/>
          <p:cNvSpPr txBox="1"/>
          <p:nvPr>
            <p:ph type="title"/>
          </p:nvPr>
        </p:nvSpPr>
        <p:spPr>
          <a:xfrm>
            <a:off x="3268905" y="269256"/>
            <a:ext cx="11750189" cy="2301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000">
                <a:solidFill>
                  <a:srgbClr val="252529"/>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3044617" y="3813963"/>
            <a:ext cx="12198765" cy="39687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chemeClr val="lt1"/>
                </a:solidFill>
                <a:latin typeface="Book Antiqua"/>
                <a:ea typeface="Book Antiqua"/>
                <a:cs typeface="Book Antiqua"/>
                <a:sym typeface="Book Antiqu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3" name="Shape 33"/>
        <p:cNvGrpSpPr/>
        <p:nvPr/>
      </p:nvGrpSpPr>
      <p:grpSpPr>
        <a:xfrm>
          <a:off x="0" y="0"/>
          <a:ext cx="0" cy="0"/>
          <a:chOff x="0" y="0"/>
          <a:chExt cx="0" cy="0"/>
        </a:xfrm>
      </p:grpSpPr>
      <p:sp>
        <p:nvSpPr>
          <p:cNvPr id="34" name="Google Shape;34;p6"/>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5" name="Google Shape;35;p6"/>
          <p:cNvPicPr preferRelativeResize="0"/>
          <p:nvPr/>
        </p:nvPicPr>
        <p:blipFill rotWithShape="1">
          <a:blip r:embed="rId2">
            <a:alphaModFix/>
          </a:blip>
          <a:srcRect b="0" l="0" r="0" t="0"/>
          <a:stretch/>
        </p:blipFill>
        <p:spPr>
          <a:xfrm>
            <a:off x="0" y="0"/>
            <a:ext cx="9143999" cy="10286998"/>
          </a:xfrm>
          <a:prstGeom prst="rect">
            <a:avLst/>
          </a:prstGeom>
          <a:noFill/>
          <a:ln>
            <a:noFill/>
          </a:ln>
        </p:spPr>
      </p:pic>
      <p:sp>
        <p:nvSpPr>
          <p:cNvPr id="36" name="Google Shape;36;p6"/>
          <p:cNvSpPr/>
          <p:nvPr/>
        </p:nvSpPr>
        <p:spPr>
          <a:xfrm>
            <a:off x="1199467" y="4078230"/>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6"/>
          <p:cNvSpPr txBox="1"/>
          <p:nvPr>
            <p:ph type="title"/>
          </p:nvPr>
        </p:nvSpPr>
        <p:spPr>
          <a:xfrm>
            <a:off x="3268905" y="269256"/>
            <a:ext cx="11750189" cy="2301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000">
                <a:solidFill>
                  <a:srgbClr val="252529"/>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6"/>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68905" y="269256"/>
            <a:ext cx="11750189" cy="23018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7000" u="none" cap="none" strike="noStrike">
                <a:solidFill>
                  <a:srgbClr val="252529"/>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044617" y="3813963"/>
            <a:ext cx="12198765" cy="39687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chemeClr val="lt1"/>
                </a:solidFill>
                <a:latin typeface="Book Antiqua"/>
                <a:ea typeface="Book Antiqua"/>
                <a:cs typeface="Book Antiqua"/>
                <a:sym typeface="Book Antiqu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7"/>
          <p:cNvSpPr/>
          <p:nvPr/>
        </p:nvSpPr>
        <p:spPr>
          <a:xfrm>
            <a:off x="13241975" y="-18475"/>
            <a:ext cx="5046000" cy="10379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nvSpPr>
        <p:spPr>
          <a:xfrm>
            <a:off x="1016000" y="1878425"/>
            <a:ext cx="3345900" cy="5091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b="1" baseline="30000" lang="en-US" sz="3200">
                <a:solidFill>
                  <a:srgbClr val="252529"/>
                </a:solidFill>
                <a:latin typeface="Trebuchet MS"/>
                <a:ea typeface="Trebuchet MS"/>
                <a:cs typeface="Trebuchet MS"/>
                <a:sym typeface="Trebuchet MS"/>
              </a:rPr>
              <a:t>NLP PROJECT PRESENTATION </a:t>
            </a:r>
            <a:endParaRPr baseline="30000" sz="3200">
              <a:latin typeface="Trebuchet MS"/>
              <a:ea typeface="Trebuchet MS"/>
              <a:cs typeface="Trebuchet MS"/>
              <a:sym typeface="Trebuchet MS"/>
            </a:endParaRPr>
          </a:p>
        </p:txBody>
      </p:sp>
      <p:sp>
        <p:nvSpPr>
          <p:cNvPr id="49" name="Google Shape;49;p7"/>
          <p:cNvSpPr txBox="1"/>
          <p:nvPr/>
        </p:nvSpPr>
        <p:spPr>
          <a:xfrm>
            <a:off x="1016000" y="3443838"/>
            <a:ext cx="8909700" cy="3399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1000">
                <a:solidFill>
                  <a:srgbClr val="252529"/>
                </a:solidFill>
                <a:latin typeface="Book Antiqua"/>
                <a:ea typeface="Book Antiqua"/>
                <a:cs typeface="Book Antiqua"/>
                <a:sym typeface="Book Antiqua"/>
              </a:rPr>
              <a:t>News Text Classification</a:t>
            </a:r>
            <a:endParaRPr sz="11000">
              <a:latin typeface="Book Antiqua"/>
              <a:ea typeface="Book Antiqua"/>
              <a:cs typeface="Book Antiqua"/>
              <a:sym typeface="Book Antiqua"/>
            </a:endParaRPr>
          </a:p>
        </p:txBody>
      </p:sp>
      <p:sp>
        <p:nvSpPr>
          <p:cNvPr id="50" name="Google Shape;50;p7"/>
          <p:cNvSpPr txBox="1"/>
          <p:nvPr/>
        </p:nvSpPr>
        <p:spPr>
          <a:xfrm>
            <a:off x="7633072" y="7114131"/>
            <a:ext cx="4983600" cy="2507700"/>
          </a:xfrm>
          <a:prstGeom prst="rect">
            <a:avLst/>
          </a:prstGeom>
          <a:noFill/>
          <a:ln>
            <a:noFill/>
          </a:ln>
        </p:spPr>
        <p:txBody>
          <a:bodyPr anchorCtr="0" anchor="t" bIns="0" lIns="0" spcFirstLastPara="1" rIns="0" wrap="square" tIns="12050">
            <a:spAutoFit/>
          </a:bodyPr>
          <a:lstStyle/>
          <a:p>
            <a:pPr indent="0" lvl="0" marL="12700" marR="5080" rtl="0" algn="r">
              <a:lnSpc>
                <a:spcPct val="115100"/>
              </a:lnSpc>
              <a:spcBef>
                <a:spcPts val="0"/>
              </a:spcBef>
              <a:spcAft>
                <a:spcPts val="0"/>
              </a:spcAft>
              <a:buNone/>
            </a:pPr>
            <a:r>
              <a:rPr lang="en-US" sz="2400">
                <a:solidFill>
                  <a:srgbClr val="252529"/>
                </a:solidFill>
                <a:latin typeface="Trebuchet MS"/>
                <a:ea typeface="Trebuchet MS"/>
                <a:cs typeface="Trebuchet MS"/>
                <a:sym typeface="Trebuchet MS"/>
              </a:rPr>
              <a:t>Group 5:</a:t>
            </a:r>
            <a:endParaRPr sz="2400">
              <a:solidFill>
                <a:srgbClr val="252529"/>
              </a:solidFill>
              <a:latin typeface="Trebuchet MS"/>
              <a:ea typeface="Trebuchet MS"/>
              <a:cs typeface="Trebuchet MS"/>
              <a:sym typeface="Trebuchet MS"/>
            </a:endParaRPr>
          </a:p>
          <a:p>
            <a:pPr indent="0" lvl="0" marL="12700" marR="5080" rtl="0" algn="r">
              <a:lnSpc>
                <a:spcPct val="115100"/>
              </a:lnSpc>
              <a:spcBef>
                <a:spcPts val="0"/>
              </a:spcBef>
              <a:spcAft>
                <a:spcPts val="0"/>
              </a:spcAft>
              <a:buClr>
                <a:schemeClr val="dk1"/>
              </a:buClr>
              <a:buSzPts val="1100"/>
              <a:buFont typeface="Arial"/>
              <a:buNone/>
            </a:pPr>
            <a:r>
              <a:rPr lang="en-US" sz="2400">
                <a:solidFill>
                  <a:srgbClr val="252529"/>
                </a:solidFill>
                <a:latin typeface="Trebuchet MS"/>
                <a:ea typeface="Trebuchet MS"/>
                <a:cs typeface="Trebuchet MS"/>
                <a:sym typeface="Trebuchet MS"/>
              </a:rPr>
              <a:t>Umang Kamdar - AU1841069</a:t>
            </a:r>
            <a:endParaRPr sz="2400">
              <a:solidFill>
                <a:srgbClr val="252529"/>
              </a:solidFill>
              <a:latin typeface="Trebuchet MS"/>
              <a:ea typeface="Trebuchet MS"/>
              <a:cs typeface="Trebuchet MS"/>
              <a:sym typeface="Trebuchet MS"/>
            </a:endParaRPr>
          </a:p>
          <a:p>
            <a:pPr indent="0" lvl="0" marL="12700" marR="5080" rtl="0" algn="r">
              <a:lnSpc>
                <a:spcPct val="115100"/>
              </a:lnSpc>
              <a:spcBef>
                <a:spcPts val="0"/>
              </a:spcBef>
              <a:spcAft>
                <a:spcPts val="0"/>
              </a:spcAft>
              <a:buClr>
                <a:schemeClr val="dk1"/>
              </a:buClr>
              <a:buSzPts val="1100"/>
              <a:buFont typeface="Arial"/>
              <a:buNone/>
            </a:pPr>
            <a:r>
              <a:rPr lang="en-US" sz="2400">
                <a:solidFill>
                  <a:srgbClr val="252529"/>
                </a:solidFill>
                <a:latin typeface="Trebuchet MS"/>
                <a:ea typeface="Trebuchet MS"/>
                <a:cs typeface="Trebuchet MS"/>
                <a:sym typeface="Trebuchet MS"/>
              </a:rPr>
              <a:t>Yesha Ajudia - AU1841078</a:t>
            </a:r>
            <a:endParaRPr sz="2400">
              <a:solidFill>
                <a:srgbClr val="252529"/>
              </a:solidFill>
              <a:latin typeface="Trebuchet MS"/>
              <a:ea typeface="Trebuchet MS"/>
              <a:cs typeface="Trebuchet MS"/>
              <a:sym typeface="Trebuchet MS"/>
            </a:endParaRPr>
          </a:p>
          <a:p>
            <a:pPr indent="0" lvl="0" marL="12700" marR="5080" rtl="0" algn="r">
              <a:lnSpc>
                <a:spcPct val="115100"/>
              </a:lnSpc>
              <a:spcBef>
                <a:spcPts val="0"/>
              </a:spcBef>
              <a:spcAft>
                <a:spcPts val="0"/>
              </a:spcAft>
              <a:buClr>
                <a:schemeClr val="dk1"/>
              </a:buClr>
              <a:buSzPts val="1100"/>
              <a:buFont typeface="Arial"/>
              <a:buNone/>
            </a:pPr>
            <a:r>
              <a:rPr lang="en-US" sz="2400">
                <a:solidFill>
                  <a:srgbClr val="252529"/>
                </a:solidFill>
                <a:latin typeface="Trebuchet MS"/>
                <a:ea typeface="Trebuchet MS"/>
                <a:cs typeface="Trebuchet MS"/>
                <a:sym typeface="Trebuchet MS"/>
              </a:rPr>
              <a:t>Kartavi Baxi - AU1841079</a:t>
            </a:r>
            <a:endParaRPr sz="2400">
              <a:solidFill>
                <a:srgbClr val="252529"/>
              </a:solidFill>
              <a:latin typeface="Trebuchet MS"/>
              <a:ea typeface="Trebuchet MS"/>
              <a:cs typeface="Trebuchet MS"/>
              <a:sym typeface="Trebuchet MS"/>
            </a:endParaRPr>
          </a:p>
          <a:p>
            <a:pPr indent="0" lvl="0" marL="12700" marR="5080" rtl="0" algn="r">
              <a:lnSpc>
                <a:spcPct val="115100"/>
              </a:lnSpc>
              <a:spcBef>
                <a:spcPts val="0"/>
              </a:spcBef>
              <a:spcAft>
                <a:spcPts val="0"/>
              </a:spcAft>
              <a:buClr>
                <a:schemeClr val="dk1"/>
              </a:buClr>
              <a:buSzPts val="1100"/>
              <a:buFont typeface="Arial"/>
              <a:buNone/>
            </a:pPr>
            <a:r>
              <a:rPr lang="en-US" sz="2400">
                <a:solidFill>
                  <a:srgbClr val="252529"/>
                </a:solidFill>
                <a:latin typeface="Trebuchet MS"/>
                <a:ea typeface="Trebuchet MS"/>
                <a:cs typeface="Trebuchet MS"/>
                <a:sym typeface="Trebuchet MS"/>
              </a:rPr>
              <a:t>Jainesh Patel - AU1841101</a:t>
            </a:r>
            <a:endParaRPr sz="2400">
              <a:solidFill>
                <a:srgbClr val="252529"/>
              </a:solidFill>
              <a:latin typeface="Trebuchet MS"/>
              <a:ea typeface="Trebuchet MS"/>
              <a:cs typeface="Trebuchet MS"/>
              <a:sym typeface="Trebuchet MS"/>
            </a:endParaRPr>
          </a:p>
          <a:p>
            <a:pPr indent="0" lvl="0" marL="12700" marR="5080" rtl="0" algn="r">
              <a:lnSpc>
                <a:spcPct val="115100"/>
              </a:lnSpc>
              <a:spcBef>
                <a:spcPts val="0"/>
              </a:spcBef>
              <a:spcAft>
                <a:spcPts val="0"/>
              </a:spcAft>
              <a:buSzPts val="1100"/>
              <a:buNone/>
            </a:pPr>
            <a:r>
              <a:rPr lang="en-US" sz="2400">
                <a:solidFill>
                  <a:srgbClr val="252529"/>
                </a:solidFill>
                <a:latin typeface="Trebuchet MS"/>
                <a:ea typeface="Trebuchet MS"/>
                <a:cs typeface="Trebuchet MS"/>
                <a:sym typeface="Trebuchet MS"/>
              </a:rPr>
              <a:t>Hetvi Parekh - AU1900003</a:t>
            </a:r>
            <a:endParaRPr sz="2400">
              <a:solidFill>
                <a:srgbClr val="252529"/>
              </a:solidFill>
              <a:latin typeface="Trebuchet MS"/>
              <a:ea typeface="Trebuchet MS"/>
              <a:cs typeface="Trebuchet MS"/>
              <a:sym typeface="Trebuchet MS"/>
            </a:endParaRPr>
          </a:p>
        </p:txBody>
      </p:sp>
      <p:grpSp>
        <p:nvGrpSpPr>
          <p:cNvPr id="51" name="Google Shape;51;p7"/>
          <p:cNvGrpSpPr/>
          <p:nvPr/>
        </p:nvGrpSpPr>
        <p:grpSpPr>
          <a:xfrm>
            <a:off x="12616547" y="4743371"/>
            <a:ext cx="1273809" cy="802004"/>
            <a:chOff x="12616547" y="4743371"/>
            <a:chExt cx="1273809" cy="802004"/>
          </a:xfrm>
        </p:grpSpPr>
        <p:sp>
          <p:nvSpPr>
            <p:cNvPr id="52" name="Google Shape;52;p7"/>
            <p:cNvSpPr/>
            <p:nvPr/>
          </p:nvSpPr>
          <p:spPr>
            <a:xfrm>
              <a:off x="12616547" y="4743371"/>
              <a:ext cx="1273809" cy="802004"/>
            </a:xfrm>
            <a:custGeom>
              <a:rect b="b" l="l" r="r" t="t"/>
              <a:pathLst>
                <a:path extrusionOk="0" h="802004" w="1273809">
                  <a:moveTo>
                    <a:pt x="1273513" y="801841"/>
                  </a:moveTo>
                  <a:lnTo>
                    <a:pt x="0" y="801841"/>
                  </a:lnTo>
                  <a:lnTo>
                    <a:pt x="0" y="0"/>
                  </a:lnTo>
                  <a:lnTo>
                    <a:pt x="1273513" y="0"/>
                  </a:lnTo>
                  <a:lnTo>
                    <a:pt x="1273513" y="801841"/>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7"/>
            <p:cNvSpPr/>
            <p:nvPr/>
          </p:nvSpPr>
          <p:spPr>
            <a:xfrm>
              <a:off x="12986771" y="5024691"/>
              <a:ext cx="533400" cy="236220"/>
            </a:xfrm>
            <a:custGeom>
              <a:rect b="b" l="l" r="r" t="t"/>
              <a:pathLst>
                <a:path extrusionOk="0" h="236220" w="533400">
                  <a:moveTo>
                    <a:pt x="415426" y="235835"/>
                  </a:moveTo>
                  <a:lnTo>
                    <a:pt x="401272" y="221700"/>
                  </a:lnTo>
                  <a:lnTo>
                    <a:pt x="495382" y="127713"/>
                  </a:lnTo>
                  <a:lnTo>
                    <a:pt x="0" y="127713"/>
                  </a:lnTo>
                  <a:lnTo>
                    <a:pt x="0" y="107874"/>
                  </a:lnTo>
                  <a:lnTo>
                    <a:pt x="495382" y="107874"/>
                  </a:lnTo>
                  <a:lnTo>
                    <a:pt x="401272" y="14135"/>
                  </a:lnTo>
                  <a:lnTo>
                    <a:pt x="415426" y="0"/>
                  </a:lnTo>
                  <a:lnTo>
                    <a:pt x="533374" y="117793"/>
                  </a:lnTo>
                  <a:lnTo>
                    <a:pt x="415426" y="23583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54" name="Google Shape;54;p7"/>
          <p:cNvPicPr preferRelativeResize="0"/>
          <p:nvPr/>
        </p:nvPicPr>
        <p:blipFill>
          <a:blip r:embed="rId3">
            <a:alphaModFix/>
          </a:blip>
          <a:stretch>
            <a:fillRect/>
          </a:stretch>
        </p:blipFill>
        <p:spPr>
          <a:xfrm rot="-554363">
            <a:off x="13703675" y="7341424"/>
            <a:ext cx="2280400" cy="2280400"/>
          </a:xfrm>
          <a:prstGeom prst="rect">
            <a:avLst/>
          </a:prstGeom>
          <a:noFill/>
          <a:ln>
            <a:noFill/>
          </a:ln>
        </p:spPr>
      </p:pic>
      <p:pic>
        <p:nvPicPr>
          <p:cNvPr id="55" name="Google Shape;55;p7"/>
          <p:cNvPicPr preferRelativeResize="0"/>
          <p:nvPr/>
        </p:nvPicPr>
        <p:blipFill>
          <a:blip r:embed="rId4">
            <a:alphaModFix/>
          </a:blip>
          <a:stretch>
            <a:fillRect/>
          </a:stretch>
        </p:blipFill>
        <p:spPr>
          <a:xfrm rot="625285">
            <a:off x="15550525" y="4027150"/>
            <a:ext cx="2280400" cy="2280400"/>
          </a:xfrm>
          <a:prstGeom prst="rect">
            <a:avLst/>
          </a:prstGeom>
          <a:noFill/>
          <a:ln>
            <a:noFill/>
          </a:ln>
        </p:spPr>
      </p:pic>
      <p:pic>
        <p:nvPicPr>
          <p:cNvPr id="56" name="Google Shape;56;p7"/>
          <p:cNvPicPr preferRelativeResize="0"/>
          <p:nvPr/>
        </p:nvPicPr>
        <p:blipFill>
          <a:blip r:embed="rId5">
            <a:alphaModFix/>
          </a:blip>
          <a:stretch>
            <a:fillRect/>
          </a:stretch>
        </p:blipFill>
        <p:spPr>
          <a:xfrm rot="-579875">
            <a:off x="13703675" y="530550"/>
            <a:ext cx="2280400" cy="228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pic>
        <p:nvPicPr>
          <p:cNvPr id="133" name="Google Shape;133;p16"/>
          <p:cNvPicPr preferRelativeResize="0"/>
          <p:nvPr/>
        </p:nvPicPr>
        <p:blipFill rotWithShape="1">
          <a:blip r:embed="rId3">
            <a:alphaModFix/>
          </a:blip>
          <a:srcRect b="0" l="0" r="0" t="0"/>
          <a:stretch/>
        </p:blipFill>
        <p:spPr>
          <a:xfrm>
            <a:off x="0" y="0"/>
            <a:ext cx="18287999" cy="10286998"/>
          </a:xfrm>
          <a:prstGeom prst="rect">
            <a:avLst/>
          </a:prstGeom>
          <a:noFill/>
          <a:ln>
            <a:noFill/>
          </a:ln>
        </p:spPr>
      </p:pic>
      <p:sp>
        <p:nvSpPr>
          <p:cNvPr id="134" name="Google Shape;134;p16"/>
          <p:cNvSpPr txBox="1"/>
          <p:nvPr/>
        </p:nvSpPr>
        <p:spPr>
          <a:xfrm>
            <a:off x="3213525" y="1249800"/>
            <a:ext cx="11856900" cy="7787400"/>
          </a:xfrm>
          <a:prstGeom prst="rect">
            <a:avLst/>
          </a:prstGeom>
          <a:solidFill>
            <a:srgbClr val="FFFFFF"/>
          </a:solidFill>
          <a:ln>
            <a:noFill/>
          </a:ln>
        </p:spPr>
        <p:txBody>
          <a:bodyPr anchorCtr="0" anchor="t" bIns="0" lIns="0" spcFirstLastPara="1" rIns="0" wrap="square" tIns="806450">
            <a:noAutofit/>
          </a:bodyPr>
          <a:lstStyle/>
          <a:p>
            <a:pPr indent="0" lvl="0" marL="0" marR="0" rtl="0" algn="ctr">
              <a:lnSpc>
                <a:spcPct val="100000"/>
              </a:lnSpc>
              <a:spcBef>
                <a:spcPts val="0"/>
              </a:spcBef>
              <a:spcAft>
                <a:spcPts val="0"/>
              </a:spcAft>
              <a:buNone/>
            </a:pPr>
            <a:r>
              <a:rPr lang="en-US" sz="8000">
                <a:solidFill>
                  <a:srgbClr val="252529"/>
                </a:solidFill>
                <a:latin typeface="Book Antiqua"/>
                <a:ea typeface="Book Antiqua"/>
                <a:cs typeface="Book Antiqua"/>
                <a:sym typeface="Book Antiqua"/>
              </a:rPr>
              <a:t>Modules Implemented</a:t>
            </a:r>
            <a:endParaRPr sz="8000">
              <a:latin typeface="Book Antiqua"/>
              <a:ea typeface="Book Antiqua"/>
              <a:cs typeface="Book Antiqua"/>
              <a:sym typeface="Book Antiqua"/>
            </a:endParaRPr>
          </a:p>
          <a:p>
            <a:pPr indent="0" lvl="0" marL="1371600" marR="1283335" rtl="0" algn="ctr">
              <a:lnSpc>
                <a:spcPct val="150000"/>
              </a:lnSpc>
              <a:spcBef>
                <a:spcPts val="2390"/>
              </a:spcBef>
              <a:spcAft>
                <a:spcPts val="0"/>
              </a:spcAft>
              <a:buNone/>
            </a:pPr>
            <a:r>
              <a:t/>
            </a:r>
            <a:endParaRPr sz="3000">
              <a:solidFill>
                <a:srgbClr val="252529"/>
              </a:solidFill>
              <a:latin typeface="Trebuchet MS"/>
              <a:ea typeface="Trebuchet MS"/>
              <a:cs typeface="Trebuchet MS"/>
              <a:sym typeface="Trebuchet MS"/>
            </a:endParaRPr>
          </a:p>
          <a:p>
            <a:pPr indent="0" lvl="0" marL="1371600" marR="1283335" rtl="0" algn="ctr">
              <a:lnSpc>
                <a:spcPct val="115000"/>
              </a:lnSpc>
              <a:spcBef>
                <a:spcPts val="0"/>
              </a:spcBef>
              <a:spcAft>
                <a:spcPts val="0"/>
              </a:spcAft>
              <a:buNone/>
            </a:pPr>
            <a:r>
              <a:rPr lang="en-US" sz="3000">
                <a:solidFill>
                  <a:srgbClr val="252529"/>
                </a:solidFill>
                <a:latin typeface="Trebuchet MS"/>
                <a:ea typeface="Trebuchet MS"/>
                <a:cs typeface="Trebuchet MS"/>
                <a:sym typeface="Trebuchet MS"/>
              </a:rPr>
              <a:t>Classification Model</a:t>
            </a:r>
            <a:endParaRPr sz="3000">
              <a:solidFill>
                <a:srgbClr val="252529"/>
              </a:solidFill>
              <a:latin typeface="Trebuchet MS"/>
              <a:ea typeface="Trebuchet MS"/>
              <a:cs typeface="Trebuchet MS"/>
              <a:sym typeface="Trebuchet MS"/>
            </a:endParaRPr>
          </a:p>
          <a:p>
            <a:pPr indent="0" lvl="0" marL="1371600" marR="1283335" rtl="0" algn="ctr">
              <a:lnSpc>
                <a:spcPct val="115000"/>
              </a:lnSpc>
              <a:spcBef>
                <a:spcPts val="2390"/>
              </a:spcBef>
              <a:spcAft>
                <a:spcPts val="0"/>
              </a:spcAft>
              <a:buNone/>
            </a:pPr>
            <a:r>
              <a:rPr lang="en-US" sz="3000">
                <a:solidFill>
                  <a:srgbClr val="252529"/>
                </a:solidFill>
                <a:latin typeface="Trebuchet MS"/>
                <a:ea typeface="Trebuchet MS"/>
                <a:cs typeface="Trebuchet MS"/>
                <a:sym typeface="Trebuchet MS"/>
              </a:rPr>
              <a:t>Prediction on input data (using T</a:t>
            </a:r>
            <a:r>
              <a:rPr lang="en-US" sz="3000">
                <a:solidFill>
                  <a:srgbClr val="252529"/>
                </a:solidFill>
                <a:latin typeface="Trebuchet MS"/>
                <a:ea typeface="Trebuchet MS"/>
                <a:cs typeface="Trebuchet MS"/>
                <a:sym typeface="Trebuchet MS"/>
              </a:rPr>
              <a:t>hreshold</a:t>
            </a:r>
            <a:r>
              <a:rPr lang="en-US" sz="3000">
                <a:solidFill>
                  <a:srgbClr val="252529"/>
                </a:solidFill>
                <a:latin typeface="Trebuchet MS"/>
                <a:ea typeface="Trebuchet MS"/>
                <a:cs typeface="Trebuchet MS"/>
                <a:sym typeface="Trebuchet MS"/>
              </a:rPr>
              <a:t>)</a:t>
            </a:r>
            <a:endParaRPr sz="3000">
              <a:solidFill>
                <a:srgbClr val="252529"/>
              </a:solidFill>
              <a:latin typeface="Trebuchet MS"/>
              <a:ea typeface="Trebuchet MS"/>
              <a:cs typeface="Trebuchet MS"/>
              <a:sym typeface="Trebuchet MS"/>
            </a:endParaRPr>
          </a:p>
          <a:p>
            <a:pPr indent="0" lvl="0" marL="1371600" marR="1283335" rtl="0" algn="ctr">
              <a:lnSpc>
                <a:spcPct val="115000"/>
              </a:lnSpc>
              <a:spcBef>
                <a:spcPts val="2390"/>
              </a:spcBef>
              <a:spcAft>
                <a:spcPts val="0"/>
              </a:spcAft>
              <a:buNone/>
            </a:pPr>
            <a:r>
              <a:rPr lang="en-US" sz="3000">
                <a:solidFill>
                  <a:srgbClr val="252529"/>
                </a:solidFill>
                <a:latin typeface="Trebuchet MS"/>
                <a:ea typeface="Trebuchet MS"/>
                <a:cs typeface="Trebuchet MS"/>
                <a:sym typeface="Trebuchet MS"/>
              </a:rPr>
              <a:t>Summarization</a:t>
            </a:r>
            <a:endParaRPr sz="3000">
              <a:solidFill>
                <a:srgbClr val="252529"/>
              </a:solidFill>
              <a:latin typeface="Trebuchet MS"/>
              <a:ea typeface="Trebuchet MS"/>
              <a:cs typeface="Trebuchet MS"/>
              <a:sym typeface="Trebuchet MS"/>
            </a:endParaRPr>
          </a:p>
          <a:p>
            <a:pPr indent="0" lvl="0" marL="1371600" marR="1283335" rtl="0" algn="ctr">
              <a:lnSpc>
                <a:spcPct val="115000"/>
              </a:lnSpc>
              <a:spcBef>
                <a:spcPts val="2390"/>
              </a:spcBef>
              <a:spcAft>
                <a:spcPts val="0"/>
              </a:spcAft>
              <a:buNone/>
            </a:pPr>
            <a:r>
              <a:rPr lang="en-US" sz="3000">
                <a:solidFill>
                  <a:srgbClr val="252529"/>
                </a:solidFill>
                <a:latin typeface="Trebuchet MS"/>
                <a:ea typeface="Trebuchet MS"/>
                <a:cs typeface="Trebuchet MS"/>
                <a:sym typeface="Trebuchet MS"/>
              </a:rPr>
              <a:t>Prediction on Summary </a:t>
            </a:r>
            <a:r>
              <a:rPr lang="en-US" sz="3000">
                <a:solidFill>
                  <a:srgbClr val="252529"/>
                </a:solidFill>
                <a:latin typeface="Trebuchet MS"/>
                <a:ea typeface="Trebuchet MS"/>
                <a:cs typeface="Trebuchet MS"/>
                <a:sym typeface="Trebuchet MS"/>
              </a:rPr>
              <a:t>(using Threshold)</a:t>
            </a:r>
            <a:endParaRPr sz="3000">
              <a:solidFill>
                <a:srgbClr val="252529"/>
              </a:solidFill>
              <a:latin typeface="Trebuchet MS"/>
              <a:ea typeface="Trebuchet MS"/>
              <a:cs typeface="Trebuchet MS"/>
              <a:sym typeface="Trebuchet MS"/>
            </a:endParaRPr>
          </a:p>
          <a:p>
            <a:pPr indent="0" lvl="0" marL="1371600" marR="1283335" rtl="0" algn="ctr">
              <a:lnSpc>
                <a:spcPct val="115000"/>
              </a:lnSpc>
              <a:spcBef>
                <a:spcPts val="2390"/>
              </a:spcBef>
              <a:spcAft>
                <a:spcPts val="0"/>
              </a:spcAft>
              <a:buNone/>
            </a:pPr>
            <a:r>
              <a:rPr lang="en-US" sz="3000">
                <a:solidFill>
                  <a:srgbClr val="252529"/>
                </a:solidFill>
                <a:latin typeface="Trebuchet MS"/>
                <a:ea typeface="Trebuchet MS"/>
                <a:cs typeface="Trebuchet MS"/>
                <a:sym typeface="Trebuchet MS"/>
              </a:rPr>
              <a:t>Rule based Comparison for Final Prediction</a:t>
            </a:r>
            <a:endParaRPr sz="3000">
              <a:solidFill>
                <a:srgbClr val="252529"/>
              </a:solidFill>
              <a:latin typeface="Trebuchet MS"/>
              <a:ea typeface="Trebuchet MS"/>
              <a:cs typeface="Trebuchet MS"/>
              <a:sym typeface="Trebuchet MS"/>
            </a:endParaRPr>
          </a:p>
        </p:txBody>
      </p:sp>
      <p:sp>
        <p:nvSpPr>
          <p:cNvPr id="135" name="Google Shape;135;p16"/>
          <p:cNvSpPr/>
          <p:nvPr/>
        </p:nvSpPr>
        <p:spPr>
          <a:xfrm>
            <a:off x="4115944" y="3696228"/>
            <a:ext cx="10056114" cy="9525"/>
          </a:xfrm>
          <a:custGeom>
            <a:rect b="b" l="l" r="r" t="t"/>
            <a:pathLst>
              <a:path extrusionOk="0" h="9525" w="12649200">
                <a:moveTo>
                  <a:pt x="12649198" y="9524"/>
                </a:moveTo>
                <a:lnTo>
                  <a:pt x="0" y="9524"/>
                </a:lnTo>
                <a:lnTo>
                  <a:pt x="0" y="0"/>
                </a:lnTo>
                <a:lnTo>
                  <a:pt x="12649198" y="0"/>
                </a:lnTo>
                <a:lnTo>
                  <a:pt x="12649198" y="9524"/>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cxnSp>
        <p:nvCxnSpPr>
          <p:cNvPr id="140" name="Google Shape;140;p17"/>
          <p:cNvCxnSpPr>
            <a:stCxn id="141" idx="2"/>
            <a:endCxn id="142" idx="0"/>
          </p:cNvCxnSpPr>
          <p:nvPr/>
        </p:nvCxnSpPr>
        <p:spPr>
          <a:xfrm>
            <a:off x="5400081" y="3974425"/>
            <a:ext cx="2100" cy="2442600"/>
          </a:xfrm>
          <a:prstGeom prst="straightConnector1">
            <a:avLst/>
          </a:prstGeom>
          <a:noFill/>
          <a:ln cap="flat" cmpd="sng" w="9525">
            <a:solidFill>
              <a:srgbClr val="1F497D"/>
            </a:solidFill>
            <a:prstDash val="solid"/>
            <a:round/>
            <a:headEnd len="med" w="med" type="none"/>
            <a:tailEnd len="med" w="med" type="none"/>
          </a:ln>
        </p:spPr>
      </p:cxnSp>
      <p:grpSp>
        <p:nvGrpSpPr>
          <p:cNvPr id="143" name="Google Shape;143;p17"/>
          <p:cNvGrpSpPr/>
          <p:nvPr/>
        </p:nvGrpSpPr>
        <p:grpSpPr>
          <a:xfrm>
            <a:off x="0" y="1310020"/>
            <a:ext cx="18288000" cy="528463"/>
            <a:chOff x="0" y="1310020"/>
            <a:chExt cx="18288000" cy="528463"/>
          </a:xfrm>
        </p:grpSpPr>
        <p:sp>
          <p:nvSpPr>
            <p:cNvPr id="144" name="Google Shape;144;p17"/>
            <p:cNvSpPr/>
            <p:nvPr/>
          </p:nvSpPr>
          <p:spPr>
            <a:xfrm>
              <a:off x="17381148" y="1310020"/>
              <a:ext cx="533400" cy="236220"/>
            </a:xfrm>
            <a:custGeom>
              <a:rect b="b" l="l" r="r" t="t"/>
              <a:pathLst>
                <a:path extrusionOk="0" h="236219" w="533400">
                  <a:moveTo>
                    <a:pt x="415426" y="235835"/>
                  </a:moveTo>
                  <a:lnTo>
                    <a:pt x="401272" y="221700"/>
                  </a:lnTo>
                  <a:lnTo>
                    <a:pt x="495382" y="127713"/>
                  </a:lnTo>
                  <a:lnTo>
                    <a:pt x="0" y="127713"/>
                  </a:lnTo>
                  <a:lnTo>
                    <a:pt x="0" y="107874"/>
                  </a:lnTo>
                  <a:lnTo>
                    <a:pt x="495382" y="107874"/>
                  </a:lnTo>
                  <a:lnTo>
                    <a:pt x="401272" y="14135"/>
                  </a:lnTo>
                  <a:lnTo>
                    <a:pt x="415426" y="0"/>
                  </a:lnTo>
                  <a:lnTo>
                    <a:pt x="533374" y="117793"/>
                  </a:lnTo>
                  <a:lnTo>
                    <a:pt x="415426" y="23583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7"/>
            <p:cNvSpPr/>
            <p:nvPr/>
          </p:nvSpPr>
          <p:spPr>
            <a:xfrm>
              <a:off x="0" y="1828958"/>
              <a:ext cx="18288000" cy="9525"/>
            </a:xfrm>
            <a:custGeom>
              <a:rect b="b" l="l" r="r" t="t"/>
              <a:pathLst>
                <a:path extrusionOk="0" h="9525" w="18288000">
                  <a:moveTo>
                    <a:pt x="0" y="0"/>
                  </a:moveTo>
                  <a:lnTo>
                    <a:pt x="18287999" y="0"/>
                  </a:lnTo>
                  <a:lnTo>
                    <a:pt x="18287999" y="9524"/>
                  </a:lnTo>
                  <a:lnTo>
                    <a:pt x="0" y="9524"/>
                  </a:lnTo>
                  <a:lnTo>
                    <a:pt x="0" y="0"/>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6" name="Google Shape;146;p17"/>
          <p:cNvSpPr/>
          <p:nvPr/>
        </p:nvSpPr>
        <p:spPr>
          <a:xfrm>
            <a:off x="311065" y="2462425"/>
            <a:ext cx="3048900" cy="1512000"/>
          </a:xfrm>
          <a:prstGeom prst="roundRect">
            <a:avLst>
              <a:gd fmla="val 22951" name="adj"/>
            </a:avLst>
          </a:prstGeom>
          <a:solidFill>
            <a:srgbClr val="2525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CLASSIFICATION MODEL</a:t>
            </a:r>
            <a:endParaRPr b="1" i="1" sz="2300">
              <a:solidFill>
                <a:srgbClr val="FFFFFF"/>
              </a:solidFill>
              <a:latin typeface="Book Antiqua"/>
              <a:ea typeface="Book Antiqua"/>
              <a:cs typeface="Book Antiqua"/>
              <a:sym typeface="Book Antiqua"/>
            </a:endParaRPr>
          </a:p>
        </p:txBody>
      </p:sp>
      <p:cxnSp>
        <p:nvCxnSpPr>
          <p:cNvPr id="147" name="Google Shape;147;p17"/>
          <p:cNvCxnSpPr>
            <a:stCxn id="146" idx="3"/>
          </p:cNvCxnSpPr>
          <p:nvPr/>
        </p:nvCxnSpPr>
        <p:spPr>
          <a:xfrm flipH="1" rot="10800000">
            <a:off x="3359965" y="3206125"/>
            <a:ext cx="1264200" cy="12300"/>
          </a:xfrm>
          <a:prstGeom prst="straightConnector1">
            <a:avLst/>
          </a:prstGeom>
          <a:noFill/>
          <a:ln cap="flat" cmpd="sng" w="9525">
            <a:solidFill>
              <a:srgbClr val="1F497D"/>
            </a:solidFill>
            <a:prstDash val="solid"/>
            <a:round/>
            <a:headEnd len="med" w="med" type="none"/>
            <a:tailEnd len="med" w="med" type="triangle"/>
          </a:ln>
        </p:spPr>
      </p:cxnSp>
      <p:sp>
        <p:nvSpPr>
          <p:cNvPr id="141" name="Google Shape;141;p17"/>
          <p:cNvSpPr/>
          <p:nvPr/>
        </p:nvSpPr>
        <p:spPr>
          <a:xfrm>
            <a:off x="3875631" y="2462425"/>
            <a:ext cx="3048900" cy="1512000"/>
          </a:xfrm>
          <a:prstGeom prst="roundRect">
            <a:avLst>
              <a:gd fmla="val 29730"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PREDICTION ON INPUT DATA</a:t>
            </a:r>
            <a:endParaRPr b="1" i="1" sz="2300">
              <a:solidFill>
                <a:srgbClr val="FFFFFF"/>
              </a:solidFill>
              <a:latin typeface="Book Antiqua"/>
              <a:ea typeface="Book Antiqua"/>
              <a:cs typeface="Book Antiqua"/>
              <a:sym typeface="Book Antiqua"/>
            </a:endParaRPr>
          </a:p>
        </p:txBody>
      </p:sp>
      <p:cxnSp>
        <p:nvCxnSpPr>
          <p:cNvPr id="148" name="Google Shape;148;p17"/>
          <p:cNvCxnSpPr/>
          <p:nvPr/>
        </p:nvCxnSpPr>
        <p:spPr>
          <a:xfrm flipH="1" rot="10800000">
            <a:off x="6949306" y="3206425"/>
            <a:ext cx="936900" cy="12000"/>
          </a:xfrm>
          <a:prstGeom prst="straightConnector1">
            <a:avLst/>
          </a:prstGeom>
          <a:noFill/>
          <a:ln cap="flat" cmpd="sng" w="9525">
            <a:solidFill>
              <a:srgbClr val="1F497D"/>
            </a:solidFill>
            <a:prstDash val="solid"/>
            <a:round/>
            <a:headEnd len="med" w="med" type="none"/>
            <a:tailEnd len="med" w="med" type="triangle"/>
          </a:ln>
        </p:spPr>
      </p:cxnSp>
      <p:cxnSp>
        <p:nvCxnSpPr>
          <p:cNvPr id="149" name="Google Shape;149;p17"/>
          <p:cNvCxnSpPr>
            <a:stCxn id="146" idx="2"/>
            <a:endCxn id="150" idx="2"/>
          </p:cNvCxnSpPr>
          <p:nvPr/>
        </p:nvCxnSpPr>
        <p:spPr>
          <a:xfrm flipH="1">
            <a:off x="1831315" y="3974425"/>
            <a:ext cx="4200" cy="5422800"/>
          </a:xfrm>
          <a:prstGeom prst="straightConnector1">
            <a:avLst/>
          </a:prstGeom>
          <a:noFill/>
          <a:ln cap="flat" cmpd="sng" w="9525">
            <a:solidFill>
              <a:srgbClr val="1F497D"/>
            </a:solidFill>
            <a:prstDash val="solid"/>
            <a:round/>
            <a:headEnd len="med" w="med" type="none"/>
            <a:tailEnd len="med" w="med" type="none"/>
          </a:ln>
        </p:spPr>
      </p:cxnSp>
      <p:sp>
        <p:nvSpPr>
          <p:cNvPr id="151" name="Google Shape;151;p17"/>
          <p:cNvSpPr/>
          <p:nvPr/>
        </p:nvSpPr>
        <p:spPr>
          <a:xfrm>
            <a:off x="263100" y="4200875"/>
            <a:ext cx="3048900" cy="779700"/>
          </a:xfrm>
          <a:prstGeom prst="roundRect">
            <a:avLst>
              <a:gd fmla="val 22951" name="adj"/>
            </a:avLst>
          </a:prstGeom>
          <a:solidFill>
            <a:srgbClr val="6D6A6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Book Antiqua"/>
                <a:ea typeface="Book Antiqua"/>
                <a:cs typeface="Book Antiqua"/>
                <a:sym typeface="Book Antiqua"/>
              </a:rPr>
              <a:t>Data Cleaning and Preprocessing</a:t>
            </a:r>
            <a:endParaRPr sz="2200">
              <a:solidFill>
                <a:srgbClr val="FFFFFF"/>
              </a:solidFill>
              <a:latin typeface="Book Antiqua"/>
              <a:ea typeface="Book Antiqua"/>
              <a:cs typeface="Book Antiqua"/>
              <a:sym typeface="Book Antiqua"/>
            </a:endParaRPr>
          </a:p>
        </p:txBody>
      </p:sp>
      <p:sp>
        <p:nvSpPr>
          <p:cNvPr id="152" name="Google Shape;152;p17"/>
          <p:cNvSpPr/>
          <p:nvPr/>
        </p:nvSpPr>
        <p:spPr>
          <a:xfrm>
            <a:off x="285438" y="6996575"/>
            <a:ext cx="3048900" cy="633600"/>
          </a:xfrm>
          <a:prstGeom prst="roundRect">
            <a:avLst>
              <a:gd fmla="val 22951" name="adj"/>
            </a:avLst>
          </a:prstGeom>
          <a:solidFill>
            <a:srgbClr val="6D6A6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Book Antiqua"/>
                <a:ea typeface="Book Antiqua"/>
                <a:cs typeface="Book Antiqua"/>
                <a:sym typeface="Book Antiqua"/>
              </a:rPr>
              <a:t>Feature Extraction</a:t>
            </a:r>
            <a:endParaRPr sz="2200">
              <a:solidFill>
                <a:srgbClr val="FFFFFF"/>
              </a:solidFill>
              <a:latin typeface="Book Antiqua"/>
              <a:ea typeface="Book Antiqua"/>
              <a:cs typeface="Book Antiqua"/>
              <a:sym typeface="Book Antiqua"/>
            </a:endParaRPr>
          </a:p>
        </p:txBody>
      </p:sp>
      <p:sp>
        <p:nvSpPr>
          <p:cNvPr id="153" name="Google Shape;153;p17"/>
          <p:cNvSpPr/>
          <p:nvPr/>
        </p:nvSpPr>
        <p:spPr>
          <a:xfrm>
            <a:off x="306825" y="7864375"/>
            <a:ext cx="3048900" cy="779700"/>
          </a:xfrm>
          <a:prstGeom prst="roundRect">
            <a:avLst>
              <a:gd fmla="val 22951" name="adj"/>
            </a:avLst>
          </a:prstGeom>
          <a:solidFill>
            <a:srgbClr val="6D6A6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2200">
                <a:solidFill>
                  <a:srgbClr val="FFFFFF"/>
                </a:solidFill>
                <a:latin typeface="Book Antiqua"/>
                <a:ea typeface="Book Antiqua"/>
                <a:cs typeface="Book Antiqua"/>
                <a:sym typeface="Book Antiqua"/>
              </a:rPr>
              <a:t>Multinomial Naive Bayes Classification</a:t>
            </a:r>
            <a:endParaRPr sz="2200">
              <a:solidFill>
                <a:srgbClr val="FFFFFF"/>
              </a:solidFill>
              <a:latin typeface="Book Antiqua"/>
              <a:ea typeface="Book Antiqua"/>
              <a:cs typeface="Book Antiqua"/>
              <a:sym typeface="Book Antiqua"/>
            </a:endParaRPr>
          </a:p>
        </p:txBody>
      </p:sp>
      <p:sp>
        <p:nvSpPr>
          <p:cNvPr id="154" name="Google Shape;154;p17"/>
          <p:cNvSpPr/>
          <p:nvPr/>
        </p:nvSpPr>
        <p:spPr>
          <a:xfrm>
            <a:off x="285438" y="8874675"/>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Accuracy on Test data</a:t>
            </a:r>
            <a:endParaRPr sz="2200">
              <a:latin typeface="Book Antiqua"/>
              <a:ea typeface="Book Antiqua"/>
              <a:cs typeface="Book Antiqua"/>
              <a:sym typeface="Book Antiqua"/>
            </a:endParaRPr>
          </a:p>
        </p:txBody>
      </p:sp>
      <p:sp>
        <p:nvSpPr>
          <p:cNvPr id="155" name="Google Shape;155;p17"/>
          <p:cNvSpPr/>
          <p:nvPr/>
        </p:nvSpPr>
        <p:spPr>
          <a:xfrm>
            <a:off x="289681" y="6142419"/>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Label Encoding</a:t>
            </a:r>
            <a:endParaRPr sz="2200">
              <a:latin typeface="Book Antiqua"/>
              <a:ea typeface="Book Antiqua"/>
              <a:cs typeface="Book Antiqua"/>
              <a:sym typeface="Book Antiqua"/>
            </a:endParaRPr>
          </a:p>
        </p:txBody>
      </p:sp>
      <p:cxnSp>
        <p:nvCxnSpPr>
          <p:cNvPr id="156" name="Google Shape;156;p17"/>
          <p:cNvCxnSpPr>
            <a:stCxn id="157" idx="0"/>
            <a:endCxn id="158" idx="0"/>
          </p:cNvCxnSpPr>
          <p:nvPr/>
        </p:nvCxnSpPr>
        <p:spPr>
          <a:xfrm flipH="1">
            <a:off x="8963725" y="2449825"/>
            <a:ext cx="35400" cy="6222900"/>
          </a:xfrm>
          <a:prstGeom prst="straightConnector1">
            <a:avLst/>
          </a:prstGeom>
          <a:noFill/>
          <a:ln cap="flat" cmpd="sng" w="9525">
            <a:solidFill>
              <a:srgbClr val="1F497D"/>
            </a:solidFill>
            <a:prstDash val="solid"/>
            <a:round/>
            <a:headEnd len="med" w="med" type="none"/>
            <a:tailEnd len="med" w="med" type="none"/>
          </a:ln>
        </p:spPr>
      </p:cxnSp>
      <p:sp>
        <p:nvSpPr>
          <p:cNvPr id="159" name="Google Shape;159;p17"/>
          <p:cNvSpPr/>
          <p:nvPr/>
        </p:nvSpPr>
        <p:spPr>
          <a:xfrm>
            <a:off x="7439525" y="4347125"/>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Sentence Tokenization</a:t>
            </a:r>
            <a:endParaRPr sz="2200">
              <a:latin typeface="Book Antiqua"/>
              <a:ea typeface="Book Antiqua"/>
              <a:cs typeface="Book Antiqua"/>
              <a:sym typeface="Book Antiqua"/>
            </a:endParaRPr>
          </a:p>
        </p:txBody>
      </p:sp>
      <p:cxnSp>
        <p:nvCxnSpPr>
          <p:cNvPr id="160" name="Google Shape;160;p17"/>
          <p:cNvCxnSpPr>
            <a:stCxn id="161" idx="2"/>
            <a:endCxn id="162" idx="2"/>
          </p:cNvCxnSpPr>
          <p:nvPr/>
        </p:nvCxnSpPr>
        <p:spPr>
          <a:xfrm>
            <a:off x="12728388" y="3974425"/>
            <a:ext cx="12000" cy="2046900"/>
          </a:xfrm>
          <a:prstGeom prst="straightConnector1">
            <a:avLst/>
          </a:prstGeom>
          <a:noFill/>
          <a:ln cap="flat" cmpd="sng" w="9525">
            <a:solidFill>
              <a:srgbClr val="1F497D"/>
            </a:solidFill>
            <a:prstDash val="solid"/>
            <a:round/>
            <a:headEnd len="med" w="med" type="none"/>
            <a:tailEnd len="med" w="med" type="none"/>
          </a:ln>
        </p:spPr>
      </p:cxnSp>
      <p:sp>
        <p:nvSpPr>
          <p:cNvPr id="163" name="Google Shape;163;p17"/>
          <p:cNvSpPr/>
          <p:nvPr/>
        </p:nvSpPr>
        <p:spPr>
          <a:xfrm>
            <a:off x="3884357" y="5465531"/>
            <a:ext cx="3048900" cy="633600"/>
          </a:xfrm>
          <a:prstGeom prst="roundRect">
            <a:avLst>
              <a:gd fmla="val 22951" name="adj"/>
            </a:avLst>
          </a:prstGeom>
          <a:solidFill>
            <a:srgbClr val="6D6A6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Book Antiqua"/>
                <a:ea typeface="Book Antiqua"/>
                <a:cs typeface="Book Antiqua"/>
                <a:sym typeface="Book Antiqua"/>
              </a:rPr>
              <a:t>Processing input</a:t>
            </a:r>
            <a:endParaRPr sz="2200">
              <a:solidFill>
                <a:srgbClr val="FFFFFF"/>
              </a:solidFill>
              <a:latin typeface="Book Antiqua"/>
              <a:ea typeface="Book Antiqua"/>
              <a:cs typeface="Book Antiqua"/>
              <a:sym typeface="Book Antiqua"/>
            </a:endParaRPr>
          </a:p>
        </p:txBody>
      </p:sp>
      <p:cxnSp>
        <p:nvCxnSpPr>
          <p:cNvPr id="164" name="Google Shape;164;p17"/>
          <p:cNvCxnSpPr>
            <a:stCxn id="161" idx="3"/>
            <a:endCxn id="165" idx="1"/>
          </p:cNvCxnSpPr>
          <p:nvPr/>
        </p:nvCxnSpPr>
        <p:spPr>
          <a:xfrm>
            <a:off x="14252838" y="3218425"/>
            <a:ext cx="680400" cy="0"/>
          </a:xfrm>
          <a:prstGeom prst="straightConnector1">
            <a:avLst/>
          </a:prstGeom>
          <a:noFill/>
          <a:ln cap="flat" cmpd="sng" w="9525">
            <a:solidFill>
              <a:srgbClr val="1F497D"/>
            </a:solidFill>
            <a:prstDash val="solid"/>
            <a:round/>
            <a:headEnd len="med" w="med" type="none"/>
            <a:tailEnd len="med" w="med" type="none"/>
          </a:ln>
        </p:spPr>
      </p:cxnSp>
      <p:cxnSp>
        <p:nvCxnSpPr>
          <p:cNvPr id="166" name="Google Shape;166;p17"/>
          <p:cNvCxnSpPr>
            <a:stCxn id="165" idx="2"/>
            <a:endCxn id="167" idx="2"/>
          </p:cNvCxnSpPr>
          <p:nvPr/>
        </p:nvCxnSpPr>
        <p:spPr>
          <a:xfrm>
            <a:off x="16457663" y="3974425"/>
            <a:ext cx="16200" cy="2390400"/>
          </a:xfrm>
          <a:prstGeom prst="straightConnector1">
            <a:avLst/>
          </a:prstGeom>
          <a:noFill/>
          <a:ln cap="flat" cmpd="sng" w="9525">
            <a:solidFill>
              <a:srgbClr val="1F497D"/>
            </a:solidFill>
            <a:prstDash val="solid"/>
            <a:round/>
            <a:headEnd len="med" w="med" type="none"/>
            <a:tailEnd len="med" w="med" type="none"/>
          </a:ln>
        </p:spPr>
      </p:cxnSp>
      <p:sp>
        <p:nvSpPr>
          <p:cNvPr id="168" name="Google Shape;168;p17"/>
          <p:cNvSpPr/>
          <p:nvPr/>
        </p:nvSpPr>
        <p:spPr>
          <a:xfrm>
            <a:off x="14948350" y="4322324"/>
            <a:ext cx="3048900" cy="666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Comparing both the predictions</a:t>
            </a:r>
            <a:endParaRPr sz="2200">
              <a:latin typeface="Book Antiqua"/>
              <a:ea typeface="Book Antiqua"/>
              <a:cs typeface="Book Antiqua"/>
              <a:sym typeface="Book Antiqua"/>
            </a:endParaRPr>
          </a:p>
        </p:txBody>
      </p:sp>
      <p:sp>
        <p:nvSpPr>
          <p:cNvPr id="167" name="Google Shape;167;p17"/>
          <p:cNvSpPr/>
          <p:nvPr/>
        </p:nvSpPr>
        <p:spPr>
          <a:xfrm>
            <a:off x="14949300" y="5220875"/>
            <a:ext cx="3048900" cy="11439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Generate Final Prediction based on rules defined</a:t>
            </a:r>
            <a:endParaRPr sz="2200">
              <a:latin typeface="Book Antiqua"/>
              <a:ea typeface="Book Antiqua"/>
              <a:cs typeface="Book Antiqua"/>
              <a:sym typeface="Book Antiqua"/>
            </a:endParaRPr>
          </a:p>
        </p:txBody>
      </p:sp>
      <p:cxnSp>
        <p:nvCxnSpPr>
          <p:cNvPr id="169" name="Google Shape;169;p17"/>
          <p:cNvCxnSpPr>
            <a:stCxn id="157" idx="3"/>
            <a:endCxn id="161" idx="1"/>
          </p:cNvCxnSpPr>
          <p:nvPr/>
        </p:nvCxnSpPr>
        <p:spPr>
          <a:xfrm>
            <a:off x="10523575" y="3205825"/>
            <a:ext cx="680400" cy="12600"/>
          </a:xfrm>
          <a:prstGeom prst="straightConnector1">
            <a:avLst/>
          </a:prstGeom>
          <a:noFill/>
          <a:ln cap="flat" cmpd="sng" w="9525">
            <a:solidFill>
              <a:srgbClr val="1F497D"/>
            </a:solidFill>
            <a:prstDash val="solid"/>
            <a:round/>
            <a:headEnd len="med" w="med" type="none"/>
            <a:tailEnd len="med" w="med" type="none"/>
          </a:ln>
        </p:spPr>
      </p:cxnSp>
      <p:sp>
        <p:nvSpPr>
          <p:cNvPr id="170" name="Google Shape;170;p17"/>
          <p:cNvSpPr/>
          <p:nvPr/>
        </p:nvSpPr>
        <p:spPr>
          <a:xfrm>
            <a:off x="3875625" y="4368218"/>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Take input from user</a:t>
            </a:r>
            <a:endParaRPr sz="2200">
              <a:latin typeface="Book Antiqua"/>
              <a:ea typeface="Book Antiqua"/>
              <a:cs typeface="Book Antiqua"/>
              <a:sym typeface="Book Antiqua"/>
            </a:endParaRPr>
          </a:p>
        </p:txBody>
      </p:sp>
      <p:sp>
        <p:nvSpPr>
          <p:cNvPr id="161" name="Google Shape;161;p17"/>
          <p:cNvSpPr/>
          <p:nvPr/>
        </p:nvSpPr>
        <p:spPr>
          <a:xfrm>
            <a:off x="11203938" y="2462425"/>
            <a:ext cx="3048900" cy="1512000"/>
          </a:xfrm>
          <a:prstGeom prst="roundRect">
            <a:avLst>
              <a:gd fmla="val 23742"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PREDICTION ON SUMMARY</a:t>
            </a:r>
            <a:endParaRPr b="1" i="1" sz="2300">
              <a:solidFill>
                <a:srgbClr val="FFFFFF"/>
              </a:solidFill>
              <a:latin typeface="Book Antiqua"/>
              <a:ea typeface="Book Antiqua"/>
              <a:cs typeface="Book Antiqua"/>
              <a:sym typeface="Book Antiqua"/>
            </a:endParaRPr>
          </a:p>
        </p:txBody>
      </p:sp>
      <p:sp>
        <p:nvSpPr>
          <p:cNvPr id="157" name="Google Shape;157;p17"/>
          <p:cNvSpPr/>
          <p:nvPr/>
        </p:nvSpPr>
        <p:spPr>
          <a:xfrm>
            <a:off x="7474675" y="2449825"/>
            <a:ext cx="3048900" cy="1512000"/>
          </a:xfrm>
          <a:prstGeom prst="roundRect">
            <a:avLst>
              <a:gd fmla="val 23347"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SUMMARIZATION</a:t>
            </a:r>
            <a:endParaRPr b="1" i="1" sz="2300">
              <a:solidFill>
                <a:srgbClr val="FFFFFF"/>
              </a:solidFill>
              <a:latin typeface="Book Antiqua"/>
              <a:ea typeface="Book Antiqua"/>
              <a:cs typeface="Book Antiqua"/>
              <a:sym typeface="Book Antiqua"/>
            </a:endParaRPr>
          </a:p>
        </p:txBody>
      </p:sp>
      <p:sp>
        <p:nvSpPr>
          <p:cNvPr id="165" name="Google Shape;165;p17"/>
          <p:cNvSpPr/>
          <p:nvPr/>
        </p:nvSpPr>
        <p:spPr>
          <a:xfrm>
            <a:off x="14933213" y="2462425"/>
            <a:ext cx="3048900" cy="1512000"/>
          </a:xfrm>
          <a:prstGeom prst="roundRect">
            <a:avLst>
              <a:gd fmla="val 23742"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FINAL PREDICTION</a:t>
            </a:r>
            <a:endParaRPr b="1" i="1" sz="2300">
              <a:solidFill>
                <a:srgbClr val="FFFFFF"/>
              </a:solidFill>
              <a:latin typeface="Book Antiqua"/>
              <a:ea typeface="Book Antiqua"/>
              <a:cs typeface="Book Antiqua"/>
              <a:sym typeface="Book Antiqua"/>
            </a:endParaRPr>
          </a:p>
        </p:txBody>
      </p:sp>
      <p:sp>
        <p:nvSpPr>
          <p:cNvPr id="171" name="Google Shape;171;p17"/>
          <p:cNvSpPr/>
          <p:nvPr/>
        </p:nvSpPr>
        <p:spPr>
          <a:xfrm>
            <a:off x="306828" y="5258405"/>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Data Visualization</a:t>
            </a:r>
            <a:endParaRPr sz="2200">
              <a:latin typeface="Book Antiqua"/>
              <a:ea typeface="Book Antiqua"/>
              <a:cs typeface="Book Antiqua"/>
              <a:sym typeface="Book Antiqua"/>
            </a:endParaRPr>
          </a:p>
        </p:txBody>
      </p:sp>
      <p:sp>
        <p:nvSpPr>
          <p:cNvPr id="142" name="Google Shape;142;p17"/>
          <p:cNvSpPr/>
          <p:nvPr/>
        </p:nvSpPr>
        <p:spPr>
          <a:xfrm>
            <a:off x="3877875" y="6417150"/>
            <a:ext cx="3048900" cy="666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Prediction based on threshold</a:t>
            </a:r>
            <a:endParaRPr sz="2200">
              <a:latin typeface="Book Antiqua"/>
              <a:ea typeface="Book Antiqua"/>
              <a:cs typeface="Book Antiqua"/>
              <a:sym typeface="Book Antiqua"/>
            </a:endParaRPr>
          </a:p>
        </p:txBody>
      </p:sp>
      <p:sp>
        <p:nvSpPr>
          <p:cNvPr id="172" name="Google Shape;172;p17"/>
          <p:cNvSpPr/>
          <p:nvPr/>
        </p:nvSpPr>
        <p:spPr>
          <a:xfrm>
            <a:off x="7439375" y="5428625"/>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Input Cleaning and Preprocessing</a:t>
            </a:r>
            <a:endParaRPr sz="2200">
              <a:latin typeface="Book Antiqua"/>
              <a:ea typeface="Book Antiqua"/>
              <a:cs typeface="Book Antiqua"/>
              <a:sym typeface="Book Antiqua"/>
            </a:endParaRPr>
          </a:p>
        </p:txBody>
      </p:sp>
      <p:sp>
        <p:nvSpPr>
          <p:cNvPr id="173" name="Google Shape;173;p17"/>
          <p:cNvSpPr/>
          <p:nvPr/>
        </p:nvSpPr>
        <p:spPr>
          <a:xfrm>
            <a:off x="7466075" y="6569550"/>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Weighted word frequency</a:t>
            </a:r>
            <a:endParaRPr sz="2200">
              <a:latin typeface="Book Antiqua"/>
              <a:ea typeface="Book Antiqua"/>
              <a:cs typeface="Book Antiqua"/>
              <a:sym typeface="Book Antiqua"/>
            </a:endParaRPr>
          </a:p>
        </p:txBody>
      </p:sp>
      <p:sp>
        <p:nvSpPr>
          <p:cNvPr id="174" name="Google Shape;174;p17"/>
          <p:cNvSpPr/>
          <p:nvPr/>
        </p:nvSpPr>
        <p:spPr>
          <a:xfrm>
            <a:off x="7439525" y="7706577"/>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Sentence score</a:t>
            </a:r>
            <a:endParaRPr sz="2200">
              <a:latin typeface="Book Antiqua"/>
              <a:ea typeface="Book Antiqua"/>
              <a:cs typeface="Book Antiqua"/>
              <a:sym typeface="Book Antiqua"/>
            </a:endParaRPr>
          </a:p>
        </p:txBody>
      </p:sp>
      <p:sp>
        <p:nvSpPr>
          <p:cNvPr id="175" name="Google Shape;175;p17"/>
          <p:cNvSpPr/>
          <p:nvPr/>
        </p:nvSpPr>
        <p:spPr>
          <a:xfrm>
            <a:off x="11215900" y="4313975"/>
            <a:ext cx="3048900" cy="633600"/>
          </a:xfrm>
          <a:prstGeom prst="roundRect">
            <a:avLst>
              <a:gd fmla="val 22951" name="adj"/>
            </a:avLst>
          </a:prstGeom>
          <a:solidFill>
            <a:srgbClr val="6D6A6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Book Antiqua"/>
                <a:ea typeface="Book Antiqua"/>
                <a:cs typeface="Book Antiqua"/>
                <a:sym typeface="Book Antiqua"/>
              </a:rPr>
              <a:t>Processing summary</a:t>
            </a:r>
            <a:endParaRPr sz="2200">
              <a:solidFill>
                <a:srgbClr val="FFFFFF"/>
              </a:solidFill>
              <a:latin typeface="Book Antiqua"/>
              <a:ea typeface="Book Antiqua"/>
              <a:cs typeface="Book Antiqua"/>
              <a:sym typeface="Book Antiqua"/>
            </a:endParaRPr>
          </a:p>
        </p:txBody>
      </p:sp>
      <p:sp>
        <p:nvSpPr>
          <p:cNvPr id="162" name="Google Shape;162;p17"/>
          <p:cNvSpPr/>
          <p:nvPr/>
        </p:nvSpPr>
        <p:spPr>
          <a:xfrm>
            <a:off x="11215925" y="5241475"/>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Prediction </a:t>
            </a:r>
            <a:r>
              <a:rPr lang="en-US" sz="2200">
                <a:latin typeface="Book Antiqua"/>
                <a:ea typeface="Book Antiqua"/>
                <a:cs typeface="Book Antiqua"/>
                <a:sym typeface="Book Antiqua"/>
              </a:rPr>
              <a:t>based on threshold</a:t>
            </a:r>
            <a:endParaRPr sz="2200">
              <a:latin typeface="Book Antiqua"/>
              <a:ea typeface="Book Antiqua"/>
              <a:cs typeface="Book Antiqua"/>
              <a:sym typeface="Book Antiqua"/>
            </a:endParaRPr>
          </a:p>
        </p:txBody>
      </p:sp>
      <p:sp>
        <p:nvSpPr>
          <p:cNvPr id="158" name="Google Shape;158;p17"/>
          <p:cNvSpPr/>
          <p:nvPr/>
        </p:nvSpPr>
        <p:spPr>
          <a:xfrm>
            <a:off x="7439375" y="8672575"/>
            <a:ext cx="3048900" cy="666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Generate Summary</a:t>
            </a:r>
            <a:endParaRPr sz="2200">
              <a:latin typeface="Book Antiqua"/>
              <a:ea typeface="Book Antiqua"/>
              <a:cs typeface="Book Antiqua"/>
              <a:sym typeface="Book Antiqua"/>
            </a:endParaRPr>
          </a:p>
        </p:txBody>
      </p:sp>
      <p:grpSp>
        <p:nvGrpSpPr>
          <p:cNvPr id="176" name="Google Shape;176;p17"/>
          <p:cNvGrpSpPr/>
          <p:nvPr/>
        </p:nvGrpSpPr>
        <p:grpSpPr>
          <a:xfrm>
            <a:off x="4152913" y="7880875"/>
            <a:ext cx="2771712" cy="633600"/>
            <a:chOff x="3884351" y="9451925"/>
            <a:chExt cx="2771712" cy="633600"/>
          </a:xfrm>
        </p:grpSpPr>
        <p:sp>
          <p:nvSpPr>
            <p:cNvPr id="177" name="Google Shape;177;p17"/>
            <p:cNvSpPr/>
            <p:nvPr/>
          </p:nvSpPr>
          <p:spPr>
            <a:xfrm>
              <a:off x="3884351" y="9451925"/>
              <a:ext cx="936900" cy="633600"/>
            </a:xfrm>
            <a:prstGeom prst="roundRect">
              <a:avLst>
                <a:gd fmla="val 22951" name="adj"/>
              </a:avLst>
            </a:prstGeom>
            <a:solidFill>
              <a:srgbClr val="6D6A6D"/>
            </a:solidFill>
            <a:ln cap="flat" cmpd="sng" w="9525">
              <a:solidFill>
                <a:srgbClr val="2525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200">
                <a:solidFill>
                  <a:srgbClr val="6D6A6D"/>
                </a:solidFill>
                <a:latin typeface="Book Antiqua"/>
                <a:ea typeface="Book Antiqua"/>
                <a:cs typeface="Book Antiqua"/>
                <a:sym typeface="Book Antiqua"/>
              </a:endParaRPr>
            </a:p>
          </p:txBody>
        </p:sp>
        <p:sp>
          <p:nvSpPr>
            <p:cNvPr id="178" name="Google Shape;178;p17"/>
            <p:cNvSpPr txBox="1"/>
            <p:nvPr/>
          </p:nvSpPr>
          <p:spPr>
            <a:xfrm>
              <a:off x="4821263" y="9501875"/>
              <a:ext cx="1834800" cy="523200"/>
            </a:xfrm>
            <a:prstGeom prst="rect">
              <a:avLst/>
            </a:prstGeom>
            <a:noFill/>
            <a:ln cap="flat" cmpd="sng" w="9525">
              <a:solidFill>
                <a:srgbClr val="25252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Book Antiqua"/>
                  <a:ea typeface="Book Antiqua"/>
                  <a:cs typeface="Book Antiqua"/>
                  <a:sym typeface="Book Antiqua"/>
                </a:rPr>
                <a:t>= </a:t>
              </a:r>
              <a:r>
                <a:rPr lang="en-US" sz="2200">
                  <a:latin typeface="Book Antiqua"/>
                  <a:ea typeface="Book Antiqua"/>
                  <a:cs typeface="Book Antiqua"/>
                  <a:sym typeface="Book Antiqua"/>
                </a:rPr>
                <a:t>Processing</a:t>
              </a:r>
              <a:endParaRPr sz="2200">
                <a:latin typeface="Book Antiqua"/>
                <a:ea typeface="Book Antiqua"/>
                <a:cs typeface="Book Antiqua"/>
                <a:sym typeface="Book Antiqua"/>
              </a:endParaRPr>
            </a:p>
          </p:txBody>
        </p:sp>
      </p:grpSp>
      <p:pic>
        <p:nvPicPr>
          <p:cNvPr id="179" name="Google Shape;179;p17"/>
          <p:cNvPicPr preferRelativeResize="0"/>
          <p:nvPr/>
        </p:nvPicPr>
        <p:blipFill rotWithShape="1">
          <a:blip r:embed="rId3">
            <a:alphaModFix/>
          </a:blip>
          <a:srcRect b="0" l="0" r="0" t="0"/>
          <a:stretch/>
        </p:blipFill>
        <p:spPr>
          <a:xfrm flipH="1" rot="9576959">
            <a:off x="2996728" y="7269550"/>
            <a:ext cx="1123056" cy="1187796"/>
          </a:xfrm>
          <a:prstGeom prst="rect">
            <a:avLst/>
          </a:prstGeom>
          <a:noFill/>
          <a:ln>
            <a:noFill/>
          </a:ln>
        </p:spPr>
      </p:pic>
      <p:sp>
        <p:nvSpPr>
          <p:cNvPr id="180" name="Google Shape;180;p17"/>
          <p:cNvSpPr txBox="1"/>
          <p:nvPr>
            <p:ph idx="4294967295" type="title"/>
          </p:nvPr>
        </p:nvSpPr>
        <p:spPr>
          <a:xfrm>
            <a:off x="6206400" y="594375"/>
            <a:ext cx="58752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Architecture</a:t>
            </a:r>
            <a:endParaRPr sz="8000"/>
          </a:p>
        </p:txBody>
      </p:sp>
      <p:sp>
        <p:nvSpPr>
          <p:cNvPr id="181" name="Google Shape;181;p17"/>
          <p:cNvSpPr/>
          <p:nvPr/>
        </p:nvSpPr>
        <p:spPr>
          <a:xfrm>
            <a:off x="3287400" y="4757925"/>
            <a:ext cx="591000" cy="2844150"/>
          </a:xfrm>
          <a:custGeom>
            <a:rect b="b" l="l" r="r" t="t"/>
            <a:pathLst>
              <a:path extrusionOk="0" h="113766" w="23640">
                <a:moveTo>
                  <a:pt x="0" y="0"/>
                </a:moveTo>
                <a:cubicBezTo>
                  <a:pt x="2709" y="2586"/>
                  <a:pt x="14776" y="2093"/>
                  <a:pt x="16253" y="15513"/>
                </a:cubicBezTo>
                <a:cubicBezTo>
                  <a:pt x="17731" y="28934"/>
                  <a:pt x="7634" y="64148"/>
                  <a:pt x="8865" y="80523"/>
                </a:cubicBezTo>
                <a:cubicBezTo>
                  <a:pt x="10096" y="96899"/>
                  <a:pt x="21178" y="108226"/>
                  <a:pt x="23640" y="113766"/>
                </a:cubicBezTo>
              </a:path>
            </a:pathLst>
          </a:custGeom>
          <a:noFill/>
          <a:ln cap="flat" cmpd="sng" w="28575">
            <a:solidFill>
              <a:srgbClr val="252529"/>
            </a:solidFill>
            <a:prstDash val="solid"/>
            <a:round/>
            <a:headEnd len="med" w="med" type="none"/>
            <a:tailEnd len="med" w="med" type="none"/>
          </a:ln>
        </p:spPr>
      </p:sp>
      <p:grpSp>
        <p:nvGrpSpPr>
          <p:cNvPr id="182" name="Google Shape;182;p17"/>
          <p:cNvGrpSpPr/>
          <p:nvPr/>
        </p:nvGrpSpPr>
        <p:grpSpPr>
          <a:xfrm>
            <a:off x="16569822" y="8757271"/>
            <a:ext cx="1273809" cy="802004"/>
            <a:chOff x="12616547" y="4743371"/>
            <a:chExt cx="1273809" cy="802004"/>
          </a:xfrm>
        </p:grpSpPr>
        <p:sp>
          <p:nvSpPr>
            <p:cNvPr id="183" name="Google Shape;183;p17"/>
            <p:cNvSpPr/>
            <p:nvPr/>
          </p:nvSpPr>
          <p:spPr>
            <a:xfrm>
              <a:off x="12616547" y="4743371"/>
              <a:ext cx="1273809" cy="802004"/>
            </a:xfrm>
            <a:custGeom>
              <a:rect b="b" l="l" r="r" t="t"/>
              <a:pathLst>
                <a:path extrusionOk="0" h="802004" w="1273809">
                  <a:moveTo>
                    <a:pt x="1273513" y="801841"/>
                  </a:moveTo>
                  <a:lnTo>
                    <a:pt x="0" y="801841"/>
                  </a:lnTo>
                  <a:lnTo>
                    <a:pt x="0" y="0"/>
                  </a:lnTo>
                  <a:lnTo>
                    <a:pt x="1273513" y="0"/>
                  </a:lnTo>
                  <a:lnTo>
                    <a:pt x="1273513" y="801841"/>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7"/>
            <p:cNvSpPr/>
            <p:nvPr/>
          </p:nvSpPr>
          <p:spPr>
            <a:xfrm>
              <a:off x="12986771" y="5024691"/>
              <a:ext cx="533400" cy="236220"/>
            </a:xfrm>
            <a:custGeom>
              <a:rect b="b" l="l" r="r" t="t"/>
              <a:pathLst>
                <a:path extrusionOk="0" h="236220" w="533400">
                  <a:moveTo>
                    <a:pt x="415426" y="235835"/>
                  </a:moveTo>
                  <a:lnTo>
                    <a:pt x="401272" y="221700"/>
                  </a:lnTo>
                  <a:lnTo>
                    <a:pt x="495382" y="127713"/>
                  </a:lnTo>
                  <a:lnTo>
                    <a:pt x="0" y="127713"/>
                  </a:lnTo>
                  <a:lnTo>
                    <a:pt x="0" y="107874"/>
                  </a:lnTo>
                  <a:lnTo>
                    <a:pt x="495382" y="107874"/>
                  </a:lnTo>
                  <a:lnTo>
                    <a:pt x="401272" y="14135"/>
                  </a:lnTo>
                  <a:lnTo>
                    <a:pt x="415426" y="0"/>
                  </a:lnTo>
                  <a:lnTo>
                    <a:pt x="533374" y="117793"/>
                  </a:lnTo>
                  <a:lnTo>
                    <a:pt x="415426" y="23583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grpSp>
        <p:nvGrpSpPr>
          <p:cNvPr id="189" name="Google Shape;189;p18"/>
          <p:cNvGrpSpPr/>
          <p:nvPr/>
        </p:nvGrpSpPr>
        <p:grpSpPr>
          <a:xfrm>
            <a:off x="0" y="1310020"/>
            <a:ext cx="18288000" cy="528463"/>
            <a:chOff x="0" y="1310020"/>
            <a:chExt cx="18288000" cy="528463"/>
          </a:xfrm>
        </p:grpSpPr>
        <p:sp>
          <p:nvSpPr>
            <p:cNvPr id="190" name="Google Shape;190;p18"/>
            <p:cNvSpPr/>
            <p:nvPr/>
          </p:nvSpPr>
          <p:spPr>
            <a:xfrm>
              <a:off x="17381148" y="1310020"/>
              <a:ext cx="533400" cy="236219"/>
            </a:xfrm>
            <a:custGeom>
              <a:rect b="b" l="l" r="r" t="t"/>
              <a:pathLst>
                <a:path extrusionOk="0" h="236219" w="533400">
                  <a:moveTo>
                    <a:pt x="415426" y="235835"/>
                  </a:moveTo>
                  <a:lnTo>
                    <a:pt x="401272" y="221700"/>
                  </a:lnTo>
                  <a:lnTo>
                    <a:pt x="495382" y="127713"/>
                  </a:lnTo>
                  <a:lnTo>
                    <a:pt x="0" y="127713"/>
                  </a:lnTo>
                  <a:lnTo>
                    <a:pt x="0" y="107874"/>
                  </a:lnTo>
                  <a:lnTo>
                    <a:pt x="495382" y="107874"/>
                  </a:lnTo>
                  <a:lnTo>
                    <a:pt x="401272" y="14135"/>
                  </a:lnTo>
                  <a:lnTo>
                    <a:pt x="415426" y="0"/>
                  </a:lnTo>
                  <a:lnTo>
                    <a:pt x="533374" y="117793"/>
                  </a:lnTo>
                  <a:lnTo>
                    <a:pt x="415426" y="23583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18"/>
            <p:cNvSpPr/>
            <p:nvPr/>
          </p:nvSpPr>
          <p:spPr>
            <a:xfrm>
              <a:off x="0" y="1828958"/>
              <a:ext cx="18288000" cy="9525"/>
            </a:xfrm>
            <a:custGeom>
              <a:rect b="b" l="l" r="r" t="t"/>
              <a:pathLst>
                <a:path extrusionOk="0" h="9525" w="18288000">
                  <a:moveTo>
                    <a:pt x="0" y="0"/>
                  </a:moveTo>
                  <a:lnTo>
                    <a:pt x="18287999" y="0"/>
                  </a:lnTo>
                  <a:lnTo>
                    <a:pt x="18287999" y="9524"/>
                  </a:lnTo>
                  <a:lnTo>
                    <a:pt x="0" y="9524"/>
                  </a:lnTo>
                  <a:lnTo>
                    <a:pt x="0" y="0"/>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2" name="Google Shape;192;p18"/>
          <p:cNvSpPr txBox="1"/>
          <p:nvPr>
            <p:ph idx="4294967295" type="title"/>
          </p:nvPr>
        </p:nvSpPr>
        <p:spPr>
          <a:xfrm>
            <a:off x="3877875" y="594375"/>
            <a:ext cx="103023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Classification Model</a:t>
            </a:r>
            <a:endParaRPr sz="8000"/>
          </a:p>
        </p:txBody>
      </p:sp>
      <p:sp>
        <p:nvSpPr>
          <p:cNvPr id="193" name="Google Shape;193;p18"/>
          <p:cNvSpPr/>
          <p:nvPr/>
        </p:nvSpPr>
        <p:spPr>
          <a:xfrm>
            <a:off x="311065" y="2452650"/>
            <a:ext cx="3048900" cy="1512000"/>
          </a:xfrm>
          <a:prstGeom prst="roundRect">
            <a:avLst>
              <a:gd fmla="val 22951" name="adj"/>
            </a:avLst>
          </a:prstGeom>
          <a:solidFill>
            <a:srgbClr val="2525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DATA IMPORTING, CLEANING &amp; PREPROCESSING</a:t>
            </a:r>
            <a:endParaRPr b="1" i="1" sz="2300">
              <a:solidFill>
                <a:srgbClr val="FFFFFF"/>
              </a:solidFill>
              <a:latin typeface="Book Antiqua"/>
              <a:ea typeface="Book Antiqua"/>
              <a:cs typeface="Book Antiqua"/>
              <a:sym typeface="Book Antiqua"/>
            </a:endParaRPr>
          </a:p>
        </p:txBody>
      </p:sp>
      <p:cxnSp>
        <p:nvCxnSpPr>
          <p:cNvPr id="194" name="Google Shape;194;p18"/>
          <p:cNvCxnSpPr>
            <a:stCxn id="193" idx="3"/>
          </p:cNvCxnSpPr>
          <p:nvPr/>
        </p:nvCxnSpPr>
        <p:spPr>
          <a:xfrm flipH="1" rot="10800000">
            <a:off x="3359965" y="3196350"/>
            <a:ext cx="1264200" cy="12300"/>
          </a:xfrm>
          <a:prstGeom prst="straightConnector1">
            <a:avLst/>
          </a:prstGeom>
          <a:noFill/>
          <a:ln cap="flat" cmpd="sng" w="9525">
            <a:solidFill>
              <a:srgbClr val="1F497D"/>
            </a:solidFill>
            <a:prstDash val="solid"/>
            <a:round/>
            <a:headEnd len="med" w="med" type="none"/>
            <a:tailEnd len="med" w="med" type="triangle"/>
          </a:ln>
        </p:spPr>
      </p:cxnSp>
      <p:sp>
        <p:nvSpPr>
          <p:cNvPr id="195" name="Google Shape;195;p18"/>
          <p:cNvSpPr/>
          <p:nvPr/>
        </p:nvSpPr>
        <p:spPr>
          <a:xfrm>
            <a:off x="3875631" y="2452650"/>
            <a:ext cx="3048900" cy="1512000"/>
          </a:xfrm>
          <a:prstGeom prst="roundRect">
            <a:avLst>
              <a:gd fmla="val 29730"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LABEL ENCODING</a:t>
            </a:r>
            <a:endParaRPr b="1" i="1" sz="2300">
              <a:solidFill>
                <a:srgbClr val="FFFFFF"/>
              </a:solidFill>
              <a:latin typeface="Book Antiqua"/>
              <a:ea typeface="Book Antiqua"/>
              <a:cs typeface="Book Antiqua"/>
              <a:sym typeface="Book Antiqua"/>
            </a:endParaRPr>
          </a:p>
        </p:txBody>
      </p:sp>
      <p:cxnSp>
        <p:nvCxnSpPr>
          <p:cNvPr id="196" name="Google Shape;196;p18"/>
          <p:cNvCxnSpPr/>
          <p:nvPr/>
        </p:nvCxnSpPr>
        <p:spPr>
          <a:xfrm flipH="1" rot="10800000">
            <a:off x="6949306" y="3196650"/>
            <a:ext cx="936900" cy="12000"/>
          </a:xfrm>
          <a:prstGeom prst="straightConnector1">
            <a:avLst/>
          </a:prstGeom>
          <a:noFill/>
          <a:ln cap="flat" cmpd="sng" w="9525">
            <a:solidFill>
              <a:srgbClr val="1F497D"/>
            </a:solidFill>
            <a:prstDash val="solid"/>
            <a:round/>
            <a:headEnd len="med" w="med" type="none"/>
            <a:tailEnd len="med" w="med" type="triangle"/>
          </a:ln>
        </p:spPr>
      </p:cxnSp>
      <p:cxnSp>
        <p:nvCxnSpPr>
          <p:cNvPr id="197" name="Google Shape;197;p18"/>
          <p:cNvCxnSpPr>
            <a:stCxn id="193" idx="2"/>
            <a:endCxn id="198" idx="2"/>
          </p:cNvCxnSpPr>
          <p:nvPr/>
        </p:nvCxnSpPr>
        <p:spPr>
          <a:xfrm flipH="1">
            <a:off x="1831315" y="3964650"/>
            <a:ext cx="4200" cy="5422800"/>
          </a:xfrm>
          <a:prstGeom prst="straightConnector1">
            <a:avLst/>
          </a:prstGeom>
          <a:noFill/>
          <a:ln cap="flat" cmpd="sng" w="9525">
            <a:solidFill>
              <a:srgbClr val="1F497D"/>
            </a:solidFill>
            <a:prstDash val="solid"/>
            <a:round/>
            <a:headEnd len="med" w="med" type="none"/>
            <a:tailEnd len="med" w="med" type="none"/>
          </a:ln>
        </p:spPr>
      </p:cxnSp>
      <p:sp>
        <p:nvSpPr>
          <p:cNvPr id="199" name="Google Shape;199;p18"/>
          <p:cNvSpPr/>
          <p:nvPr/>
        </p:nvSpPr>
        <p:spPr>
          <a:xfrm>
            <a:off x="263100" y="4261152"/>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Data appending</a:t>
            </a:r>
            <a:endParaRPr sz="2200">
              <a:latin typeface="Book Antiqua"/>
              <a:ea typeface="Book Antiqua"/>
              <a:cs typeface="Book Antiqua"/>
              <a:sym typeface="Book Antiqua"/>
            </a:endParaRPr>
          </a:p>
        </p:txBody>
      </p:sp>
      <p:sp>
        <p:nvSpPr>
          <p:cNvPr id="200" name="Google Shape;200;p18"/>
          <p:cNvSpPr/>
          <p:nvPr/>
        </p:nvSpPr>
        <p:spPr>
          <a:xfrm>
            <a:off x="285438" y="6072400"/>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Extra characters removal</a:t>
            </a:r>
            <a:endParaRPr sz="2200">
              <a:latin typeface="Book Antiqua"/>
              <a:ea typeface="Book Antiqua"/>
              <a:cs typeface="Book Antiqua"/>
              <a:sym typeface="Book Antiqua"/>
            </a:endParaRPr>
          </a:p>
        </p:txBody>
      </p:sp>
      <p:sp>
        <p:nvSpPr>
          <p:cNvPr id="201" name="Google Shape;201;p18"/>
          <p:cNvSpPr/>
          <p:nvPr/>
        </p:nvSpPr>
        <p:spPr>
          <a:xfrm>
            <a:off x="306828" y="6973350"/>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Case change</a:t>
            </a:r>
            <a:endParaRPr sz="2200">
              <a:latin typeface="Book Antiqua"/>
              <a:ea typeface="Book Antiqua"/>
              <a:cs typeface="Book Antiqua"/>
              <a:sym typeface="Book Antiqua"/>
            </a:endParaRPr>
          </a:p>
        </p:txBody>
      </p:sp>
      <p:sp>
        <p:nvSpPr>
          <p:cNvPr id="202" name="Google Shape;202;p18"/>
          <p:cNvSpPr/>
          <p:nvPr/>
        </p:nvSpPr>
        <p:spPr>
          <a:xfrm>
            <a:off x="285438" y="7874300"/>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Stop words removal</a:t>
            </a:r>
            <a:endParaRPr sz="2200">
              <a:latin typeface="Book Antiqua"/>
              <a:ea typeface="Book Antiqua"/>
              <a:cs typeface="Book Antiqua"/>
              <a:sym typeface="Book Antiqua"/>
            </a:endParaRPr>
          </a:p>
        </p:txBody>
      </p:sp>
      <p:sp>
        <p:nvSpPr>
          <p:cNvPr id="198" name="Google Shape;198;p18"/>
          <p:cNvSpPr/>
          <p:nvPr/>
        </p:nvSpPr>
        <p:spPr>
          <a:xfrm>
            <a:off x="306828" y="8753830"/>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Lemmatization</a:t>
            </a:r>
            <a:endParaRPr sz="2200">
              <a:latin typeface="Book Antiqua"/>
              <a:ea typeface="Book Antiqua"/>
              <a:cs typeface="Book Antiqua"/>
              <a:sym typeface="Book Antiqua"/>
            </a:endParaRPr>
          </a:p>
        </p:txBody>
      </p:sp>
      <p:sp>
        <p:nvSpPr>
          <p:cNvPr id="203" name="Google Shape;203;p18"/>
          <p:cNvSpPr/>
          <p:nvPr/>
        </p:nvSpPr>
        <p:spPr>
          <a:xfrm>
            <a:off x="289681" y="5142044"/>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Data balancing</a:t>
            </a:r>
            <a:endParaRPr sz="2200">
              <a:latin typeface="Book Antiqua"/>
              <a:ea typeface="Book Antiqua"/>
              <a:cs typeface="Book Antiqua"/>
              <a:sym typeface="Book Antiqua"/>
            </a:endParaRPr>
          </a:p>
        </p:txBody>
      </p:sp>
      <p:cxnSp>
        <p:nvCxnSpPr>
          <p:cNvPr id="204" name="Google Shape;204;p18"/>
          <p:cNvCxnSpPr>
            <a:stCxn id="205" idx="0"/>
          </p:cNvCxnSpPr>
          <p:nvPr/>
        </p:nvCxnSpPr>
        <p:spPr>
          <a:xfrm>
            <a:off x="8999125" y="2440050"/>
            <a:ext cx="43800" cy="3068100"/>
          </a:xfrm>
          <a:prstGeom prst="straightConnector1">
            <a:avLst/>
          </a:prstGeom>
          <a:noFill/>
          <a:ln cap="flat" cmpd="sng" w="9525">
            <a:solidFill>
              <a:srgbClr val="1F497D"/>
            </a:solidFill>
            <a:prstDash val="solid"/>
            <a:round/>
            <a:headEnd len="med" w="med" type="none"/>
            <a:tailEnd len="med" w="med" type="none"/>
          </a:ln>
        </p:spPr>
      </p:cxnSp>
      <p:sp>
        <p:nvSpPr>
          <p:cNvPr id="206" name="Google Shape;206;p18"/>
          <p:cNvSpPr/>
          <p:nvPr/>
        </p:nvSpPr>
        <p:spPr>
          <a:xfrm>
            <a:off x="7439525" y="4413552"/>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Vectorization - </a:t>
            </a:r>
            <a:r>
              <a:rPr lang="en-US" sz="2200">
                <a:solidFill>
                  <a:srgbClr val="000000"/>
                </a:solidFill>
                <a:latin typeface="Book Antiqua"/>
                <a:ea typeface="Book Antiqua"/>
                <a:cs typeface="Book Antiqua"/>
                <a:sym typeface="Book Antiqua"/>
              </a:rPr>
              <a:t>Tf-Idf</a:t>
            </a:r>
            <a:endParaRPr sz="2200">
              <a:latin typeface="Book Antiqua"/>
              <a:ea typeface="Book Antiqua"/>
              <a:cs typeface="Book Antiqua"/>
              <a:sym typeface="Book Antiqua"/>
            </a:endParaRPr>
          </a:p>
        </p:txBody>
      </p:sp>
      <p:sp>
        <p:nvSpPr>
          <p:cNvPr id="207" name="Google Shape;207;p18"/>
          <p:cNvSpPr/>
          <p:nvPr/>
        </p:nvSpPr>
        <p:spPr>
          <a:xfrm>
            <a:off x="7461863" y="5347946"/>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n-grams</a:t>
            </a:r>
            <a:endParaRPr sz="2200">
              <a:latin typeface="Book Antiqua"/>
              <a:ea typeface="Book Antiqua"/>
              <a:cs typeface="Book Antiqua"/>
              <a:sym typeface="Book Antiqua"/>
            </a:endParaRPr>
          </a:p>
        </p:txBody>
      </p:sp>
      <p:cxnSp>
        <p:nvCxnSpPr>
          <p:cNvPr id="208" name="Google Shape;208;p18"/>
          <p:cNvCxnSpPr/>
          <p:nvPr/>
        </p:nvCxnSpPr>
        <p:spPr>
          <a:xfrm>
            <a:off x="12728388" y="2516810"/>
            <a:ext cx="12900" cy="5108700"/>
          </a:xfrm>
          <a:prstGeom prst="straightConnector1">
            <a:avLst/>
          </a:prstGeom>
          <a:noFill/>
          <a:ln cap="flat" cmpd="sng" w="9525">
            <a:solidFill>
              <a:srgbClr val="1F497D"/>
            </a:solidFill>
            <a:prstDash val="solid"/>
            <a:round/>
            <a:headEnd len="med" w="med" type="none"/>
            <a:tailEnd len="med" w="med" type="none"/>
          </a:ln>
        </p:spPr>
      </p:cxnSp>
      <p:sp>
        <p:nvSpPr>
          <p:cNvPr id="209" name="Google Shape;209;p18"/>
          <p:cNvSpPr/>
          <p:nvPr/>
        </p:nvSpPr>
        <p:spPr>
          <a:xfrm>
            <a:off x="3877882" y="5492969"/>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Train-test split</a:t>
            </a:r>
            <a:endParaRPr sz="2200">
              <a:latin typeface="Book Antiqua"/>
              <a:ea typeface="Book Antiqua"/>
              <a:cs typeface="Book Antiqua"/>
              <a:sym typeface="Book Antiqua"/>
            </a:endParaRPr>
          </a:p>
        </p:txBody>
      </p:sp>
      <p:sp>
        <p:nvSpPr>
          <p:cNvPr id="210" name="Google Shape;210;p18"/>
          <p:cNvSpPr/>
          <p:nvPr/>
        </p:nvSpPr>
        <p:spPr>
          <a:xfrm>
            <a:off x="11131198" y="5219612"/>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Model fit</a:t>
            </a:r>
            <a:endParaRPr sz="2200">
              <a:latin typeface="Book Antiqua"/>
              <a:ea typeface="Book Antiqua"/>
              <a:cs typeface="Book Antiqua"/>
              <a:sym typeface="Book Antiqua"/>
            </a:endParaRPr>
          </a:p>
        </p:txBody>
      </p:sp>
      <p:sp>
        <p:nvSpPr>
          <p:cNvPr id="211" name="Google Shape;211;p18"/>
          <p:cNvSpPr/>
          <p:nvPr/>
        </p:nvSpPr>
        <p:spPr>
          <a:xfrm>
            <a:off x="11131201" y="6163336"/>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Classification report</a:t>
            </a:r>
            <a:endParaRPr sz="2200">
              <a:latin typeface="Book Antiqua"/>
              <a:ea typeface="Book Antiqua"/>
              <a:cs typeface="Book Antiqua"/>
              <a:sym typeface="Book Antiqua"/>
            </a:endParaRPr>
          </a:p>
        </p:txBody>
      </p:sp>
      <p:sp>
        <p:nvSpPr>
          <p:cNvPr id="212" name="Google Shape;212;p18"/>
          <p:cNvSpPr/>
          <p:nvPr/>
        </p:nvSpPr>
        <p:spPr>
          <a:xfrm>
            <a:off x="11131200" y="7097722"/>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Accuracy - Confusion Matrix</a:t>
            </a:r>
            <a:endParaRPr sz="2200">
              <a:latin typeface="Book Antiqua"/>
              <a:ea typeface="Book Antiqua"/>
              <a:cs typeface="Book Antiqua"/>
              <a:sym typeface="Book Antiqua"/>
            </a:endParaRPr>
          </a:p>
        </p:txBody>
      </p:sp>
      <p:sp>
        <p:nvSpPr>
          <p:cNvPr id="213" name="Google Shape;213;p18"/>
          <p:cNvSpPr/>
          <p:nvPr/>
        </p:nvSpPr>
        <p:spPr>
          <a:xfrm>
            <a:off x="11131203" y="4352087"/>
            <a:ext cx="31644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 Multinomial NB classifier</a:t>
            </a:r>
            <a:endParaRPr sz="2200">
              <a:latin typeface="Book Antiqua"/>
              <a:ea typeface="Book Antiqua"/>
              <a:cs typeface="Book Antiqua"/>
              <a:sym typeface="Book Antiqua"/>
            </a:endParaRPr>
          </a:p>
        </p:txBody>
      </p:sp>
      <p:cxnSp>
        <p:nvCxnSpPr>
          <p:cNvPr id="214" name="Google Shape;214;p18"/>
          <p:cNvCxnSpPr>
            <a:stCxn id="215" idx="3"/>
            <a:endCxn id="216" idx="1"/>
          </p:cNvCxnSpPr>
          <p:nvPr/>
        </p:nvCxnSpPr>
        <p:spPr>
          <a:xfrm>
            <a:off x="14252838" y="3208650"/>
            <a:ext cx="680400" cy="0"/>
          </a:xfrm>
          <a:prstGeom prst="straightConnector1">
            <a:avLst/>
          </a:prstGeom>
          <a:noFill/>
          <a:ln cap="flat" cmpd="sng" w="9525">
            <a:solidFill>
              <a:srgbClr val="1F497D"/>
            </a:solidFill>
            <a:prstDash val="solid"/>
            <a:round/>
            <a:headEnd len="med" w="med" type="none"/>
            <a:tailEnd len="med" w="med" type="none"/>
          </a:ln>
        </p:spPr>
      </p:cxnSp>
      <p:cxnSp>
        <p:nvCxnSpPr>
          <p:cNvPr id="217" name="Google Shape;217;p18"/>
          <p:cNvCxnSpPr/>
          <p:nvPr/>
        </p:nvCxnSpPr>
        <p:spPr>
          <a:xfrm>
            <a:off x="16559298" y="3523750"/>
            <a:ext cx="0" cy="5689800"/>
          </a:xfrm>
          <a:prstGeom prst="straightConnector1">
            <a:avLst/>
          </a:prstGeom>
          <a:noFill/>
          <a:ln cap="flat" cmpd="sng" w="9525">
            <a:solidFill>
              <a:srgbClr val="1F497D"/>
            </a:solidFill>
            <a:prstDash val="solid"/>
            <a:round/>
            <a:headEnd len="med" w="med" type="none"/>
            <a:tailEnd len="med" w="med" type="none"/>
          </a:ln>
        </p:spPr>
      </p:cxnSp>
      <p:sp>
        <p:nvSpPr>
          <p:cNvPr id="218" name="Google Shape;218;p18"/>
          <p:cNvSpPr/>
          <p:nvPr/>
        </p:nvSpPr>
        <p:spPr>
          <a:xfrm>
            <a:off x="14948350" y="4345554"/>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User input</a:t>
            </a:r>
            <a:endParaRPr sz="2200">
              <a:latin typeface="Book Antiqua"/>
              <a:ea typeface="Book Antiqua"/>
              <a:cs typeface="Book Antiqua"/>
              <a:sym typeface="Book Antiqua"/>
            </a:endParaRPr>
          </a:p>
        </p:txBody>
      </p:sp>
      <p:sp>
        <p:nvSpPr>
          <p:cNvPr id="219" name="Google Shape;219;p18"/>
          <p:cNvSpPr/>
          <p:nvPr/>
        </p:nvSpPr>
        <p:spPr>
          <a:xfrm>
            <a:off x="14949300" y="5211099"/>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Conversion into data frame</a:t>
            </a:r>
            <a:endParaRPr sz="2200">
              <a:latin typeface="Book Antiqua"/>
              <a:ea typeface="Book Antiqua"/>
              <a:cs typeface="Book Antiqua"/>
              <a:sym typeface="Book Antiqua"/>
            </a:endParaRPr>
          </a:p>
        </p:txBody>
      </p:sp>
      <p:sp>
        <p:nvSpPr>
          <p:cNvPr id="220" name="Google Shape;220;p18"/>
          <p:cNvSpPr/>
          <p:nvPr/>
        </p:nvSpPr>
        <p:spPr>
          <a:xfrm>
            <a:off x="14927918" y="7060446"/>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Input transform</a:t>
            </a:r>
            <a:endParaRPr sz="2200">
              <a:latin typeface="Book Antiqua"/>
              <a:ea typeface="Book Antiqua"/>
              <a:cs typeface="Book Antiqua"/>
              <a:sym typeface="Book Antiqua"/>
            </a:endParaRPr>
          </a:p>
        </p:txBody>
      </p:sp>
      <p:sp>
        <p:nvSpPr>
          <p:cNvPr id="221" name="Google Shape;221;p18"/>
          <p:cNvSpPr/>
          <p:nvPr/>
        </p:nvSpPr>
        <p:spPr>
          <a:xfrm>
            <a:off x="14976002" y="8923786"/>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Output</a:t>
            </a:r>
            <a:endParaRPr sz="2200">
              <a:latin typeface="Book Antiqua"/>
              <a:ea typeface="Book Antiqua"/>
              <a:cs typeface="Book Antiqua"/>
              <a:sym typeface="Book Antiqua"/>
            </a:endParaRPr>
          </a:p>
        </p:txBody>
      </p:sp>
      <p:sp>
        <p:nvSpPr>
          <p:cNvPr id="222" name="Google Shape;222;p18"/>
          <p:cNvSpPr/>
          <p:nvPr/>
        </p:nvSpPr>
        <p:spPr>
          <a:xfrm>
            <a:off x="14928863" y="6211990"/>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Input data cleaning</a:t>
            </a:r>
            <a:endParaRPr sz="2200">
              <a:latin typeface="Book Antiqua"/>
              <a:ea typeface="Book Antiqua"/>
              <a:cs typeface="Book Antiqua"/>
              <a:sym typeface="Book Antiqua"/>
            </a:endParaRPr>
          </a:p>
        </p:txBody>
      </p:sp>
      <p:cxnSp>
        <p:nvCxnSpPr>
          <p:cNvPr id="223" name="Google Shape;223;p18"/>
          <p:cNvCxnSpPr>
            <a:stCxn id="205" idx="3"/>
            <a:endCxn id="215" idx="1"/>
          </p:cNvCxnSpPr>
          <p:nvPr/>
        </p:nvCxnSpPr>
        <p:spPr>
          <a:xfrm>
            <a:off x="10523575" y="3196050"/>
            <a:ext cx="680400" cy="12600"/>
          </a:xfrm>
          <a:prstGeom prst="straightConnector1">
            <a:avLst/>
          </a:prstGeom>
          <a:noFill/>
          <a:ln cap="flat" cmpd="sng" w="9525">
            <a:solidFill>
              <a:srgbClr val="1F497D"/>
            </a:solidFill>
            <a:prstDash val="solid"/>
            <a:round/>
            <a:headEnd len="med" w="med" type="none"/>
            <a:tailEnd len="med" w="med" type="none"/>
          </a:ln>
        </p:spPr>
      </p:cxnSp>
      <p:sp>
        <p:nvSpPr>
          <p:cNvPr id="224" name="Google Shape;224;p18"/>
          <p:cNvSpPr/>
          <p:nvPr/>
        </p:nvSpPr>
        <p:spPr>
          <a:xfrm>
            <a:off x="14951995" y="8006863"/>
            <a:ext cx="3048900" cy="6336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Thresholding</a:t>
            </a:r>
            <a:endParaRPr sz="2200">
              <a:latin typeface="Book Antiqua"/>
              <a:ea typeface="Book Antiqua"/>
              <a:cs typeface="Book Antiqua"/>
              <a:sym typeface="Book Antiqua"/>
            </a:endParaRPr>
          </a:p>
        </p:txBody>
      </p:sp>
      <p:cxnSp>
        <p:nvCxnSpPr>
          <p:cNvPr id="225" name="Google Shape;225;p18"/>
          <p:cNvCxnSpPr>
            <a:stCxn id="195" idx="2"/>
            <a:endCxn id="209" idx="0"/>
          </p:cNvCxnSpPr>
          <p:nvPr/>
        </p:nvCxnSpPr>
        <p:spPr>
          <a:xfrm>
            <a:off x="5400081" y="3964650"/>
            <a:ext cx="2400" cy="1528200"/>
          </a:xfrm>
          <a:prstGeom prst="straightConnector1">
            <a:avLst/>
          </a:prstGeom>
          <a:noFill/>
          <a:ln cap="flat" cmpd="sng" w="9525">
            <a:solidFill>
              <a:srgbClr val="1F497D"/>
            </a:solidFill>
            <a:prstDash val="solid"/>
            <a:round/>
            <a:headEnd len="med" w="med" type="none"/>
            <a:tailEnd len="med" w="med" type="none"/>
          </a:ln>
        </p:spPr>
      </p:cxnSp>
      <p:sp>
        <p:nvSpPr>
          <p:cNvPr id="226" name="Google Shape;226;p18"/>
          <p:cNvSpPr/>
          <p:nvPr/>
        </p:nvSpPr>
        <p:spPr>
          <a:xfrm>
            <a:off x="3875625" y="4358443"/>
            <a:ext cx="3048900" cy="779700"/>
          </a:xfrm>
          <a:prstGeom prst="roundRect">
            <a:avLst>
              <a:gd fmla="val 22951" name="adj"/>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Book Antiqua"/>
                <a:ea typeface="Book Antiqua"/>
                <a:cs typeface="Book Antiqua"/>
                <a:sym typeface="Book Antiqua"/>
              </a:rPr>
              <a:t>Encoding the categories</a:t>
            </a:r>
            <a:endParaRPr sz="2200">
              <a:latin typeface="Book Antiqua"/>
              <a:ea typeface="Book Antiqua"/>
              <a:cs typeface="Book Antiqua"/>
              <a:sym typeface="Book Antiqua"/>
            </a:endParaRPr>
          </a:p>
        </p:txBody>
      </p:sp>
      <p:sp>
        <p:nvSpPr>
          <p:cNvPr id="215" name="Google Shape;215;p18"/>
          <p:cNvSpPr/>
          <p:nvPr/>
        </p:nvSpPr>
        <p:spPr>
          <a:xfrm>
            <a:off x="11203938" y="2452650"/>
            <a:ext cx="3048900" cy="1512000"/>
          </a:xfrm>
          <a:prstGeom prst="roundRect">
            <a:avLst>
              <a:gd fmla="val 23742"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FIT CLASSIFICATION MODEL</a:t>
            </a:r>
            <a:endParaRPr b="1" i="1" sz="2300">
              <a:solidFill>
                <a:srgbClr val="FFFFFF"/>
              </a:solidFill>
              <a:latin typeface="Book Antiqua"/>
              <a:ea typeface="Book Antiqua"/>
              <a:cs typeface="Book Antiqua"/>
              <a:sym typeface="Book Antiqua"/>
            </a:endParaRPr>
          </a:p>
        </p:txBody>
      </p:sp>
      <p:sp>
        <p:nvSpPr>
          <p:cNvPr id="205" name="Google Shape;205;p18"/>
          <p:cNvSpPr/>
          <p:nvPr/>
        </p:nvSpPr>
        <p:spPr>
          <a:xfrm>
            <a:off x="7474675" y="2440050"/>
            <a:ext cx="3048900" cy="1512000"/>
          </a:xfrm>
          <a:prstGeom prst="roundRect">
            <a:avLst>
              <a:gd fmla="val 23347"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FEATURE EXTRACTION</a:t>
            </a:r>
            <a:endParaRPr b="1" i="1" sz="2300">
              <a:solidFill>
                <a:srgbClr val="FFFFFF"/>
              </a:solidFill>
              <a:latin typeface="Book Antiqua"/>
              <a:ea typeface="Book Antiqua"/>
              <a:cs typeface="Book Antiqua"/>
              <a:sym typeface="Book Antiqua"/>
            </a:endParaRPr>
          </a:p>
        </p:txBody>
      </p:sp>
      <p:sp>
        <p:nvSpPr>
          <p:cNvPr id="216" name="Google Shape;216;p18"/>
          <p:cNvSpPr/>
          <p:nvPr/>
        </p:nvSpPr>
        <p:spPr>
          <a:xfrm>
            <a:off x="14933213" y="2452650"/>
            <a:ext cx="3048900" cy="1512000"/>
          </a:xfrm>
          <a:prstGeom prst="roundRect">
            <a:avLst>
              <a:gd fmla="val 23742" name="adj"/>
            </a:avLst>
          </a:prstGeom>
          <a:solidFill>
            <a:srgbClr val="25252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2300">
                <a:solidFill>
                  <a:srgbClr val="FFFFFF"/>
                </a:solidFill>
                <a:latin typeface="Book Antiqua"/>
                <a:ea typeface="Book Antiqua"/>
                <a:cs typeface="Book Antiqua"/>
                <a:sym typeface="Book Antiqua"/>
              </a:rPr>
              <a:t>PREDICTION OF USER INPUT</a:t>
            </a:r>
            <a:endParaRPr b="1" i="1" sz="2300">
              <a:solidFill>
                <a:srgbClr val="FFFFFF"/>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5653649" y="685810"/>
            <a:ext cx="69807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Results</a:t>
            </a:r>
            <a:endParaRPr sz="8000"/>
          </a:p>
        </p:txBody>
      </p:sp>
      <p:sp>
        <p:nvSpPr>
          <p:cNvPr id="232" name="Google Shape;232;p19"/>
          <p:cNvSpPr txBox="1"/>
          <p:nvPr/>
        </p:nvSpPr>
        <p:spPr>
          <a:xfrm>
            <a:off x="482875" y="2848913"/>
            <a:ext cx="7659600" cy="6247800"/>
          </a:xfrm>
          <a:prstGeom prst="rect">
            <a:avLst/>
          </a:prstGeom>
          <a:noFill/>
          <a:ln>
            <a:noFill/>
          </a:ln>
        </p:spPr>
        <p:txBody>
          <a:bodyPr anchorCtr="0" anchor="t" bIns="0" lIns="0" spcFirstLastPara="1" rIns="0" wrap="square" tIns="12050">
            <a:spAutoFit/>
          </a:bodyPr>
          <a:lstStyle/>
          <a:p>
            <a:pPr indent="-400050" lvl="0" marL="457200" marR="5080" rtl="0" algn="just">
              <a:lnSpc>
                <a:spcPct val="1167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After training the model with train data and testing the model with the test data, accuracy of around 93% was achieved by employing Confusion Matrix.</a:t>
            </a:r>
            <a:endParaRPr sz="2700">
              <a:solidFill>
                <a:srgbClr val="252529"/>
              </a:solidFill>
              <a:latin typeface="Trebuchet MS"/>
              <a:ea typeface="Trebuchet MS"/>
              <a:cs typeface="Trebuchet MS"/>
              <a:sym typeface="Trebuchet MS"/>
            </a:endParaRPr>
          </a:p>
          <a:p>
            <a:pPr indent="-400050" lvl="0" marL="457200" marR="5080" rtl="0" algn="just">
              <a:lnSpc>
                <a:spcPct val="1167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The perfect precision score was achieved for category 4 (Tech) and a perfect recall score was achieved for category 0 (Politics). </a:t>
            </a:r>
            <a:endParaRPr sz="2700">
              <a:solidFill>
                <a:srgbClr val="252529"/>
              </a:solidFill>
              <a:latin typeface="Trebuchet MS"/>
              <a:ea typeface="Trebuchet MS"/>
              <a:cs typeface="Trebuchet MS"/>
              <a:sym typeface="Trebuchet MS"/>
            </a:endParaRPr>
          </a:p>
          <a:p>
            <a:pPr indent="-400050" lvl="0" marL="457200" marR="5080" rtl="0" algn="just">
              <a:lnSpc>
                <a:spcPct val="1167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However, the highest f1-score was achieved for category 3 (Sport).</a:t>
            </a:r>
            <a:endParaRPr sz="2700">
              <a:solidFill>
                <a:srgbClr val="252529"/>
              </a:solidFill>
              <a:latin typeface="Trebuchet MS"/>
              <a:ea typeface="Trebuchet MS"/>
              <a:cs typeface="Trebuchet MS"/>
              <a:sym typeface="Trebuchet MS"/>
            </a:endParaRPr>
          </a:p>
          <a:p>
            <a:pPr indent="-400050" lvl="0" marL="457200" marR="5080" rtl="0" algn="just">
              <a:lnSpc>
                <a:spcPct val="1167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One possible reason for better accuracy for the sport category could be that the highest number of articles belonging to the sport category were present in the dataset. </a:t>
            </a:r>
            <a:endParaRPr sz="2700">
              <a:solidFill>
                <a:srgbClr val="252529"/>
              </a:solidFill>
              <a:latin typeface="Trebuchet MS"/>
              <a:ea typeface="Trebuchet MS"/>
              <a:cs typeface="Trebuchet MS"/>
              <a:sym typeface="Trebuchet MS"/>
            </a:endParaRPr>
          </a:p>
        </p:txBody>
      </p:sp>
      <p:pic>
        <p:nvPicPr>
          <p:cNvPr id="233" name="Google Shape;233;p19"/>
          <p:cNvPicPr preferRelativeResize="0"/>
          <p:nvPr/>
        </p:nvPicPr>
        <p:blipFill rotWithShape="1">
          <a:blip r:embed="rId3">
            <a:alphaModFix/>
          </a:blip>
          <a:srcRect b="0" l="0" r="7218" t="0"/>
          <a:stretch/>
        </p:blipFill>
        <p:spPr>
          <a:xfrm>
            <a:off x="8142400" y="3202763"/>
            <a:ext cx="10145600" cy="6025200"/>
          </a:xfrm>
          <a:prstGeom prst="rect">
            <a:avLst/>
          </a:prstGeom>
          <a:noFill/>
          <a:ln>
            <a:noFill/>
          </a:ln>
        </p:spPr>
      </p:pic>
      <p:sp>
        <p:nvSpPr>
          <p:cNvPr id="234" name="Google Shape;234;p19"/>
          <p:cNvSpPr txBox="1"/>
          <p:nvPr/>
        </p:nvSpPr>
        <p:spPr>
          <a:xfrm>
            <a:off x="8525450" y="9227950"/>
            <a:ext cx="797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12121"/>
                </a:solidFill>
                <a:highlight>
                  <a:srgbClr val="FFFFFF"/>
                </a:highlight>
                <a:latin typeface="Trebuchet MS"/>
                <a:ea typeface="Trebuchet MS"/>
                <a:cs typeface="Trebuchet MS"/>
                <a:sym typeface="Trebuchet MS"/>
              </a:rPr>
              <a:t>0: 'Politics', 1: 'business', 2: 'entertainment', 3: 'sport', 4: 'tech'</a:t>
            </a:r>
            <a:endParaRPr sz="220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3268905" y="269256"/>
            <a:ext cx="11750100" cy="1077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40" name="Google Shape;240;p20"/>
          <p:cNvSpPr txBox="1"/>
          <p:nvPr>
            <p:ph idx="1" type="body"/>
          </p:nvPr>
        </p:nvSpPr>
        <p:spPr>
          <a:xfrm>
            <a:off x="3044617" y="3813963"/>
            <a:ext cx="12198900" cy="1231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41" name="Google Shape;241;p20"/>
          <p:cNvPicPr preferRelativeResize="0"/>
          <p:nvPr/>
        </p:nvPicPr>
        <p:blipFill>
          <a:blip r:embed="rId3">
            <a:alphaModFix/>
          </a:blip>
          <a:stretch>
            <a:fillRect/>
          </a:stretch>
        </p:blipFill>
        <p:spPr>
          <a:xfrm>
            <a:off x="2477638" y="1521200"/>
            <a:ext cx="13332625" cy="8765800"/>
          </a:xfrm>
          <a:prstGeom prst="rect">
            <a:avLst/>
          </a:prstGeom>
          <a:noFill/>
          <a:ln>
            <a:noFill/>
          </a:ln>
        </p:spPr>
      </p:pic>
      <p:sp>
        <p:nvSpPr>
          <p:cNvPr id="242" name="Google Shape;242;p20"/>
          <p:cNvSpPr txBox="1"/>
          <p:nvPr/>
        </p:nvSpPr>
        <p:spPr>
          <a:xfrm>
            <a:off x="2477775" y="186000"/>
            <a:ext cx="13332600" cy="12441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n-US" sz="8000">
                <a:solidFill>
                  <a:srgbClr val="FFFFFF"/>
                </a:solidFill>
                <a:latin typeface="Book Antiqua"/>
                <a:ea typeface="Book Antiqua"/>
                <a:cs typeface="Book Antiqua"/>
                <a:sym typeface="Book Antiqua"/>
              </a:rPr>
              <a:t>Rule Defining</a:t>
            </a:r>
            <a:endParaRPr sz="8000">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5653649" y="850060"/>
            <a:ext cx="69807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Output</a:t>
            </a:r>
            <a:endParaRPr sz="8000"/>
          </a:p>
        </p:txBody>
      </p:sp>
      <p:pic>
        <p:nvPicPr>
          <p:cNvPr id="248" name="Google Shape;248;p21"/>
          <p:cNvPicPr preferRelativeResize="0"/>
          <p:nvPr/>
        </p:nvPicPr>
        <p:blipFill>
          <a:blip r:embed="rId3">
            <a:alphaModFix/>
          </a:blip>
          <a:stretch>
            <a:fillRect/>
          </a:stretch>
        </p:blipFill>
        <p:spPr>
          <a:xfrm>
            <a:off x="0" y="2549525"/>
            <a:ext cx="9195601" cy="5492750"/>
          </a:xfrm>
          <a:prstGeom prst="rect">
            <a:avLst/>
          </a:prstGeom>
          <a:noFill/>
          <a:ln>
            <a:noFill/>
          </a:ln>
        </p:spPr>
      </p:pic>
      <p:pic>
        <p:nvPicPr>
          <p:cNvPr id="249" name="Google Shape;249;p21"/>
          <p:cNvPicPr preferRelativeResize="0"/>
          <p:nvPr/>
        </p:nvPicPr>
        <p:blipFill>
          <a:blip r:embed="rId4">
            <a:alphaModFix/>
          </a:blip>
          <a:stretch>
            <a:fillRect/>
          </a:stretch>
        </p:blipFill>
        <p:spPr>
          <a:xfrm>
            <a:off x="9422425" y="2549525"/>
            <a:ext cx="8865575" cy="5492750"/>
          </a:xfrm>
          <a:prstGeom prst="rect">
            <a:avLst/>
          </a:prstGeom>
          <a:noFill/>
          <a:ln>
            <a:noFill/>
          </a:ln>
        </p:spPr>
      </p:pic>
      <p:sp>
        <p:nvSpPr>
          <p:cNvPr id="250" name="Google Shape;250;p21"/>
          <p:cNvSpPr txBox="1"/>
          <p:nvPr/>
        </p:nvSpPr>
        <p:spPr>
          <a:xfrm>
            <a:off x="-125" y="8288675"/>
            <a:ext cx="9195600" cy="427800"/>
          </a:xfrm>
          <a:prstGeom prst="rect">
            <a:avLst/>
          </a:prstGeom>
          <a:noFill/>
          <a:ln>
            <a:noFill/>
          </a:ln>
        </p:spPr>
        <p:txBody>
          <a:bodyPr anchorCtr="0" anchor="t" bIns="0" lIns="0" spcFirstLastPara="1" rIns="0" wrap="square" tIns="12050">
            <a:spAutoFit/>
          </a:bodyPr>
          <a:lstStyle/>
          <a:p>
            <a:pPr indent="0" lvl="0" marL="0" marR="5080" rtl="0" algn="ctr">
              <a:lnSpc>
                <a:spcPct val="116700"/>
              </a:lnSpc>
              <a:spcBef>
                <a:spcPts val="0"/>
              </a:spcBef>
              <a:spcAft>
                <a:spcPts val="0"/>
              </a:spcAft>
              <a:buNone/>
            </a:pPr>
            <a:r>
              <a:rPr lang="en-US" sz="2700">
                <a:solidFill>
                  <a:srgbClr val="252529"/>
                </a:solidFill>
                <a:latin typeface="Trebuchet MS"/>
                <a:ea typeface="Trebuchet MS"/>
                <a:cs typeface="Trebuchet MS"/>
                <a:sym typeface="Trebuchet MS"/>
              </a:rPr>
              <a:t>Eg. 1: When both predictions result into same category</a:t>
            </a:r>
            <a:endParaRPr sz="2700">
              <a:solidFill>
                <a:srgbClr val="252529"/>
              </a:solidFill>
              <a:latin typeface="Trebuchet MS"/>
              <a:ea typeface="Trebuchet MS"/>
              <a:cs typeface="Trebuchet MS"/>
              <a:sym typeface="Trebuchet MS"/>
            </a:endParaRPr>
          </a:p>
        </p:txBody>
      </p:sp>
      <p:sp>
        <p:nvSpPr>
          <p:cNvPr id="251" name="Google Shape;251;p21"/>
          <p:cNvSpPr txBox="1"/>
          <p:nvPr/>
        </p:nvSpPr>
        <p:spPr>
          <a:xfrm>
            <a:off x="9422425" y="8270875"/>
            <a:ext cx="8865600" cy="912900"/>
          </a:xfrm>
          <a:prstGeom prst="rect">
            <a:avLst/>
          </a:prstGeom>
          <a:noFill/>
          <a:ln>
            <a:noFill/>
          </a:ln>
        </p:spPr>
        <p:txBody>
          <a:bodyPr anchorCtr="0" anchor="t" bIns="0" lIns="0" spcFirstLastPara="1" rIns="0" wrap="square" tIns="12050">
            <a:spAutoFit/>
          </a:bodyPr>
          <a:lstStyle/>
          <a:p>
            <a:pPr indent="0" lvl="0" marL="0" marR="5080" rtl="0" algn="ctr">
              <a:lnSpc>
                <a:spcPct val="116700"/>
              </a:lnSpc>
              <a:spcBef>
                <a:spcPts val="0"/>
              </a:spcBef>
              <a:spcAft>
                <a:spcPts val="0"/>
              </a:spcAft>
              <a:buNone/>
            </a:pPr>
            <a:r>
              <a:rPr lang="en-US" sz="2700">
                <a:solidFill>
                  <a:srgbClr val="252529"/>
                </a:solidFill>
                <a:latin typeface="Trebuchet MS"/>
                <a:ea typeface="Trebuchet MS"/>
                <a:cs typeface="Trebuchet MS"/>
                <a:sym typeface="Trebuchet MS"/>
              </a:rPr>
              <a:t>Eg. 2: When one of the predictions belongs to “Others” category</a:t>
            </a:r>
            <a:endParaRPr sz="2700">
              <a:solidFill>
                <a:srgbClr val="252529"/>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22"/>
          <p:cNvSpPr/>
          <p:nvPr/>
        </p:nvSpPr>
        <p:spPr>
          <a:xfrm>
            <a:off x="0" y="0"/>
            <a:ext cx="7682865" cy="10287000"/>
          </a:xfrm>
          <a:custGeom>
            <a:rect b="b" l="l" r="r" t="t"/>
            <a:pathLst>
              <a:path extrusionOk="0" h="10287000" w="8305800">
                <a:moveTo>
                  <a:pt x="8305799" y="10286999"/>
                </a:moveTo>
                <a:lnTo>
                  <a:pt x="0" y="10286999"/>
                </a:lnTo>
                <a:lnTo>
                  <a:pt x="0" y="0"/>
                </a:lnTo>
                <a:lnTo>
                  <a:pt x="8305799" y="0"/>
                </a:lnTo>
                <a:lnTo>
                  <a:pt x="8305799" y="10286999"/>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22"/>
          <p:cNvSpPr/>
          <p:nvPr/>
        </p:nvSpPr>
        <p:spPr>
          <a:xfrm>
            <a:off x="8478546" y="3244200"/>
            <a:ext cx="9125641" cy="9525"/>
          </a:xfrm>
          <a:custGeom>
            <a:rect b="b" l="l" r="r" t="t"/>
            <a:pathLst>
              <a:path extrusionOk="0" h="9525" w="6772275">
                <a:moveTo>
                  <a:pt x="6772274" y="9524"/>
                </a:moveTo>
                <a:lnTo>
                  <a:pt x="0" y="9524"/>
                </a:lnTo>
                <a:lnTo>
                  <a:pt x="0" y="0"/>
                </a:lnTo>
                <a:lnTo>
                  <a:pt x="6772274" y="0"/>
                </a:lnTo>
                <a:lnTo>
                  <a:pt x="6772274" y="9524"/>
                </a:lnTo>
                <a:close/>
              </a:path>
            </a:pathLst>
          </a:custGeom>
          <a:solidFill>
            <a:srgbClr val="A19C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22"/>
          <p:cNvSpPr/>
          <p:nvPr/>
        </p:nvSpPr>
        <p:spPr>
          <a:xfrm>
            <a:off x="8478546" y="5216908"/>
            <a:ext cx="9125641" cy="9525"/>
          </a:xfrm>
          <a:custGeom>
            <a:rect b="b" l="l" r="r" t="t"/>
            <a:pathLst>
              <a:path extrusionOk="0" h="9525" w="6772275">
                <a:moveTo>
                  <a:pt x="6772274" y="9524"/>
                </a:moveTo>
                <a:lnTo>
                  <a:pt x="0" y="9524"/>
                </a:lnTo>
                <a:lnTo>
                  <a:pt x="0" y="0"/>
                </a:lnTo>
                <a:lnTo>
                  <a:pt x="6772274" y="0"/>
                </a:lnTo>
                <a:lnTo>
                  <a:pt x="6772274" y="9524"/>
                </a:lnTo>
                <a:close/>
              </a:path>
            </a:pathLst>
          </a:custGeom>
          <a:solidFill>
            <a:srgbClr val="A19C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Google Shape;259;p22"/>
          <p:cNvSpPr/>
          <p:nvPr/>
        </p:nvSpPr>
        <p:spPr>
          <a:xfrm>
            <a:off x="8478546" y="7189617"/>
            <a:ext cx="9125641" cy="9525"/>
          </a:xfrm>
          <a:custGeom>
            <a:rect b="b" l="l" r="r" t="t"/>
            <a:pathLst>
              <a:path extrusionOk="0" h="9525" w="6772275">
                <a:moveTo>
                  <a:pt x="6772274" y="9524"/>
                </a:moveTo>
                <a:lnTo>
                  <a:pt x="0" y="9524"/>
                </a:lnTo>
                <a:lnTo>
                  <a:pt x="0" y="0"/>
                </a:lnTo>
                <a:lnTo>
                  <a:pt x="6772274" y="0"/>
                </a:lnTo>
                <a:lnTo>
                  <a:pt x="6772274" y="9524"/>
                </a:lnTo>
                <a:close/>
              </a:path>
            </a:pathLst>
          </a:custGeom>
          <a:solidFill>
            <a:srgbClr val="A19C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22"/>
          <p:cNvSpPr/>
          <p:nvPr/>
        </p:nvSpPr>
        <p:spPr>
          <a:xfrm>
            <a:off x="8478546" y="9162325"/>
            <a:ext cx="9125641" cy="9525"/>
          </a:xfrm>
          <a:custGeom>
            <a:rect b="b" l="l" r="r" t="t"/>
            <a:pathLst>
              <a:path extrusionOk="0" h="9525" w="6772275">
                <a:moveTo>
                  <a:pt x="6772274" y="9524"/>
                </a:moveTo>
                <a:lnTo>
                  <a:pt x="0" y="9524"/>
                </a:lnTo>
                <a:lnTo>
                  <a:pt x="0" y="0"/>
                </a:lnTo>
                <a:lnTo>
                  <a:pt x="6772274" y="0"/>
                </a:lnTo>
                <a:lnTo>
                  <a:pt x="6772274" y="9524"/>
                </a:lnTo>
                <a:close/>
              </a:path>
            </a:pathLst>
          </a:custGeom>
          <a:solidFill>
            <a:srgbClr val="A19C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22"/>
          <p:cNvSpPr txBox="1"/>
          <p:nvPr/>
        </p:nvSpPr>
        <p:spPr>
          <a:xfrm>
            <a:off x="1044367" y="4521450"/>
            <a:ext cx="5970900" cy="12441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8000">
                <a:solidFill>
                  <a:schemeClr val="lt1"/>
                </a:solidFill>
                <a:latin typeface="Book Antiqua"/>
                <a:ea typeface="Book Antiqua"/>
                <a:cs typeface="Book Antiqua"/>
                <a:sym typeface="Book Antiqua"/>
              </a:rPr>
              <a:t>Conclusion</a:t>
            </a:r>
            <a:endParaRPr sz="7500">
              <a:solidFill>
                <a:srgbClr val="FFFFFF"/>
              </a:solidFill>
              <a:latin typeface="Book Antiqua"/>
              <a:ea typeface="Book Antiqua"/>
              <a:cs typeface="Book Antiqua"/>
              <a:sym typeface="Book Antiqua"/>
            </a:endParaRPr>
          </a:p>
        </p:txBody>
      </p:sp>
      <p:sp>
        <p:nvSpPr>
          <p:cNvPr id="262" name="Google Shape;262;p22"/>
          <p:cNvSpPr txBox="1"/>
          <p:nvPr/>
        </p:nvSpPr>
        <p:spPr>
          <a:xfrm>
            <a:off x="8465862" y="2165749"/>
            <a:ext cx="597600" cy="609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3850">
                <a:solidFill>
                  <a:srgbClr val="A19C94"/>
                </a:solidFill>
                <a:latin typeface="Book Antiqua"/>
                <a:ea typeface="Book Antiqua"/>
                <a:cs typeface="Book Antiqua"/>
                <a:sym typeface="Book Antiqua"/>
              </a:rPr>
              <a:t>01</a:t>
            </a:r>
            <a:endParaRPr sz="3850">
              <a:latin typeface="Book Antiqua"/>
              <a:ea typeface="Book Antiqua"/>
              <a:cs typeface="Book Antiqua"/>
              <a:sym typeface="Book Antiqua"/>
            </a:endParaRPr>
          </a:p>
        </p:txBody>
      </p:sp>
      <p:sp>
        <p:nvSpPr>
          <p:cNvPr id="263" name="Google Shape;263;p22"/>
          <p:cNvSpPr txBox="1"/>
          <p:nvPr/>
        </p:nvSpPr>
        <p:spPr>
          <a:xfrm>
            <a:off x="9910850" y="1115150"/>
            <a:ext cx="7693200" cy="1659900"/>
          </a:xfrm>
          <a:prstGeom prst="rect">
            <a:avLst/>
          </a:prstGeom>
          <a:noFill/>
          <a:ln>
            <a:noFill/>
          </a:ln>
        </p:spPr>
        <p:txBody>
          <a:bodyPr anchorCtr="0" anchor="t" bIns="0" lIns="0" spcFirstLastPara="1" rIns="0" wrap="square" tIns="15875">
            <a:spAutoFit/>
          </a:bodyPr>
          <a:lstStyle/>
          <a:p>
            <a:pPr indent="0" lvl="0" marL="12700" rtl="0" algn="just">
              <a:lnSpc>
                <a:spcPct val="115000"/>
              </a:lnSpc>
              <a:spcBef>
                <a:spcPts val="0"/>
              </a:spcBef>
              <a:spcAft>
                <a:spcPts val="0"/>
              </a:spcAft>
              <a:buSzPts val="1100"/>
              <a:buNone/>
            </a:pPr>
            <a:r>
              <a:rPr b="1" lang="en-US" sz="2400">
                <a:solidFill>
                  <a:srgbClr val="252529"/>
                </a:solidFill>
                <a:latin typeface="Trebuchet MS"/>
                <a:ea typeface="Trebuchet MS"/>
                <a:cs typeface="Trebuchet MS"/>
                <a:sym typeface="Trebuchet MS"/>
              </a:rPr>
              <a:t>Our findings align with the existing literature. Multinomial Naive Bayes and TF-IDF seem the most appropriate method for the classification of news articles.</a:t>
            </a:r>
            <a:endParaRPr b="1" sz="2600">
              <a:solidFill>
                <a:srgbClr val="252529"/>
              </a:solidFill>
              <a:latin typeface="Trebuchet MS"/>
              <a:ea typeface="Trebuchet MS"/>
              <a:cs typeface="Trebuchet MS"/>
              <a:sym typeface="Trebuchet MS"/>
            </a:endParaRPr>
          </a:p>
        </p:txBody>
      </p:sp>
      <p:sp>
        <p:nvSpPr>
          <p:cNvPr id="264" name="Google Shape;264;p22"/>
          <p:cNvSpPr txBox="1"/>
          <p:nvPr/>
        </p:nvSpPr>
        <p:spPr>
          <a:xfrm>
            <a:off x="8465862" y="4138460"/>
            <a:ext cx="681300" cy="609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3850">
                <a:solidFill>
                  <a:srgbClr val="A19C94"/>
                </a:solidFill>
                <a:latin typeface="Book Antiqua"/>
                <a:ea typeface="Book Antiqua"/>
                <a:cs typeface="Book Antiqua"/>
                <a:sym typeface="Book Antiqua"/>
              </a:rPr>
              <a:t>02</a:t>
            </a:r>
            <a:endParaRPr sz="3850">
              <a:latin typeface="Book Antiqua"/>
              <a:ea typeface="Book Antiqua"/>
              <a:cs typeface="Book Antiqua"/>
              <a:sym typeface="Book Antiqua"/>
            </a:endParaRPr>
          </a:p>
        </p:txBody>
      </p:sp>
      <p:sp>
        <p:nvSpPr>
          <p:cNvPr id="265" name="Google Shape;265;p22"/>
          <p:cNvSpPr txBox="1"/>
          <p:nvPr/>
        </p:nvSpPr>
        <p:spPr>
          <a:xfrm>
            <a:off x="9910849" y="3512650"/>
            <a:ext cx="7693200" cy="1235100"/>
          </a:xfrm>
          <a:prstGeom prst="rect">
            <a:avLst/>
          </a:prstGeom>
          <a:noFill/>
          <a:ln>
            <a:noFill/>
          </a:ln>
        </p:spPr>
        <p:txBody>
          <a:bodyPr anchorCtr="0" anchor="t" bIns="0" lIns="0" spcFirstLastPara="1" rIns="0" wrap="square" tIns="15875">
            <a:spAutoFit/>
          </a:bodyPr>
          <a:lstStyle/>
          <a:p>
            <a:pPr indent="0" lvl="0" marL="12700" rtl="0" algn="just">
              <a:lnSpc>
                <a:spcPct val="115000"/>
              </a:lnSpc>
              <a:spcBef>
                <a:spcPts val="0"/>
              </a:spcBef>
              <a:spcAft>
                <a:spcPts val="0"/>
              </a:spcAft>
              <a:buSzPts val="1100"/>
              <a:buNone/>
            </a:pPr>
            <a:r>
              <a:rPr b="1" lang="en-US" sz="2400">
                <a:solidFill>
                  <a:srgbClr val="252529"/>
                </a:solidFill>
                <a:latin typeface="Trebuchet MS"/>
                <a:ea typeface="Trebuchet MS"/>
                <a:cs typeface="Trebuchet MS"/>
                <a:sym typeface="Trebuchet MS"/>
              </a:rPr>
              <a:t>Moreover, as seen, the prediction might differ after the article is reduced into the summary; leaving only the core elements. </a:t>
            </a:r>
            <a:endParaRPr b="1" sz="2600">
              <a:solidFill>
                <a:srgbClr val="252529"/>
              </a:solidFill>
              <a:latin typeface="Trebuchet MS"/>
              <a:ea typeface="Trebuchet MS"/>
              <a:cs typeface="Trebuchet MS"/>
              <a:sym typeface="Trebuchet MS"/>
            </a:endParaRPr>
          </a:p>
        </p:txBody>
      </p:sp>
      <p:sp>
        <p:nvSpPr>
          <p:cNvPr id="266" name="Google Shape;266;p22"/>
          <p:cNvSpPr txBox="1"/>
          <p:nvPr/>
        </p:nvSpPr>
        <p:spPr>
          <a:xfrm>
            <a:off x="8465862" y="6111172"/>
            <a:ext cx="681300" cy="609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3850">
                <a:solidFill>
                  <a:srgbClr val="A19C94"/>
                </a:solidFill>
                <a:latin typeface="Book Antiqua"/>
                <a:ea typeface="Book Antiqua"/>
                <a:cs typeface="Book Antiqua"/>
                <a:sym typeface="Book Antiqua"/>
              </a:rPr>
              <a:t>03</a:t>
            </a:r>
            <a:endParaRPr sz="3850">
              <a:latin typeface="Book Antiqua"/>
              <a:ea typeface="Book Antiqua"/>
              <a:cs typeface="Book Antiqua"/>
              <a:sym typeface="Book Antiqua"/>
            </a:endParaRPr>
          </a:p>
        </p:txBody>
      </p:sp>
      <p:sp>
        <p:nvSpPr>
          <p:cNvPr id="267" name="Google Shape;267;p22"/>
          <p:cNvSpPr txBox="1"/>
          <p:nvPr/>
        </p:nvSpPr>
        <p:spPr>
          <a:xfrm>
            <a:off x="9930125" y="5485338"/>
            <a:ext cx="7693200" cy="1235100"/>
          </a:xfrm>
          <a:prstGeom prst="rect">
            <a:avLst/>
          </a:prstGeom>
          <a:noFill/>
          <a:ln>
            <a:noFill/>
          </a:ln>
        </p:spPr>
        <p:txBody>
          <a:bodyPr anchorCtr="0" anchor="t" bIns="0" lIns="0" spcFirstLastPara="1" rIns="0" wrap="square" tIns="15875">
            <a:spAutoFit/>
          </a:bodyPr>
          <a:lstStyle/>
          <a:p>
            <a:pPr indent="0" lvl="0" marL="12700" rtl="0" algn="just">
              <a:lnSpc>
                <a:spcPct val="115000"/>
              </a:lnSpc>
              <a:spcBef>
                <a:spcPts val="0"/>
              </a:spcBef>
              <a:spcAft>
                <a:spcPts val="0"/>
              </a:spcAft>
              <a:buSzPts val="1100"/>
              <a:buNone/>
            </a:pPr>
            <a:r>
              <a:rPr b="1" lang="en-US" sz="2400">
                <a:solidFill>
                  <a:srgbClr val="252529"/>
                </a:solidFill>
                <a:latin typeface="Trebuchet MS"/>
                <a:ea typeface="Trebuchet MS"/>
                <a:cs typeface="Trebuchet MS"/>
                <a:sym typeface="Trebuchet MS"/>
              </a:rPr>
              <a:t>Hence, taking into consideration the output from two processes seems a better way to optimise the classification programme. </a:t>
            </a:r>
            <a:endParaRPr b="1" sz="2600">
              <a:solidFill>
                <a:srgbClr val="252529"/>
              </a:solidFill>
              <a:latin typeface="Trebuchet MS"/>
              <a:ea typeface="Trebuchet MS"/>
              <a:cs typeface="Trebuchet MS"/>
              <a:sym typeface="Trebuchet MS"/>
            </a:endParaRPr>
          </a:p>
        </p:txBody>
      </p:sp>
      <p:sp>
        <p:nvSpPr>
          <p:cNvPr id="268" name="Google Shape;268;p22"/>
          <p:cNvSpPr txBox="1"/>
          <p:nvPr/>
        </p:nvSpPr>
        <p:spPr>
          <a:xfrm>
            <a:off x="8465862" y="8083884"/>
            <a:ext cx="666000" cy="609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3850">
                <a:solidFill>
                  <a:srgbClr val="A19C94"/>
                </a:solidFill>
                <a:latin typeface="Book Antiqua"/>
                <a:ea typeface="Book Antiqua"/>
                <a:cs typeface="Book Antiqua"/>
                <a:sym typeface="Book Antiqua"/>
              </a:rPr>
              <a:t>04</a:t>
            </a:r>
            <a:endParaRPr sz="3850">
              <a:latin typeface="Book Antiqua"/>
              <a:ea typeface="Book Antiqua"/>
              <a:cs typeface="Book Antiqua"/>
              <a:sym typeface="Book Antiqua"/>
            </a:endParaRPr>
          </a:p>
        </p:txBody>
      </p:sp>
      <p:sp>
        <p:nvSpPr>
          <p:cNvPr id="269" name="Google Shape;269;p22"/>
          <p:cNvSpPr txBox="1"/>
          <p:nvPr/>
        </p:nvSpPr>
        <p:spPr>
          <a:xfrm>
            <a:off x="9910850" y="7882863"/>
            <a:ext cx="7693200" cy="810300"/>
          </a:xfrm>
          <a:prstGeom prst="rect">
            <a:avLst/>
          </a:prstGeom>
          <a:noFill/>
          <a:ln>
            <a:noFill/>
          </a:ln>
        </p:spPr>
        <p:txBody>
          <a:bodyPr anchorCtr="0" anchor="t" bIns="0" lIns="0" spcFirstLastPara="1" rIns="0" wrap="square" tIns="15875">
            <a:spAutoFit/>
          </a:bodyPr>
          <a:lstStyle/>
          <a:p>
            <a:pPr indent="0" lvl="0" marL="12700" rtl="0" algn="just">
              <a:lnSpc>
                <a:spcPct val="115000"/>
              </a:lnSpc>
              <a:spcBef>
                <a:spcPts val="0"/>
              </a:spcBef>
              <a:spcAft>
                <a:spcPts val="0"/>
              </a:spcAft>
              <a:buSzPts val="1100"/>
              <a:buNone/>
            </a:pPr>
            <a:r>
              <a:rPr b="1" lang="en-US" sz="2400">
                <a:solidFill>
                  <a:srgbClr val="252529"/>
                </a:solidFill>
                <a:latin typeface="Trebuchet MS"/>
                <a:ea typeface="Trebuchet MS"/>
                <a:cs typeface="Trebuchet MS"/>
                <a:sym typeface="Trebuchet MS"/>
              </a:rPr>
              <a:t>Thus, this is a hybrid model: machine learning-based and rule-based. </a:t>
            </a:r>
            <a:endParaRPr b="1" sz="2600">
              <a:solidFill>
                <a:srgbClr val="252529"/>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3"/>
          <p:cNvPicPr preferRelativeResize="0"/>
          <p:nvPr/>
        </p:nvPicPr>
        <p:blipFill>
          <a:blip r:embed="rId3">
            <a:alphaModFix/>
          </a:blip>
          <a:stretch>
            <a:fillRect/>
          </a:stretch>
        </p:blipFill>
        <p:spPr>
          <a:xfrm>
            <a:off x="15416857" y="2683933"/>
            <a:ext cx="1918768" cy="1948317"/>
          </a:xfrm>
          <a:prstGeom prst="rect">
            <a:avLst/>
          </a:prstGeom>
          <a:noFill/>
          <a:ln>
            <a:noFill/>
          </a:ln>
        </p:spPr>
      </p:pic>
      <p:pic>
        <p:nvPicPr>
          <p:cNvPr id="275" name="Google Shape;275;p23"/>
          <p:cNvPicPr preferRelativeResize="0"/>
          <p:nvPr/>
        </p:nvPicPr>
        <p:blipFill>
          <a:blip r:embed="rId3">
            <a:alphaModFix/>
          </a:blip>
          <a:stretch>
            <a:fillRect/>
          </a:stretch>
        </p:blipFill>
        <p:spPr>
          <a:xfrm>
            <a:off x="12543212" y="2683933"/>
            <a:ext cx="1918768" cy="1948317"/>
          </a:xfrm>
          <a:prstGeom prst="rect">
            <a:avLst/>
          </a:prstGeom>
          <a:noFill/>
          <a:ln>
            <a:noFill/>
          </a:ln>
        </p:spPr>
      </p:pic>
      <p:pic>
        <p:nvPicPr>
          <p:cNvPr id="276" name="Google Shape;276;p23"/>
          <p:cNvPicPr preferRelativeResize="0"/>
          <p:nvPr/>
        </p:nvPicPr>
        <p:blipFill>
          <a:blip r:embed="rId3">
            <a:alphaModFix/>
          </a:blip>
          <a:stretch>
            <a:fillRect/>
          </a:stretch>
        </p:blipFill>
        <p:spPr>
          <a:xfrm>
            <a:off x="9660417" y="2683933"/>
            <a:ext cx="1918768" cy="1948317"/>
          </a:xfrm>
          <a:prstGeom prst="rect">
            <a:avLst/>
          </a:prstGeom>
          <a:noFill/>
          <a:ln>
            <a:noFill/>
          </a:ln>
        </p:spPr>
      </p:pic>
      <p:pic>
        <p:nvPicPr>
          <p:cNvPr id="277" name="Google Shape;277;p23"/>
          <p:cNvPicPr preferRelativeResize="0"/>
          <p:nvPr/>
        </p:nvPicPr>
        <p:blipFill>
          <a:blip r:embed="rId3">
            <a:alphaModFix/>
          </a:blip>
          <a:stretch>
            <a:fillRect/>
          </a:stretch>
        </p:blipFill>
        <p:spPr>
          <a:xfrm>
            <a:off x="6777263" y="2683933"/>
            <a:ext cx="1918768" cy="1948317"/>
          </a:xfrm>
          <a:prstGeom prst="rect">
            <a:avLst/>
          </a:prstGeom>
          <a:noFill/>
          <a:ln>
            <a:noFill/>
          </a:ln>
        </p:spPr>
      </p:pic>
      <p:pic>
        <p:nvPicPr>
          <p:cNvPr id="278" name="Google Shape;278;p23"/>
          <p:cNvPicPr preferRelativeResize="0"/>
          <p:nvPr/>
        </p:nvPicPr>
        <p:blipFill>
          <a:blip r:embed="rId3">
            <a:alphaModFix/>
          </a:blip>
          <a:stretch>
            <a:fillRect/>
          </a:stretch>
        </p:blipFill>
        <p:spPr>
          <a:xfrm>
            <a:off x="3894450" y="2683933"/>
            <a:ext cx="1918769" cy="1948317"/>
          </a:xfrm>
          <a:prstGeom prst="rect">
            <a:avLst/>
          </a:prstGeom>
          <a:noFill/>
          <a:ln>
            <a:noFill/>
          </a:ln>
        </p:spPr>
      </p:pic>
      <p:sp>
        <p:nvSpPr>
          <p:cNvPr id="279" name="Google Shape;279;p23"/>
          <p:cNvSpPr txBox="1"/>
          <p:nvPr>
            <p:ph type="title"/>
          </p:nvPr>
        </p:nvSpPr>
        <p:spPr>
          <a:xfrm>
            <a:off x="4172436" y="903337"/>
            <a:ext cx="9943500" cy="1244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8000">
                <a:solidFill>
                  <a:srgbClr val="FFFFFF"/>
                </a:solidFill>
              </a:rPr>
              <a:t>Work Distribution</a:t>
            </a:r>
            <a:endParaRPr sz="8000"/>
          </a:p>
        </p:txBody>
      </p:sp>
      <p:sp>
        <p:nvSpPr>
          <p:cNvPr id="280" name="Google Shape;280;p23"/>
          <p:cNvSpPr txBox="1"/>
          <p:nvPr/>
        </p:nvSpPr>
        <p:spPr>
          <a:xfrm>
            <a:off x="6583032" y="4627874"/>
            <a:ext cx="23076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Yesha Ajudia</a:t>
            </a:r>
            <a:endParaRPr sz="2650">
              <a:latin typeface="Trebuchet MS"/>
              <a:ea typeface="Trebuchet MS"/>
              <a:cs typeface="Trebuchet MS"/>
              <a:sym typeface="Trebuchet MS"/>
            </a:endParaRPr>
          </a:p>
        </p:txBody>
      </p:sp>
      <p:sp>
        <p:nvSpPr>
          <p:cNvPr id="281" name="Google Shape;281;p23"/>
          <p:cNvSpPr txBox="1"/>
          <p:nvPr/>
        </p:nvSpPr>
        <p:spPr>
          <a:xfrm>
            <a:off x="9467054" y="4632260"/>
            <a:ext cx="23055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Kartavi Baxi</a:t>
            </a:r>
            <a:endParaRPr sz="2650">
              <a:latin typeface="Trebuchet MS"/>
              <a:ea typeface="Trebuchet MS"/>
              <a:cs typeface="Trebuchet MS"/>
              <a:sym typeface="Trebuchet MS"/>
            </a:endParaRPr>
          </a:p>
        </p:txBody>
      </p:sp>
      <p:sp>
        <p:nvSpPr>
          <p:cNvPr id="282" name="Google Shape;282;p23"/>
          <p:cNvSpPr txBox="1"/>
          <p:nvPr/>
        </p:nvSpPr>
        <p:spPr>
          <a:xfrm>
            <a:off x="12348986" y="4632260"/>
            <a:ext cx="23055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Jainesh Patel</a:t>
            </a:r>
            <a:endParaRPr sz="2650">
              <a:latin typeface="Trebuchet MS"/>
              <a:ea typeface="Trebuchet MS"/>
              <a:cs typeface="Trebuchet MS"/>
              <a:sym typeface="Trebuchet MS"/>
            </a:endParaRPr>
          </a:p>
        </p:txBody>
      </p:sp>
      <p:graphicFrame>
        <p:nvGraphicFramePr>
          <p:cNvPr id="283" name="Google Shape;283;p23"/>
          <p:cNvGraphicFramePr/>
          <p:nvPr/>
        </p:nvGraphicFramePr>
        <p:xfrm>
          <a:off x="452550" y="5310325"/>
          <a:ext cx="3000000" cy="3000000"/>
        </p:xfrm>
        <a:graphic>
          <a:graphicData uri="http://schemas.openxmlformats.org/drawingml/2006/table">
            <a:tbl>
              <a:tblPr>
                <a:noFill/>
                <a:tableStyleId>{76FDA5CB-FCBD-4615-81D5-4A256773FE7A}</a:tableStyleId>
              </a:tblPr>
              <a:tblGrid>
                <a:gridCol w="2897175"/>
                <a:gridCol w="2897175"/>
                <a:gridCol w="2897175"/>
                <a:gridCol w="2897175"/>
                <a:gridCol w="2897175"/>
                <a:gridCol w="2897175"/>
              </a:tblGrid>
              <a:tr h="551725">
                <a:tc>
                  <a:txBody>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Data Collection &amp; Preprocessing</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rgbClr val="FFFFFF"/>
                          </a:solidFill>
                        </a:rPr>
                        <a:t>✓</a:t>
                      </a:r>
                      <a:endParaRPr sz="4100">
                        <a:solidFill>
                          <a:srgbClr val="FFFFFF"/>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1725">
                <a:tc>
                  <a:txBody>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Literature Review</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chemeClr val="lt1"/>
                          </a:solidFill>
                        </a:rPr>
                        <a:t>✓</a:t>
                      </a:r>
                      <a:endParaRPr b="1" sz="33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chemeClr val="lt1"/>
                          </a:solidFill>
                        </a:rPr>
                        <a:t>✓</a:t>
                      </a:r>
                      <a:endParaRPr b="1" sz="33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chemeClr val="lt1"/>
                          </a:solidFill>
                        </a:rPr>
                        <a:t>✓</a:t>
                      </a:r>
                      <a:endParaRPr b="1" sz="33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chemeClr val="lt1"/>
                          </a:solidFill>
                        </a:rPr>
                        <a:t>✓</a:t>
                      </a:r>
                      <a:endParaRPr b="1" sz="33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300">
                          <a:solidFill>
                            <a:schemeClr val="lt1"/>
                          </a:solidFill>
                        </a:rPr>
                        <a:t>✓</a:t>
                      </a:r>
                      <a:endParaRPr b="1" sz="33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1725">
                <a:tc>
                  <a:txBody>
                    <a:bodyPr/>
                    <a:lstStyle/>
                    <a:p>
                      <a:pPr indent="0" lvl="0" marL="0" rtl="0" algn="l">
                        <a:spcBef>
                          <a:spcPts val="0"/>
                        </a:spcBef>
                        <a:spcAft>
                          <a:spcPts val="0"/>
                        </a:spcAft>
                        <a:buClr>
                          <a:schemeClr val="dk1"/>
                        </a:buClr>
                        <a:buSzPts val="1100"/>
                        <a:buFont typeface="Arial"/>
                        <a:buNone/>
                      </a:pPr>
                      <a:r>
                        <a:rPr lang="en-US" sz="2200">
                          <a:solidFill>
                            <a:schemeClr val="lt1"/>
                          </a:solidFill>
                          <a:latin typeface="Trebuchet MS"/>
                          <a:ea typeface="Trebuchet MS"/>
                          <a:cs typeface="Trebuchet MS"/>
                          <a:sym typeface="Trebuchet MS"/>
                        </a:rPr>
                        <a:t>Classification model</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1725">
                <a:tc>
                  <a:txBody>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Summarization</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1725">
                <a:tc>
                  <a:txBody>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Final Prediction</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1725">
                <a:tc>
                  <a:txBody>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Report</a:t>
                      </a:r>
                      <a:endParaRPr sz="22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US" sz="3300">
                          <a:solidFill>
                            <a:srgbClr val="FFFFFF"/>
                          </a:solidFill>
                        </a:rPr>
                        <a:t>✓</a:t>
                      </a:r>
                      <a:endParaRPr sz="2000">
                        <a:solidFill>
                          <a:schemeClr val="lt1"/>
                        </a:solidFill>
                        <a:latin typeface="Trebuchet MS"/>
                        <a:ea typeface="Trebuchet MS"/>
                        <a:cs typeface="Trebuchet MS"/>
                        <a:sym typeface="Trebuchet M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284" name="Google Shape;284;p23"/>
          <p:cNvSpPr txBox="1"/>
          <p:nvPr/>
        </p:nvSpPr>
        <p:spPr>
          <a:xfrm>
            <a:off x="15232657" y="4632260"/>
            <a:ext cx="23076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Hetvi Parekh</a:t>
            </a:r>
            <a:endParaRPr sz="2650">
              <a:latin typeface="Trebuchet MS"/>
              <a:ea typeface="Trebuchet MS"/>
              <a:cs typeface="Trebuchet MS"/>
              <a:sym typeface="Trebuchet MS"/>
            </a:endParaRPr>
          </a:p>
        </p:txBody>
      </p:sp>
      <p:sp>
        <p:nvSpPr>
          <p:cNvPr id="285" name="Google Shape;285;p23"/>
          <p:cNvSpPr txBox="1"/>
          <p:nvPr/>
        </p:nvSpPr>
        <p:spPr>
          <a:xfrm>
            <a:off x="3698655" y="4632260"/>
            <a:ext cx="23076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Umang Kamdar</a:t>
            </a:r>
            <a:endParaRPr sz="2650">
              <a:latin typeface="Trebuchet MS"/>
              <a:ea typeface="Trebuchet MS"/>
              <a:cs typeface="Trebuchet MS"/>
              <a:sym typeface="Trebuchet MS"/>
            </a:endParaRPr>
          </a:p>
        </p:txBody>
      </p:sp>
      <p:sp>
        <p:nvSpPr>
          <p:cNvPr id="286" name="Google Shape;286;p23"/>
          <p:cNvSpPr txBox="1"/>
          <p:nvPr/>
        </p:nvSpPr>
        <p:spPr>
          <a:xfrm>
            <a:off x="814280" y="4734310"/>
            <a:ext cx="2307600" cy="422100"/>
          </a:xfrm>
          <a:prstGeom prst="rect">
            <a:avLst/>
          </a:prstGeom>
          <a:noFill/>
          <a:ln>
            <a:noFill/>
          </a:ln>
        </p:spPr>
        <p:txBody>
          <a:bodyPr anchorCtr="0" anchor="t" bIns="0" lIns="0" spcFirstLastPara="1" rIns="0" wrap="square" tIns="13950">
            <a:spAutoFit/>
          </a:bodyPr>
          <a:lstStyle/>
          <a:p>
            <a:pPr indent="0" lvl="0" marL="12700" marR="0" rtl="0" algn="ctr">
              <a:lnSpc>
                <a:spcPct val="100000"/>
              </a:lnSpc>
              <a:spcBef>
                <a:spcPts val="0"/>
              </a:spcBef>
              <a:spcAft>
                <a:spcPts val="0"/>
              </a:spcAft>
              <a:buNone/>
            </a:pPr>
            <a:r>
              <a:rPr lang="en-US" sz="2650">
                <a:solidFill>
                  <a:srgbClr val="FFFFFF"/>
                </a:solidFill>
                <a:latin typeface="Trebuchet MS"/>
                <a:ea typeface="Trebuchet MS"/>
                <a:cs typeface="Trebuchet MS"/>
                <a:sym typeface="Trebuchet MS"/>
              </a:rPr>
              <a:t>TASKS</a:t>
            </a:r>
            <a:endParaRPr sz="2650">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24"/>
          <p:cNvSpPr/>
          <p:nvPr/>
        </p:nvSpPr>
        <p:spPr>
          <a:xfrm>
            <a:off x="5930263" y="1028700"/>
            <a:ext cx="9525" cy="8229600"/>
          </a:xfrm>
          <a:custGeom>
            <a:rect b="b" l="l" r="r" t="t"/>
            <a:pathLst>
              <a:path extrusionOk="0" h="8229600" w="9525">
                <a:moveTo>
                  <a:pt x="9524" y="8229599"/>
                </a:moveTo>
                <a:lnTo>
                  <a:pt x="0" y="8229599"/>
                </a:lnTo>
                <a:lnTo>
                  <a:pt x="0" y="0"/>
                </a:lnTo>
                <a:lnTo>
                  <a:pt x="9524" y="0"/>
                </a:lnTo>
                <a:lnTo>
                  <a:pt x="9524" y="8229599"/>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24"/>
          <p:cNvSpPr txBox="1"/>
          <p:nvPr/>
        </p:nvSpPr>
        <p:spPr>
          <a:xfrm>
            <a:off x="593350" y="4598400"/>
            <a:ext cx="5115900" cy="1244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8000">
                <a:solidFill>
                  <a:srgbClr val="252529"/>
                </a:solidFill>
                <a:latin typeface="Book Antiqua"/>
                <a:ea typeface="Book Antiqua"/>
                <a:cs typeface="Book Antiqua"/>
                <a:sym typeface="Book Antiqua"/>
              </a:rPr>
              <a:t>References</a:t>
            </a:r>
            <a:endParaRPr sz="8000">
              <a:solidFill>
                <a:srgbClr val="252529"/>
              </a:solidFill>
              <a:latin typeface="Book Antiqua"/>
              <a:ea typeface="Book Antiqua"/>
              <a:cs typeface="Book Antiqua"/>
              <a:sym typeface="Book Antiqua"/>
            </a:endParaRPr>
          </a:p>
        </p:txBody>
      </p:sp>
      <p:sp>
        <p:nvSpPr>
          <p:cNvPr id="293" name="Google Shape;293;p24"/>
          <p:cNvSpPr txBox="1"/>
          <p:nvPr/>
        </p:nvSpPr>
        <p:spPr>
          <a:xfrm>
            <a:off x="6390125" y="478800"/>
            <a:ext cx="11450700" cy="9400200"/>
          </a:xfrm>
          <a:prstGeom prst="rect">
            <a:avLst/>
          </a:prstGeom>
          <a:noFill/>
          <a:ln>
            <a:noFill/>
          </a:ln>
        </p:spPr>
        <p:txBody>
          <a:bodyPr anchorCtr="0" anchor="t" bIns="0" lIns="0" spcFirstLastPara="1" rIns="0" wrap="square" tIns="12700">
            <a:spAutoFit/>
          </a:bodyPr>
          <a:lstStyle/>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[1] Kaur, Gurmeet, and Karan Bajaj. "News classification and its techniques: a review." IOSR Journal of Computer Engineering (IOSR-JCE) 18.1 (2016): 22-26.</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[2] Kadhim,  Ammar  Ismael.  ”An  Evaluation  of  Preprocessing  Techniques for Text Classification.” International Journal of Computer Science and Information Security 16.6 (2018).</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[3] McNamee, P., Mayfield, J. Character N-Gram Tokenization for European Language Text Retrieval. Information Retrieval 7, 73–97 (2004).</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[4] Text,   Q.   and   Huilgol,   P.,   2021.   BoW   Model   and   TF-IDF   For Creating   Feature   From   Text.   [online]   Analytics   Vidhya.   Available at: https://www.analyticsvidhya.com/blog/2020/02/quick-introduction-bag-of-words-bow-tf-idf/¿ </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[5] Vijayan, Vikas K., K. R. Bindu, and Latha Parameswaran. "A comprehensive study of text classification algorithms." 2017 International Conference on Advances in Computing, Communications and Informatics (ICACCI). IEEE, 2017.</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[6] Patra, Anuradha, and Divakar Singh. "A survey report on text classification with different term weighing methods and comparison between classification algorithms." International Journal of Computer Applications 75.7 (2013). </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[7] McCallum, Andrew, and Kamal Nigam. ”A comparison of event models for naive bayes text classification.” AAAI-98 workshop on learning for text categorization. Vol. 752. No. 1. 1998.</a:t>
            </a:r>
            <a:endParaRPr sz="2050">
              <a:solidFill>
                <a:srgbClr val="252529"/>
              </a:solidFill>
              <a:latin typeface="Trebuchet MS"/>
              <a:ea typeface="Trebuchet MS"/>
              <a:cs typeface="Trebuchet MS"/>
              <a:sym typeface="Trebuchet MS"/>
            </a:endParaRPr>
          </a:p>
          <a:p>
            <a:pPr indent="0" lvl="0" marL="1270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[8] Aggarwal, Charu C., and ChengXiang Zhai. "A survey of text classification algorithms." Mining text data. Springer, Boston, MA, 2012. 163-222.</a:t>
            </a:r>
            <a:endParaRPr sz="2050">
              <a:solidFill>
                <a:srgbClr val="252529"/>
              </a:solidFill>
              <a:latin typeface="Trebuchet MS"/>
              <a:ea typeface="Trebuchet MS"/>
              <a:cs typeface="Trebuchet MS"/>
              <a:sym typeface="Trebuchet MS"/>
            </a:endParaRPr>
          </a:p>
          <a:p>
            <a:pPr indent="0" lvl="0" marL="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[9] Singh, Gurinder, et al. "Comparison between multinomial and Bernoulli Naive Bayes for text classification." 2019 International Conference on Automation, Computational and Technology Management (ICACTM). IEEE, 2019.</a:t>
            </a:r>
            <a:endParaRPr sz="2050">
              <a:solidFill>
                <a:srgbClr val="252529"/>
              </a:solidFill>
              <a:latin typeface="Trebuchet MS"/>
              <a:ea typeface="Trebuchet MS"/>
              <a:cs typeface="Trebuchet MS"/>
              <a:sym typeface="Trebuchet MS"/>
            </a:endParaRPr>
          </a:p>
          <a:p>
            <a:pPr indent="0" lvl="0" marL="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[10] Domingos, Pedro, and Michael Pazzani. "On the optimality of the simple Bayesian classifier under zero-one loss." Machine learning 29.2 (1997): 103-130.</a:t>
            </a:r>
            <a:endParaRPr sz="2050">
              <a:solidFill>
                <a:srgbClr val="252529"/>
              </a:solidFill>
              <a:latin typeface="Trebuchet MS"/>
              <a:ea typeface="Trebuchet MS"/>
              <a:cs typeface="Trebuchet MS"/>
              <a:sym typeface="Trebuchet MS"/>
            </a:endParaRPr>
          </a:p>
          <a:p>
            <a:pPr indent="0" lvl="0" marL="0" marR="5080" rtl="0" algn="l">
              <a:lnSpc>
                <a:spcPct val="115000"/>
              </a:lnSpc>
              <a:spcBef>
                <a:spcPts val="0"/>
              </a:spcBef>
              <a:spcAft>
                <a:spcPts val="0"/>
              </a:spcAft>
              <a:buNone/>
            </a:pPr>
            <a:r>
              <a:rPr lang="en-US" sz="2050">
                <a:solidFill>
                  <a:srgbClr val="252529"/>
                </a:solidFill>
                <a:latin typeface="Trebuchet MS"/>
                <a:ea typeface="Trebuchet MS"/>
                <a:cs typeface="Trebuchet MS"/>
                <a:sym typeface="Trebuchet MS"/>
              </a:rPr>
              <a:t>[11] ghila,  G.  ”A  Survey  of  Naive  Bayes  Machine  Learning  approach  in Text Document Classification.” arXiv preprint arXiv:1003.1795 (2010).</a:t>
            </a:r>
            <a:endParaRPr sz="2050">
              <a:solidFill>
                <a:srgbClr val="252529"/>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10810634" y="3232181"/>
            <a:ext cx="5556250" cy="3654425"/>
          </a:xfrm>
          <a:prstGeom prst="rect">
            <a:avLst/>
          </a:prstGeom>
          <a:noFill/>
          <a:ln>
            <a:noFill/>
          </a:ln>
        </p:spPr>
        <p:txBody>
          <a:bodyPr anchorCtr="0" anchor="t" bIns="0" lIns="0" spcFirstLastPara="1" rIns="0" wrap="square" tIns="345425">
            <a:spAutoFit/>
          </a:bodyPr>
          <a:lstStyle/>
          <a:p>
            <a:pPr indent="-890905" lvl="0" marL="902969" marR="5080" rtl="0" algn="l">
              <a:lnSpc>
                <a:spcPct val="99761"/>
              </a:lnSpc>
              <a:spcBef>
                <a:spcPts val="0"/>
              </a:spcBef>
              <a:spcAft>
                <a:spcPts val="0"/>
              </a:spcAft>
              <a:buNone/>
            </a:pPr>
            <a:r>
              <a:rPr lang="en-US" sz="13000">
                <a:solidFill>
                  <a:srgbClr val="404040"/>
                </a:solidFill>
              </a:rPr>
              <a:t>Thank  you!</a:t>
            </a:r>
            <a:endParaRPr sz="13000"/>
          </a:p>
        </p:txBody>
      </p:sp>
      <p:pic>
        <p:nvPicPr>
          <p:cNvPr id="299" name="Google Shape;299;p25"/>
          <p:cNvPicPr preferRelativeResize="0"/>
          <p:nvPr/>
        </p:nvPicPr>
        <p:blipFill rotWithShape="1">
          <a:blip r:embed="rId3">
            <a:alphaModFix/>
          </a:blip>
          <a:srcRect b="0" l="4338" r="46077" t="0"/>
          <a:stretch/>
        </p:blipFill>
        <p:spPr>
          <a:xfrm>
            <a:off x="0" y="-12"/>
            <a:ext cx="9182253" cy="1028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p:nvPr/>
        </p:nvSpPr>
        <p:spPr>
          <a:xfrm>
            <a:off x="2819306" y="2070147"/>
            <a:ext cx="12649200" cy="9525"/>
          </a:xfrm>
          <a:custGeom>
            <a:rect b="b" l="l" r="r" t="t"/>
            <a:pathLst>
              <a:path extrusionOk="0" h="9525" w="12649200">
                <a:moveTo>
                  <a:pt x="12649198" y="9524"/>
                </a:moveTo>
                <a:lnTo>
                  <a:pt x="0" y="9524"/>
                </a:lnTo>
                <a:lnTo>
                  <a:pt x="0" y="0"/>
                </a:lnTo>
                <a:lnTo>
                  <a:pt x="12649198" y="0"/>
                </a:lnTo>
                <a:lnTo>
                  <a:pt x="12649198"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8"/>
          <p:cNvSpPr txBox="1"/>
          <p:nvPr>
            <p:ph idx="1" type="body"/>
          </p:nvPr>
        </p:nvSpPr>
        <p:spPr>
          <a:xfrm>
            <a:off x="2819300" y="2832150"/>
            <a:ext cx="12649200" cy="6644700"/>
          </a:xfrm>
          <a:prstGeom prst="rect">
            <a:avLst/>
          </a:prstGeom>
          <a:noFill/>
          <a:ln>
            <a:noFill/>
          </a:ln>
        </p:spPr>
        <p:txBody>
          <a:bodyPr anchorCtr="0" anchor="t" bIns="0" lIns="0" spcFirstLastPara="1" rIns="0" wrap="square" tIns="107950">
            <a:spAutoFit/>
          </a:bodyPr>
          <a:lstStyle/>
          <a:p>
            <a:pPr indent="-400050" lvl="0" marL="457200" marR="5080" rtl="0" algn="just">
              <a:lnSpc>
                <a:spcPct val="115000"/>
              </a:lnSpc>
              <a:spcBef>
                <a:spcPts val="0"/>
              </a:spcBef>
              <a:spcAft>
                <a:spcPts val="0"/>
              </a:spcAft>
              <a:buClr>
                <a:srgbClr val="FFFFFF"/>
              </a:buClr>
              <a:buSzPts val="2700"/>
              <a:buFont typeface="Trebuchet MS"/>
              <a:buChar char="➢"/>
            </a:pPr>
            <a:r>
              <a:rPr lang="en-US" sz="2700">
                <a:solidFill>
                  <a:srgbClr val="FFFFFF"/>
                </a:solidFill>
                <a:latin typeface="Trebuchet MS"/>
                <a:ea typeface="Trebuchet MS"/>
                <a:cs typeface="Trebuchet MS"/>
                <a:sym typeface="Trebuchet MS"/>
              </a:rPr>
              <a:t>The project is focused on the development of a classification system, focused on the classification of news articles into a few predefined categories. </a:t>
            </a:r>
            <a:endParaRPr sz="2700">
              <a:solidFill>
                <a:srgbClr val="FFFFFF"/>
              </a:solidFill>
              <a:latin typeface="Trebuchet MS"/>
              <a:ea typeface="Trebuchet MS"/>
              <a:cs typeface="Trebuchet MS"/>
              <a:sym typeface="Trebuchet MS"/>
            </a:endParaRPr>
          </a:p>
          <a:p>
            <a:pPr indent="-400050" lvl="0" marL="457200" marR="5080" rtl="0" algn="just">
              <a:lnSpc>
                <a:spcPct val="115000"/>
              </a:lnSpc>
              <a:spcBef>
                <a:spcPts val="1000"/>
              </a:spcBef>
              <a:spcAft>
                <a:spcPts val="0"/>
              </a:spcAft>
              <a:buClr>
                <a:srgbClr val="FFFFFF"/>
              </a:buClr>
              <a:buSzPts val="2700"/>
              <a:buFont typeface="Trebuchet MS"/>
              <a:buChar char="➢"/>
            </a:pPr>
            <a:r>
              <a:rPr lang="en-US" sz="2700">
                <a:solidFill>
                  <a:srgbClr val="FFFFFF"/>
                </a:solidFill>
                <a:latin typeface="Trebuchet MS"/>
                <a:ea typeface="Trebuchet MS"/>
                <a:cs typeface="Trebuchet MS"/>
                <a:sym typeface="Trebuchet MS"/>
              </a:rPr>
              <a:t>This project uses a hybrid model (machine learning-based classification in combination with rule-based classification). It is built upon the concepts of Natural Language Processing.</a:t>
            </a:r>
            <a:endParaRPr sz="2700">
              <a:solidFill>
                <a:srgbClr val="FFFFFF"/>
              </a:solidFill>
              <a:latin typeface="Trebuchet MS"/>
              <a:ea typeface="Trebuchet MS"/>
              <a:cs typeface="Trebuchet MS"/>
              <a:sym typeface="Trebuchet MS"/>
            </a:endParaRPr>
          </a:p>
          <a:p>
            <a:pPr indent="-400050" lvl="0" marL="457200" marR="5080" rtl="0" algn="just">
              <a:lnSpc>
                <a:spcPct val="115000"/>
              </a:lnSpc>
              <a:spcBef>
                <a:spcPts val="1000"/>
              </a:spcBef>
              <a:spcAft>
                <a:spcPts val="0"/>
              </a:spcAft>
              <a:buClr>
                <a:srgbClr val="FFFFFF"/>
              </a:buClr>
              <a:buSzPts val="2700"/>
              <a:buFont typeface="Trebuchet MS"/>
              <a:buChar char="➢"/>
            </a:pPr>
            <a:r>
              <a:rPr lang="en-US" sz="2700">
                <a:solidFill>
                  <a:srgbClr val="FFFFFF"/>
                </a:solidFill>
                <a:latin typeface="Trebuchet MS"/>
                <a:ea typeface="Trebuchet MS"/>
                <a:cs typeface="Trebuchet MS"/>
                <a:sym typeface="Trebuchet MS"/>
              </a:rPr>
              <a:t>The developed system tries to assimilate a rule-based approach also, in order to eliminate the flaws, if any, in the model trained by only the machine learning approach. </a:t>
            </a:r>
            <a:endParaRPr sz="2700">
              <a:solidFill>
                <a:srgbClr val="FFFFFF"/>
              </a:solidFill>
              <a:latin typeface="Trebuchet MS"/>
              <a:ea typeface="Trebuchet MS"/>
              <a:cs typeface="Trebuchet MS"/>
              <a:sym typeface="Trebuchet MS"/>
            </a:endParaRPr>
          </a:p>
          <a:p>
            <a:pPr indent="-400050" lvl="0" marL="457200" marR="5080" rtl="0" algn="just">
              <a:lnSpc>
                <a:spcPct val="115000"/>
              </a:lnSpc>
              <a:spcBef>
                <a:spcPts val="1000"/>
              </a:spcBef>
              <a:spcAft>
                <a:spcPts val="1000"/>
              </a:spcAft>
              <a:buClr>
                <a:srgbClr val="FFFFFF"/>
              </a:buClr>
              <a:buSzPts val="2700"/>
              <a:buFont typeface="Trebuchet MS"/>
              <a:buChar char="➢"/>
            </a:pPr>
            <a:r>
              <a:rPr lang="en-US" sz="2700">
                <a:solidFill>
                  <a:srgbClr val="FFFFFF"/>
                </a:solidFill>
                <a:latin typeface="Trebuchet MS"/>
                <a:ea typeface="Trebuchet MS"/>
                <a:cs typeface="Trebuchet MS"/>
                <a:sym typeface="Trebuchet MS"/>
              </a:rPr>
              <a:t>The project also focuses on optimising the classification-prediction process by developing a system capable of classifying the input more than once by modifying the input through different modules of the system, comparing the different prediction outputs and then, providing the final prediction, based on the coded conditions. </a:t>
            </a:r>
            <a:endParaRPr sz="2700">
              <a:solidFill>
                <a:srgbClr val="FFFFFF"/>
              </a:solidFill>
              <a:latin typeface="Trebuchet MS"/>
              <a:ea typeface="Trebuchet MS"/>
              <a:cs typeface="Trebuchet MS"/>
              <a:sym typeface="Trebuchet MS"/>
            </a:endParaRPr>
          </a:p>
        </p:txBody>
      </p:sp>
      <p:sp>
        <p:nvSpPr>
          <p:cNvPr id="63" name="Google Shape;63;p8"/>
          <p:cNvSpPr txBox="1"/>
          <p:nvPr>
            <p:ph type="title"/>
          </p:nvPr>
        </p:nvSpPr>
        <p:spPr>
          <a:xfrm>
            <a:off x="3044455" y="468875"/>
            <a:ext cx="12198900" cy="1244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8000">
                <a:solidFill>
                  <a:srgbClr val="FFFFFF"/>
                </a:solidFill>
              </a:rPr>
              <a:t>Introduction</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9"/>
          <p:cNvSpPr/>
          <p:nvPr/>
        </p:nvSpPr>
        <p:spPr>
          <a:xfrm>
            <a:off x="2819306" y="2070147"/>
            <a:ext cx="12649200" cy="9525"/>
          </a:xfrm>
          <a:custGeom>
            <a:rect b="b" l="l" r="r" t="t"/>
            <a:pathLst>
              <a:path extrusionOk="0" h="9525" w="12649200">
                <a:moveTo>
                  <a:pt x="12649198" y="9524"/>
                </a:moveTo>
                <a:lnTo>
                  <a:pt x="0" y="9524"/>
                </a:lnTo>
                <a:lnTo>
                  <a:pt x="0" y="0"/>
                </a:lnTo>
                <a:lnTo>
                  <a:pt x="12649198" y="0"/>
                </a:lnTo>
                <a:lnTo>
                  <a:pt x="12649198" y="9524"/>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9"/>
          <p:cNvSpPr txBox="1"/>
          <p:nvPr>
            <p:ph idx="4294967295" type="body"/>
          </p:nvPr>
        </p:nvSpPr>
        <p:spPr>
          <a:xfrm>
            <a:off x="2819300" y="2841675"/>
            <a:ext cx="12649200" cy="5339100"/>
          </a:xfrm>
          <a:prstGeom prst="rect">
            <a:avLst/>
          </a:prstGeom>
          <a:noFill/>
          <a:ln>
            <a:noFill/>
          </a:ln>
        </p:spPr>
        <p:txBody>
          <a:bodyPr anchorCtr="0" anchor="t" bIns="0" lIns="0" spcFirstLastPara="1" rIns="0" wrap="square" tIns="107950">
            <a:spAutoFit/>
          </a:bodyPr>
          <a:lstStyle/>
          <a:p>
            <a:pPr indent="-400050" lvl="0" marL="457200" rtl="0" algn="l">
              <a:lnSpc>
                <a:spcPct val="1150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With the increase in digitization and availability of large amount of data, the need for categorization has become pertinent. </a:t>
            </a:r>
            <a:endParaRPr sz="2700">
              <a:solidFill>
                <a:srgbClr val="252529"/>
              </a:solidFill>
              <a:latin typeface="Trebuchet MS"/>
              <a:ea typeface="Trebuchet MS"/>
              <a:cs typeface="Trebuchet MS"/>
              <a:sym typeface="Trebuchet MS"/>
            </a:endParaRPr>
          </a:p>
          <a:p>
            <a:pPr indent="-400050" lvl="0" marL="45720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Users prefer to read news articles, blogs, ebooks, etc. on a particular topics of their interest.</a:t>
            </a:r>
            <a:endParaRPr sz="2700">
              <a:solidFill>
                <a:srgbClr val="252529"/>
              </a:solidFill>
              <a:latin typeface="Trebuchet MS"/>
              <a:ea typeface="Trebuchet MS"/>
              <a:cs typeface="Trebuchet MS"/>
              <a:sym typeface="Trebuchet MS"/>
            </a:endParaRPr>
          </a:p>
          <a:p>
            <a:pPr indent="-400050" lvl="0" marL="45720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Thus, it becomes necessary to sort the content categorically and also provide interest and intent based suggestions to the users. </a:t>
            </a:r>
            <a:endParaRPr sz="2700">
              <a:solidFill>
                <a:srgbClr val="252529"/>
              </a:solidFill>
              <a:latin typeface="Trebuchet MS"/>
              <a:ea typeface="Trebuchet MS"/>
              <a:cs typeface="Trebuchet MS"/>
              <a:sym typeface="Trebuchet MS"/>
            </a:endParaRPr>
          </a:p>
          <a:p>
            <a:pPr indent="-400050" lvl="0" marL="45720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On the other hand, young writers who venture into free-form writing wish to check that how their pieces can be improved to fit into a categorical classification. </a:t>
            </a:r>
            <a:endParaRPr sz="2700">
              <a:solidFill>
                <a:srgbClr val="252529"/>
              </a:solidFill>
              <a:latin typeface="Trebuchet MS"/>
              <a:ea typeface="Trebuchet MS"/>
              <a:cs typeface="Trebuchet MS"/>
              <a:sym typeface="Trebuchet MS"/>
            </a:endParaRPr>
          </a:p>
          <a:p>
            <a:pPr indent="-400050" lvl="0" marL="457200" rtl="0" algn="l">
              <a:lnSpc>
                <a:spcPct val="115000"/>
              </a:lnSpc>
              <a:spcBef>
                <a:spcPts val="1000"/>
              </a:spcBef>
              <a:spcAft>
                <a:spcPts val="100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Thus, a robust system is highly required for the task. </a:t>
            </a:r>
            <a:endParaRPr sz="2700">
              <a:solidFill>
                <a:srgbClr val="252529"/>
              </a:solidFill>
              <a:latin typeface="Trebuchet MS"/>
              <a:ea typeface="Trebuchet MS"/>
              <a:cs typeface="Trebuchet MS"/>
              <a:sym typeface="Trebuchet MS"/>
            </a:endParaRPr>
          </a:p>
        </p:txBody>
      </p:sp>
      <p:sp>
        <p:nvSpPr>
          <p:cNvPr id="70" name="Google Shape;70;p9"/>
          <p:cNvSpPr txBox="1"/>
          <p:nvPr>
            <p:ph idx="4294967295" type="title"/>
          </p:nvPr>
        </p:nvSpPr>
        <p:spPr>
          <a:xfrm>
            <a:off x="3044455" y="468875"/>
            <a:ext cx="12198900" cy="12441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8000"/>
              <a:t>Problem Statement</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10"/>
          <p:cNvSpPr/>
          <p:nvPr/>
        </p:nvSpPr>
        <p:spPr>
          <a:xfrm>
            <a:off x="2819756" y="1590828"/>
            <a:ext cx="12649200" cy="9525"/>
          </a:xfrm>
          <a:custGeom>
            <a:rect b="b" l="l" r="r" t="t"/>
            <a:pathLst>
              <a:path extrusionOk="0" h="9525" w="12649200">
                <a:moveTo>
                  <a:pt x="12649198" y="9524"/>
                </a:moveTo>
                <a:lnTo>
                  <a:pt x="0" y="9524"/>
                </a:lnTo>
                <a:lnTo>
                  <a:pt x="0" y="0"/>
                </a:lnTo>
                <a:lnTo>
                  <a:pt x="12649198" y="0"/>
                </a:lnTo>
                <a:lnTo>
                  <a:pt x="12649198" y="9524"/>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10"/>
          <p:cNvSpPr txBox="1"/>
          <p:nvPr/>
        </p:nvSpPr>
        <p:spPr>
          <a:xfrm>
            <a:off x="2829380" y="2873369"/>
            <a:ext cx="12629400" cy="1244100"/>
          </a:xfrm>
          <a:prstGeom prst="rect">
            <a:avLst/>
          </a:prstGeom>
          <a:noFill/>
          <a:ln>
            <a:noFill/>
          </a:ln>
        </p:spPr>
        <p:txBody>
          <a:bodyPr anchorCtr="0" anchor="t" bIns="0" lIns="0" spcFirstLastPara="1" rIns="0" wrap="square" tIns="12700">
            <a:spAutoFit/>
          </a:bodyPr>
          <a:lstStyle/>
          <a:p>
            <a:pPr indent="803910" lvl="0" marL="12700" marR="5080" rtl="0" algn="ctr">
              <a:lnSpc>
                <a:spcPct val="107700"/>
              </a:lnSpc>
              <a:spcBef>
                <a:spcPts val="0"/>
              </a:spcBef>
              <a:spcAft>
                <a:spcPts val="0"/>
              </a:spcAft>
              <a:buNone/>
            </a:pPr>
            <a:r>
              <a:rPr lang="en-US" sz="8000">
                <a:solidFill>
                  <a:srgbClr val="252529"/>
                </a:solidFill>
                <a:latin typeface="Book Antiqua"/>
                <a:ea typeface="Book Antiqua"/>
                <a:cs typeface="Book Antiqua"/>
                <a:sym typeface="Book Antiqua"/>
              </a:rPr>
              <a:t>Literature Survey</a:t>
            </a:r>
            <a:endParaRPr sz="8000">
              <a:latin typeface="Book Antiqua"/>
              <a:ea typeface="Book Antiqua"/>
              <a:cs typeface="Book Antiqua"/>
              <a:sym typeface="Book Antiqua"/>
            </a:endParaRPr>
          </a:p>
        </p:txBody>
      </p:sp>
      <p:pic>
        <p:nvPicPr>
          <p:cNvPr id="77" name="Google Shape;77;p10"/>
          <p:cNvPicPr preferRelativeResize="0"/>
          <p:nvPr/>
        </p:nvPicPr>
        <p:blipFill rotWithShape="1">
          <a:blip r:embed="rId3">
            <a:alphaModFix/>
          </a:blip>
          <a:srcRect b="0" l="0" r="0" t="0"/>
          <a:stretch/>
        </p:blipFill>
        <p:spPr>
          <a:xfrm>
            <a:off x="0" y="6334029"/>
            <a:ext cx="18287999" cy="3952874"/>
          </a:xfrm>
          <a:prstGeom prst="rect">
            <a:avLst/>
          </a:prstGeom>
          <a:noFill/>
          <a:ln>
            <a:noFill/>
          </a:ln>
        </p:spPr>
      </p:pic>
      <p:grpSp>
        <p:nvGrpSpPr>
          <p:cNvPr id="78" name="Google Shape;78;p10"/>
          <p:cNvGrpSpPr/>
          <p:nvPr/>
        </p:nvGrpSpPr>
        <p:grpSpPr>
          <a:xfrm>
            <a:off x="15468947" y="3094421"/>
            <a:ext cx="1273809" cy="802004"/>
            <a:chOff x="12616547" y="4743371"/>
            <a:chExt cx="1273809" cy="802004"/>
          </a:xfrm>
        </p:grpSpPr>
        <p:sp>
          <p:nvSpPr>
            <p:cNvPr id="79" name="Google Shape;79;p10"/>
            <p:cNvSpPr/>
            <p:nvPr/>
          </p:nvSpPr>
          <p:spPr>
            <a:xfrm>
              <a:off x="12616547" y="4743371"/>
              <a:ext cx="1273809" cy="802004"/>
            </a:xfrm>
            <a:custGeom>
              <a:rect b="b" l="l" r="r" t="t"/>
              <a:pathLst>
                <a:path extrusionOk="0" h="802004" w="1273809">
                  <a:moveTo>
                    <a:pt x="1273513" y="801841"/>
                  </a:moveTo>
                  <a:lnTo>
                    <a:pt x="0" y="801841"/>
                  </a:lnTo>
                  <a:lnTo>
                    <a:pt x="0" y="0"/>
                  </a:lnTo>
                  <a:lnTo>
                    <a:pt x="1273513" y="0"/>
                  </a:lnTo>
                  <a:lnTo>
                    <a:pt x="1273513" y="801841"/>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0"/>
            <p:cNvSpPr/>
            <p:nvPr/>
          </p:nvSpPr>
          <p:spPr>
            <a:xfrm>
              <a:off x="12986771" y="5024691"/>
              <a:ext cx="533400" cy="236220"/>
            </a:xfrm>
            <a:custGeom>
              <a:rect b="b" l="l" r="r" t="t"/>
              <a:pathLst>
                <a:path extrusionOk="0" h="236220" w="533400">
                  <a:moveTo>
                    <a:pt x="415426" y="235835"/>
                  </a:moveTo>
                  <a:lnTo>
                    <a:pt x="401272" y="221700"/>
                  </a:lnTo>
                  <a:lnTo>
                    <a:pt x="495382" y="127713"/>
                  </a:lnTo>
                  <a:lnTo>
                    <a:pt x="0" y="127713"/>
                  </a:lnTo>
                  <a:lnTo>
                    <a:pt x="0" y="107874"/>
                  </a:lnTo>
                  <a:lnTo>
                    <a:pt x="495382" y="107874"/>
                  </a:lnTo>
                  <a:lnTo>
                    <a:pt x="401272" y="14135"/>
                  </a:lnTo>
                  <a:lnTo>
                    <a:pt x="415426" y="0"/>
                  </a:lnTo>
                  <a:lnTo>
                    <a:pt x="533374" y="117793"/>
                  </a:lnTo>
                  <a:lnTo>
                    <a:pt x="415426" y="23583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1186776" y="1427375"/>
            <a:ext cx="6743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solidFill>
                  <a:schemeClr val="lt1"/>
                </a:solidFill>
              </a:rPr>
              <a:t>Steps for Classification</a:t>
            </a:r>
            <a:endParaRPr sz="4000">
              <a:solidFill>
                <a:schemeClr val="lt1"/>
              </a:solidFill>
            </a:endParaRPr>
          </a:p>
        </p:txBody>
      </p:sp>
      <p:sp>
        <p:nvSpPr>
          <p:cNvPr id="86" name="Google Shape;86;p11"/>
          <p:cNvSpPr txBox="1"/>
          <p:nvPr/>
        </p:nvSpPr>
        <p:spPr>
          <a:xfrm>
            <a:off x="1186775" y="2272525"/>
            <a:ext cx="7641300" cy="645900"/>
          </a:xfrm>
          <a:prstGeom prst="rect">
            <a:avLst/>
          </a:prstGeom>
          <a:noFill/>
          <a:ln>
            <a:noFill/>
          </a:ln>
        </p:spPr>
        <p:txBody>
          <a:bodyPr anchorCtr="0" anchor="t" bIns="0" lIns="0" spcFirstLastPara="1" rIns="0" wrap="square" tIns="12700">
            <a:spAutoFit/>
          </a:bodyPr>
          <a:lstStyle/>
          <a:p>
            <a:pPr indent="0" lvl="0" marL="12700" marR="5080" rtl="0" algn="l">
              <a:lnSpc>
                <a:spcPct val="116500"/>
              </a:lnSpc>
              <a:spcBef>
                <a:spcPts val="0"/>
              </a:spcBef>
              <a:spcAft>
                <a:spcPts val="0"/>
              </a:spcAft>
              <a:buClr>
                <a:srgbClr val="000000"/>
              </a:buClr>
              <a:buFont typeface="Arial"/>
              <a:buNone/>
            </a:pPr>
            <a:r>
              <a:rPr lang="en-US" sz="1900">
                <a:solidFill>
                  <a:srgbClr val="FFFFFF"/>
                </a:solidFill>
                <a:latin typeface="Trebuchet MS"/>
                <a:ea typeface="Trebuchet MS"/>
                <a:cs typeface="Trebuchet MS"/>
                <a:sym typeface="Trebuchet MS"/>
              </a:rPr>
              <a:t>Data collection, pre-processing, feature selection, classification techniques application, and evaluating performance measures [1].</a:t>
            </a:r>
            <a:endParaRPr sz="1900">
              <a:latin typeface="Trebuchet MS"/>
              <a:ea typeface="Trebuchet MS"/>
              <a:cs typeface="Trebuchet MS"/>
              <a:sym typeface="Trebuchet MS"/>
            </a:endParaRPr>
          </a:p>
        </p:txBody>
      </p:sp>
      <p:sp>
        <p:nvSpPr>
          <p:cNvPr id="87" name="Google Shape;87;p11"/>
          <p:cNvSpPr txBox="1"/>
          <p:nvPr/>
        </p:nvSpPr>
        <p:spPr>
          <a:xfrm>
            <a:off x="10330775" y="5450775"/>
            <a:ext cx="7641300" cy="3722400"/>
          </a:xfrm>
          <a:prstGeom prst="rect">
            <a:avLst/>
          </a:prstGeom>
          <a:noFill/>
          <a:ln>
            <a:noFill/>
          </a:ln>
        </p:spPr>
        <p:txBody>
          <a:bodyPr anchorCtr="0" anchor="t" bIns="0" lIns="0" spcFirstLastPara="1" rIns="0" wrap="square" tIns="12700">
            <a:spAutoFit/>
          </a:bodyPr>
          <a:lstStyle/>
          <a:p>
            <a:pPr indent="0" lvl="0" marL="12700" marR="1115060" rtl="0" algn="l">
              <a:spcBef>
                <a:spcPts val="0"/>
              </a:spcBef>
              <a:spcAft>
                <a:spcPts val="0"/>
              </a:spcAft>
              <a:buClr>
                <a:schemeClr val="dk1"/>
              </a:buClr>
              <a:buFont typeface="Arial"/>
              <a:buNone/>
            </a:pPr>
            <a:r>
              <a:rPr lang="en-US" sz="4000">
                <a:solidFill>
                  <a:schemeClr val="lt1"/>
                </a:solidFill>
                <a:latin typeface="Book Antiqua"/>
                <a:ea typeface="Book Antiqua"/>
                <a:cs typeface="Book Antiqua"/>
                <a:sym typeface="Book Antiqua"/>
              </a:rPr>
              <a:t>Feature Vectorization</a:t>
            </a:r>
            <a:endParaRPr sz="4000">
              <a:solidFill>
                <a:srgbClr val="FFFFFF"/>
              </a:solidFill>
              <a:latin typeface="Book Antiqua"/>
              <a:ea typeface="Book Antiqua"/>
              <a:cs typeface="Book Antiqua"/>
              <a:sym typeface="Book Antiqua"/>
            </a:endParaRPr>
          </a:p>
          <a:p>
            <a:pPr indent="0" lvl="0" marL="12700" marR="0" rtl="0" algn="l">
              <a:lnSpc>
                <a:spcPct val="100000"/>
              </a:lnSpc>
              <a:spcBef>
                <a:spcPts val="1470"/>
              </a:spcBef>
              <a:spcAft>
                <a:spcPts val="0"/>
              </a:spcAft>
              <a:buSzPts val="1100"/>
              <a:buNone/>
            </a:pPr>
            <a:r>
              <a:rPr lang="en-US" sz="1900">
                <a:solidFill>
                  <a:srgbClr val="FFFFFF"/>
                </a:solidFill>
                <a:latin typeface="Trebuchet MS"/>
                <a:ea typeface="Trebuchet MS"/>
                <a:cs typeface="Trebuchet MS"/>
                <a:sym typeface="Trebuchet MS"/>
              </a:rPr>
              <a:t>Bag of Words just creates a set of vectors containing the count of word occurrences in the document, while the TF-IDF model contains information on the more important words and the less important ones as well. </a:t>
            </a:r>
            <a:endParaRPr sz="1900">
              <a:solidFill>
                <a:srgbClr val="FFFFFF"/>
              </a:solidFill>
              <a:latin typeface="Trebuchet MS"/>
              <a:ea typeface="Trebuchet MS"/>
              <a:cs typeface="Trebuchet MS"/>
              <a:sym typeface="Trebuchet MS"/>
            </a:endParaRPr>
          </a:p>
          <a:p>
            <a:pPr indent="0" lvl="0" marL="12700" marR="0" rtl="0" algn="l">
              <a:lnSpc>
                <a:spcPct val="100000"/>
              </a:lnSpc>
              <a:spcBef>
                <a:spcPts val="1470"/>
              </a:spcBef>
              <a:spcAft>
                <a:spcPts val="0"/>
              </a:spcAft>
              <a:buClr>
                <a:schemeClr val="dk1"/>
              </a:buClr>
              <a:buSzPts val="1100"/>
              <a:buFont typeface="Arial"/>
              <a:buNone/>
            </a:pPr>
            <a:r>
              <a:rPr lang="en-US" sz="1900">
                <a:solidFill>
                  <a:srgbClr val="FFFFFF"/>
                </a:solidFill>
                <a:latin typeface="Trebuchet MS"/>
                <a:ea typeface="Trebuchet MS"/>
                <a:cs typeface="Trebuchet MS"/>
                <a:sym typeface="Trebuchet MS"/>
              </a:rPr>
              <a:t>Bag of Words vectors are easy to interpret. However, TF-IDF usually performs better in machine learning models [4].</a:t>
            </a:r>
            <a:endParaRPr sz="1900">
              <a:solidFill>
                <a:srgbClr val="FFFFFF"/>
              </a:solidFill>
              <a:latin typeface="Trebuchet MS"/>
              <a:ea typeface="Trebuchet MS"/>
              <a:cs typeface="Trebuchet MS"/>
              <a:sym typeface="Trebuchet MS"/>
            </a:endParaRPr>
          </a:p>
          <a:p>
            <a:pPr indent="0" lvl="0" marL="12700" marR="0" rtl="0" algn="l">
              <a:lnSpc>
                <a:spcPct val="100000"/>
              </a:lnSpc>
              <a:spcBef>
                <a:spcPts val="1470"/>
              </a:spcBef>
              <a:spcAft>
                <a:spcPts val="0"/>
              </a:spcAft>
              <a:buClr>
                <a:schemeClr val="dk1"/>
              </a:buClr>
              <a:buSzPts val="1100"/>
              <a:buFont typeface="Arial"/>
              <a:buNone/>
            </a:pPr>
            <a:r>
              <a:t/>
            </a:r>
            <a:endParaRPr sz="1900">
              <a:solidFill>
                <a:srgbClr val="FFFFFF"/>
              </a:solidFill>
              <a:latin typeface="Trebuchet MS"/>
              <a:ea typeface="Trebuchet MS"/>
              <a:cs typeface="Trebuchet MS"/>
              <a:sym typeface="Trebuchet MS"/>
            </a:endParaRPr>
          </a:p>
          <a:p>
            <a:pPr indent="0" lvl="0" marL="12700" marR="0" rtl="0" algn="l">
              <a:lnSpc>
                <a:spcPct val="100000"/>
              </a:lnSpc>
              <a:spcBef>
                <a:spcPts val="1470"/>
              </a:spcBef>
              <a:spcAft>
                <a:spcPts val="0"/>
              </a:spcAft>
              <a:buNone/>
            </a:pPr>
            <a:r>
              <a:t/>
            </a:r>
            <a:endParaRPr sz="1900">
              <a:solidFill>
                <a:srgbClr val="FFFFFF"/>
              </a:solidFill>
              <a:latin typeface="Trebuchet MS"/>
              <a:ea typeface="Trebuchet MS"/>
              <a:cs typeface="Trebuchet MS"/>
              <a:sym typeface="Trebuchet MS"/>
            </a:endParaRPr>
          </a:p>
        </p:txBody>
      </p:sp>
      <p:sp>
        <p:nvSpPr>
          <p:cNvPr id="88" name="Google Shape;88;p11"/>
          <p:cNvSpPr/>
          <p:nvPr/>
        </p:nvSpPr>
        <p:spPr>
          <a:xfrm>
            <a:off x="10343467" y="8425471"/>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1"/>
          <p:cNvSpPr/>
          <p:nvPr/>
        </p:nvSpPr>
        <p:spPr>
          <a:xfrm>
            <a:off x="10343467" y="4078230"/>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1"/>
          <p:cNvSpPr txBox="1"/>
          <p:nvPr/>
        </p:nvSpPr>
        <p:spPr>
          <a:xfrm>
            <a:off x="10330775" y="1427375"/>
            <a:ext cx="7641300" cy="2417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chemeClr val="lt1"/>
                </a:solidFill>
                <a:latin typeface="Book Antiqua"/>
                <a:ea typeface="Book Antiqua"/>
                <a:cs typeface="Book Antiqua"/>
                <a:sym typeface="Book Antiqua"/>
              </a:rPr>
              <a:t>Text Preprocessing</a:t>
            </a:r>
            <a:endParaRPr sz="4000">
              <a:latin typeface="Book Antiqua"/>
              <a:ea typeface="Book Antiqua"/>
              <a:cs typeface="Book Antiqua"/>
              <a:sym typeface="Book Antiqua"/>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A vital stage in text classification particularly and text mining generally.</a:t>
            </a:r>
            <a:endParaRPr sz="1900">
              <a:solidFill>
                <a:srgbClr val="FFFFFF"/>
              </a:solidFill>
              <a:latin typeface="Trebuchet MS"/>
              <a:ea typeface="Trebuchet MS"/>
              <a:cs typeface="Trebuchet MS"/>
              <a:sym typeface="Trebuchet MS"/>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Done by text documents collection, tokenization, stop-words removal, and stemming [2].</a:t>
            </a:r>
            <a:endParaRPr sz="1900">
              <a:solidFill>
                <a:srgbClr val="FFFFFF"/>
              </a:solidFill>
              <a:latin typeface="Trebuchet MS"/>
              <a:ea typeface="Trebuchet MS"/>
              <a:cs typeface="Trebuchet MS"/>
              <a:sym typeface="Trebuchet MS"/>
            </a:endParaRPr>
          </a:p>
        </p:txBody>
      </p:sp>
      <p:sp>
        <p:nvSpPr>
          <p:cNvPr id="91" name="Google Shape;91;p11"/>
          <p:cNvSpPr txBox="1"/>
          <p:nvPr/>
        </p:nvSpPr>
        <p:spPr>
          <a:xfrm>
            <a:off x="1186775" y="5450775"/>
            <a:ext cx="7641300" cy="1498200"/>
          </a:xfrm>
          <a:prstGeom prst="rect">
            <a:avLst/>
          </a:prstGeom>
          <a:noFill/>
          <a:ln>
            <a:noFill/>
          </a:ln>
        </p:spPr>
        <p:txBody>
          <a:bodyPr anchorCtr="0" anchor="t" bIns="0" lIns="0" spcFirstLastPara="1" rIns="0" wrap="square" tIns="12700">
            <a:spAutoFit/>
          </a:bodyPr>
          <a:lstStyle/>
          <a:p>
            <a:pPr indent="0" lvl="0" marL="12700" marR="850264" rtl="0" algn="l">
              <a:spcBef>
                <a:spcPts val="0"/>
              </a:spcBef>
              <a:spcAft>
                <a:spcPts val="0"/>
              </a:spcAft>
              <a:buClr>
                <a:schemeClr val="dk1"/>
              </a:buClr>
              <a:buFont typeface="Arial"/>
              <a:buNone/>
            </a:pPr>
            <a:r>
              <a:rPr lang="en-US" sz="4000">
                <a:solidFill>
                  <a:schemeClr val="lt1"/>
                </a:solidFill>
                <a:latin typeface="Book Antiqua"/>
                <a:ea typeface="Book Antiqua"/>
                <a:cs typeface="Book Antiqua"/>
                <a:sym typeface="Book Antiqua"/>
              </a:rPr>
              <a:t>Frequency Distribution</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1845"/>
              </a:spcBef>
              <a:spcAft>
                <a:spcPts val="0"/>
              </a:spcAft>
              <a:buNone/>
            </a:pPr>
            <a:r>
              <a:rPr lang="en-US" sz="1900">
                <a:solidFill>
                  <a:srgbClr val="FFFFFF"/>
                </a:solidFill>
                <a:latin typeface="Trebuchet MS"/>
                <a:ea typeface="Trebuchet MS"/>
                <a:cs typeface="Trebuchet MS"/>
                <a:sym typeface="Trebuchet MS"/>
              </a:rPr>
              <a:t>The frequency distribution of every unigram and bi-gram gives the idea about the frequent words appearing in all categories [3].</a:t>
            </a:r>
            <a:endParaRPr sz="1900">
              <a:latin typeface="Trebuchet MS"/>
              <a:ea typeface="Trebuchet MS"/>
              <a:cs typeface="Trebuchet MS"/>
              <a:sym typeface="Trebuchet MS"/>
            </a:endParaRPr>
          </a:p>
        </p:txBody>
      </p:sp>
      <p:sp>
        <p:nvSpPr>
          <p:cNvPr id="92" name="Google Shape;92;p11"/>
          <p:cNvSpPr/>
          <p:nvPr/>
        </p:nvSpPr>
        <p:spPr>
          <a:xfrm>
            <a:off x="1199467" y="8425471"/>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11"/>
          <p:cNvSpPr/>
          <p:nvPr/>
        </p:nvSpPr>
        <p:spPr>
          <a:xfrm>
            <a:off x="1186767" y="4078230"/>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2"/>
          <p:cNvSpPr txBox="1"/>
          <p:nvPr/>
        </p:nvSpPr>
        <p:spPr>
          <a:xfrm>
            <a:off x="10330775" y="1427375"/>
            <a:ext cx="7641300" cy="59586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4000">
                <a:solidFill>
                  <a:schemeClr val="lt1"/>
                </a:solidFill>
                <a:latin typeface="Book Antiqua"/>
                <a:ea typeface="Book Antiqua"/>
                <a:cs typeface="Book Antiqua"/>
                <a:sym typeface="Book Antiqua"/>
              </a:rPr>
              <a:t>Naive Bayes Classifier</a:t>
            </a:r>
            <a:endParaRPr sz="4000">
              <a:latin typeface="Book Antiqua"/>
              <a:ea typeface="Book Antiqua"/>
              <a:cs typeface="Book Antiqua"/>
              <a:sym typeface="Book Antiqua"/>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Simple probabilistic classifier which works on the assumption of conditional independence between the features of a text document [5], which is the so-called “Naive Bayes assumption” [7]. </a:t>
            </a:r>
            <a:endParaRPr sz="1900">
              <a:solidFill>
                <a:srgbClr val="FFFFFF"/>
              </a:solidFill>
              <a:latin typeface="Trebuchet MS"/>
              <a:ea typeface="Trebuchet MS"/>
              <a:cs typeface="Trebuchet MS"/>
              <a:sym typeface="Trebuchet MS"/>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Successfully applied to document classification in many research efforts [7]. </a:t>
            </a:r>
            <a:endParaRPr sz="1900">
              <a:solidFill>
                <a:srgbClr val="FFFFFF"/>
              </a:solidFill>
              <a:latin typeface="Trebuchet MS"/>
              <a:ea typeface="Trebuchet MS"/>
              <a:cs typeface="Trebuchet MS"/>
              <a:sym typeface="Trebuchet MS"/>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Found to be superior, when compared to the state-of-the-art algorithms for decision tree induction, instance-based learning, and rule induction on standard benchmark datasets, even on datasets with substantial feature dependencies [10].   </a:t>
            </a:r>
            <a:endParaRPr sz="1900">
              <a:solidFill>
                <a:srgbClr val="FFFFFF"/>
              </a:solidFill>
              <a:latin typeface="Trebuchet MS"/>
              <a:ea typeface="Trebuchet MS"/>
              <a:cs typeface="Trebuchet MS"/>
              <a:sym typeface="Trebuchet MS"/>
            </a:endParaRPr>
          </a:p>
          <a:p>
            <a:pPr indent="0" lvl="0" marL="12700" marR="537845" rtl="0" algn="l">
              <a:lnSpc>
                <a:spcPct val="116500"/>
              </a:lnSpc>
              <a:spcBef>
                <a:spcPts val="1850"/>
              </a:spcBef>
              <a:spcAft>
                <a:spcPts val="0"/>
              </a:spcAft>
              <a:buNone/>
            </a:pPr>
            <a:r>
              <a:rPr lang="en-US" sz="1900">
                <a:solidFill>
                  <a:srgbClr val="FFFFFF"/>
                </a:solidFill>
                <a:latin typeface="Trebuchet MS"/>
                <a:ea typeface="Trebuchet MS"/>
                <a:cs typeface="Trebuchet MS"/>
                <a:sym typeface="Trebuchet MS"/>
              </a:rPr>
              <a:t>It is based on the Bayes rule. Naive Bayes classifies the document to the class which maximizes the posterior probability [5].</a:t>
            </a:r>
            <a:endParaRPr sz="1900">
              <a:latin typeface="Trebuchet MS"/>
              <a:ea typeface="Trebuchet MS"/>
              <a:cs typeface="Trebuchet MS"/>
              <a:sym typeface="Trebuchet MS"/>
            </a:endParaRPr>
          </a:p>
        </p:txBody>
      </p:sp>
      <p:sp>
        <p:nvSpPr>
          <p:cNvPr id="99" name="Google Shape;99;p12"/>
          <p:cNvSpPr txBox="1"/>
          <p:nvPr>
            <p:ph type="title"/>
          </p:nvPr>
        </p:nvSpPr>
        <p:spPr>
          <a:xfrm>
            <a:off x="1186767" y="1427378"/>
            <a:ext cx="62883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solidFill>
                  <a:schemeClr val="lt1"/>
                </a:solidFill>
              </a:rPr>
              <a:t>Classification Algorithms</a:t>
            </a:r>
            <a:endParaRPr sz="4000"/>
          </a:p>
        </p:txBody>
      </p:sp>
      <p:sp>
        <p:nvSpPr>
          <p:cNvPr id="100" name="Google Shape;100;p12"/>
          <p:cNvSpPr txBox="1"/>
          <p:nvPr/>
        </p:nvSpPr>
        <p:spPr>
          <a:xfrm>
            <a:off x="1186775" y="2272525"/>
            <a:ext cx="7641300" cy="1327500"/>
          </a:xfrm>
          <a:prstGeom prst="rect">
            <a:avLst/>
          </a:prstGeom>
          <a:noFill/>
          <a:ln>
            <a:noFill/>
          </a:ln>
        </p:spPr>
        <p:txBody>
          <a:bodyPr anchorCtr="0" anchor="t" bIns="0" lIns="0" spcFirstLastPara="1" rIns="0" wrap="square" tIns="12700">
            <a:spAutoFit/>
          </a:bodyPr>
          <a:lstStyle/>
          <a:p>
            <a:pPr indent="0" lvl="0" marL="12700" marR="5080" rtl="0" algn="l">
              <a:lnSpc>
                <a:spcPct val="116500"/>
              </a:lnSpc>
              <a:spcBef>
                <a:spcPts val="0"/>
              </a:spcBef>
              <a:spcAft>
                <a:spcPts val="0"/>
              </a:spcAft>
              <a:buNone/>
            </a:pPr>
            <a:r>
              <a:rPr lang="en-US" sz="1900">
                <a:solidFill>
                  <a:srgbClr val="FFFFFF"/>
                </a:solidFill>
                <a:latin typeface="Trebuchet MS"/>
                <a:ea typeface="Trebuchet MS"/>
                <a:cs typeface="Trebuchet MS"/>
                <a:sym typeface="Trebuchet MS"/>
              </a:rPr>
              <a:t>All the classification algorithms have their own pros and cons [5].</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0"/>
              </a:spcBef>
              <a:spcAft>
                <a:spcPts val="0"/>
              </a:spcAft>
              <a:buNone/>
            </a:pPr>
            <a:r>
              <a:rPr lang="en-US" sz="1900">
                <a:solidFill>
                  <a:srgbClr val="FFFFFF"/>
                </a:solidFill>
                <a:latin typeface="Trebuchet MS"/>
                <a:ea typeface="Trebuchet MS"/>
                <a:cs typeface="Trebuchet MS"/>
                <a:sym typeface="Trebuchet MS"/>
              </a:rPr>
              <a:t>Machine learning techniques that have been actively explored for text classification include Naive Bayes classifier, K-nearest neighbor classifiers, support vector machine, neural networks [6]. </a:t>
            </a:r>
            <a:endParaRPr sz="1900">
              <a:solidFill>
                <a:srgbClr val="FFFFFF"/>
              </a:solidFill>
              <a:latin typeface="Trebuchet MS"/>
              <a:ea typeface="Trebuchet MS"/>
              <a:cs typeface="Trebuchet MS"/>
              <a:sym typeface="Trebuchet MS"/>
            </a:endParaRPr>
          </a:p>
        </p:txBody>
      </p:sp>
      <p:sp>
        <p:nvSpPr>
          <p:cNvPr id="101" name="Google Shape;101;p12"/>
          <p:cNvSpPr/>
          <p:nvPr/>
        </p:nvSpPr>
        <p:spPr>
          <a:xfrm>
            <a:off x="10343467" y="8425471"/>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2"/>
          <p:cNvSpPr txBox="1"/>
          <p:nvPr/>
        </p:nvSpPr>
        <p:spPr>
          <a:xfrm>
            <a:off x="1186775" y="4231575"/>
            <a:ext cx="7641300" cy="51708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4000">
                <a:solidFill>
                  <a:schemeClr val="lt1"/>
                </a:solidFill>
                <a:latin typeface="Book Antiqua"/>
                <a:ea typeface="Book Antiqua"/>
                <a:cs typeface="Book Antiqua"/>
                <a:sym typeface="Book Antiqua"/>
              </a:rPr>
              <a:t>Naive Bayes Models</a:t>
            </a:r>
            <a:endParaRPr sz="4000">
              <a:solidFill>
                <a:srgbClr val="FFFFFF"/>
              </a:solidFill>
              <a:latin typeface="Book Antiqua"/>
              <a:ea typeface="Book Antiqua"/>
              <a:cs typeface="Book Antiqua"/>
              <a:sym typeface="Book Antiqua"/>
            </a:endParaRPr>
          </a:p>
          <a:p>
            <a:pPr indent="0" lvl="0" marL="12700" marR="5080" rtl="0" algn="l">
              <a:lnSpc>
                <a:spcPct val="116500"/>
              </a:lnSpc>
              <a:spcBef>
                <a:spcPts val="1845"/>
              </a:spcBef>
              <a:spcAft>
                <a:spcPts val="0"/>
              </a:spcAft>
              <a:buSzPts val="1100"/>
              <a:buNone/>
            </a:pPr>
            <a:r>
              <a:rPr lang="en-US" sz="1900">
                <a:solidFill>
                  <a:srgbClr val="FFFFFF"/>
                </a:solidFill>
                <a:latin typeface="Trebuchet MS"/>
                <a:ea typeface="Trebuchet MS"/>
                <a:cs typeface="Trebuchet MS"/>
                <a:sym typeface="Trebuchet MS"/>
              </a:rPr>
              <a:t>Mainly two models: the Multivariate Bernoulli Model and the Multinomial Model [8]. </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1845"/>
              </a:spcBef>
              <a:spcAft>
                <a:spcPts val="0"/>
              </a:spcAft>
              <a:buSzPts val="1100"/>
              <a:buNone/>
            </a:pPr>
            <a:r>
              <a:rPr lang="en-US" sz="1900">
                <a:solidFill>
                  <a:srgbClr val="FFFFFF"/>
                </a:solidFill>
                <a:latin typeface="Trebuchet MS"/>
                <a:ea typeface="Trebuchet MS"/>
                <a:cs typeface="Trebuchet MS"/>
                <a:sym typeface="Trebuchet MS"/>
              </a:rPr>
              <a:t>The Multivariate model has binary representation of features while the later represents the features with term frequency [5].  </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1845"/>
              </a:spcBef>
              <a:spcAft>
                <a:spcPts val="0"/>
              </a:spcAft>
              <a:buClr>
                <a:schemeClr val="dk1"/>
              </a:buClr>
              <a:buSzPts val="1100"/>
              <a:buFont typeface="Arial"/>
              <a:buNone/>
            </a:pPr>
            <a:r>
              <a:rPr lang="en-US" sz="1900">
                <a:solidFill>
                  <a:srgbClr val="FFFFFF"/>
                </a:solidFill>
                <a:latin typeface="Trebuchet MS"/>
                <a:ea typeface="Trebuchet MS"/>
                <a:cs typeface="Trebuchet MS"/>
                <a:sym typeface="Trebuchet MS"/>
              </a:rPr>
              <a:t>It was observed in [9] that Multinomial Naive Bayes performs better than Multivariate Bernoulli Naive Bayes. Multinomial Naive Bayes event model is more suitable when the dataset is large when compared to the Multivariate Bernoulli Naive Bayes Model [11]. </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1845"/>
              </a:spcBef>
              <a:spcAft>
                <a:spcPts val="0"/>
              </a:spcAft>
              <a:buClr>
                <a:schemeClr val="dk1"/>
              </a:buClr>
              <a:buSzPts val="1100"/>
              <a:buFont typeface="Arial"/>
              <a:buNone/>
            </a:pPr>
            <a:r>
              <a:t/>
            </a:r>
            <a:endParaRPr sz="1900">
              <a:solidFill>
                <a:srgbClr val="FFFFFF"/>
              </a:solidFill>
              <a:latin typeface="Trebuchet MS"/>
              <a:ea typeface="Trebuchet MS"/>
              <a:cs typeface="Trebuchet MS"/>
              <a:sym typeface="Trebuchet MS"/>
            </a:endParaRPr>
          </a:p>
          <a:p>
            <a:pPr indent="0" lvl="0" marL="12700" marR="5080" rtl="0" algn="l">
              <a:lnSpc>
                <a:spcPct val="116500"/>
              </a:lnSpc>
              <a:spcBef>
                <a:spcPts val="1845"/>
              </a:spcBef>
              <a:spcAft>
                <a:spcPts val="0"/>
              </a:spcAft>
              <a:buNone/>
            </a:pPr>
            <a:r>
              <a:t/>
            </a:r>
            <a:endParaRPr sz="1900">
              <a:solidFill>
                <a:srgbClr val="FFFFFF"/>
              </a:solidFill>
              <a:latin typeface="Trebuchet MS"/>
              <a:ea typeface="Trebuchet MS"/>
              <a:cs typeface="Trebuchet MS"/>
              <a:sym typeface="Trebuchet MS"/>
            </a:endParaRPr>
          </a:p>
        </p:txBody>
      </p:sp>
      <p:sp>
        <p:nvSpPr>
          <p:cNvPr id="103" name="Google Shape;103;p12"/>
          <p:cNvSpPr/>
          <p:nvPr/>
        </p:nvSpPr>
        <p:spPr>
          <a:xfrm>
            <a:off x="1199467" y="8425471"/>
            <a:ext cx="6743700" cy="9525"/>
          </a:xfrm>
          <a:custGeom>
            <a:rect b="b" l="l" r="r" t="t"/>
            <a:pathLst>
              <a:path extrusionOk="0" h="9525" w="6743700">
                <a:moveTo>
                  <a:pt x="6743699" y="9524"/>
                </a:moveTo>
                <a:lnTo>
                  <a:pt x="0" y="9524"/>
                </a:lnTo>
                <a:lnTo>
                  <a:pt x="0" y="0"/>
                </a:lnTo>
                <a:lnTo>
                  <a:pt x="6743699" y="0"/>
                </a:lnTo>
                <a:lnTo>
                  <a:pt x="6743699" y="95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13"/>
          <p:cNvSpPr txBox="1"/>
          <p:nvPr/>
        </p:nvSpPr>
        <p:spPr>
          <a:xfrm>
            <a:off x="6371675" y="1088250"/>
            <a:ext cx="11025600" cy="8110500"/>
          </a:xfrm>
          <a:prstGeom prst="rect">
            <a:avLst/>
          </a:prstGeom>
          <a:noFill/>
          <a:ln>
            <a:noFill/>
          </a:ln>
        </p:spPr>
        <p:txBody>
          <a:bodyPr anchorCtr="0" anchor="t" bIns="0" lIns="0" spcFirstLastPara="1" rIns="0" wrap="square" tIns="12700">
            <a:spAutoFit/>
          </a:bodyPr>
          <a:lstStyle/>
          <a:p>
            <a:pPr indent="-400050" lvl="0" marL="457200" marR="0" rtl="0" algn="l">
              <a:lnSpc>
                <a:spcPct val="115000"/>
              </a:lnSpc>
              <a:spcBef>
                <a:spcPts val="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This is a reusable publicly-available dataset for “media bias” studies. The content of this dataset is publish date, title, subtitle and text for 3824 news articles. </a:t>
            </a:r>
            <a:endParaRPr sz="2700">
              <a:solidFill>
                <a:srgbClr val="252529"/>
              </a:solidFill>
              <a:latin typeface="Trebuchet MS"/>
              <a:ea typeface="Trebuchet MS"/>
              <a:cs typeface="Trebuchet MS"/>
              <a:sym typeface="Trebuchet MS"/>
            </a:endParaRPr>
          </a:p>
          <a:p>
            <a:pPr indent="-400050" lvl="0" marL="457200" marR="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The source of these news articles are from ABC News, CNN news, The Huffington Post, BBC News, DW News, TASS News, Al Jazeera News, China Daily and RTE News. </a:t>
            </a:r>
            <a:endParaRPr sz="2700">
              <a:solidFill>
                <a:srgbClr val="252529"/>
              </a:solidFill>
              <a:latin typeface="Trebuchet MS"/>
              <a:ea typeface="Trebuchet MS"/>
              <a:cs typeface="Trebuchet MS"/>
              <a:sym typeface="Trebuchet MS"/>
            </a:endParaRPr>
          </a:p>
          <a:p>
            <a:pPr indent="-400050" lvl="0" marL="457200" marR="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The articles which fall under the categories that did not have enough number of samples, were removed from the dataset and the categories of the remaining samples were defined.</a:t>
            </a:r>
            <a:endParaRPr sz="2700">
              <a:solidFill>
                <a:srgbClr val="252529"/>
              </a:solidFill>
              <a:latin typeface="Trebuchet MS"/>
              <a:ea typeface="Trebuchet MS"/>
              <a:cs typeface="Trebuchet MS"/>
              <a:sym typeface="Trebuchet MS"/>
            </a:endParaRPr>
          </a:p>
          <a:p>
            <a:pPr indent="-400050" lvl="0" marL="457200" marR="0" rtl="0" algn="l">
              <a:lnSpc>
                <a:spcPct val="115000"/>
              </a:lnSpc>
              <a:spcBef>
                <a:spcPts val="1000"/>
              </a:spcBef>
              <a:spcAft>
                <a:spcPts val="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Now the category distribution was uneven, which might have led to misclassification. So, we added some samples from the publicly available BBC News dataset, which had different articles than those covered in the existing dataset. </a:t>
            </a:r>
            <a:endParaRPr sz="2700">
              <a:solidFill>
                <a:srgbClr val="252529"/>
              </a:solidFill>
              <a:latin typeface="Trebuchet MS"/>
              <a:ea typeface="Trebuchet MS"/>
              <a:cs typeface="Trebuchet MS"/>
              <a:sym typeface="Trebuchet MS"/>
            </a:endParaRPr>
          </a:p>
          <a:p>
            <a:pPr indent="-400050" lvl="0" marL="457200" marR="0" rtl="0" algn="l">
              <a:lnSpc>
                <a:spcPct val="115000"/>
              </a:lnSpc>
              <a:spcBef>
                <a:spcPts val="1000"/>
              </a:spcBef>
              <a:spcAft>
                <a:spcPts val="1000"/>
              </a:spcAft>
              <a:buClr>
                <a:srgbClr val="252529"/>
              </a:buClr>
              <a:buSzPts val="2700"/>
              <a:buFont typeface="Trebuchet MS"/>
              <a:buChar char="➢"/>
            </a:pPr>
            <a:r>
              <a:rPr lang="en-US" sz="2700">
                <a:solidFill>
                  <a:srgbClr val="252529"/>
                </a:solidFill>
                <a:latin typeface="Trebuchet MS"/>
                <a:ea typeface="Trebuchet MS"/>
                <a:cs typeface="Trebuchet MS"/>
                <a:sym typeface="Trebuchet MS"/>
              </a:rPr>
              <a:t>Hence, now we have total 2509 samples in the dataset, which fall under five categories namely, politics, sports, entertainment, business, and tech.</a:t>
            </a:r>
            <a:endParaRPr sz="2700">
              <a:solidFill>
                <a:srgbClr val="252529"/>
              </a:solidFill>
              <a:latin typeface="Trebuchet MS"/>
              <a:ea typeface="Trebuchet MS"/>
              <a:cs typeface="Trebuchet MS"/>
              <a:sym typeface="Trebuchet MS"/>
            </a:endParaRPr>
          </a:p>
        </p:txBody>
      </p:sp>
      <p:sp>
        <p:nvSpPr>
          <p:cNvPr id="109" name="Google Shape;109;p13"/>
          <p:cNvSpPr txBox="1"/>
          <p:nvPr>
            <p:ph type="title"/>
          </p:nvPr>
        </p:nvSpPr>
        <p:spPr>
          <a:xfrm>
            <a:off x="1111250" y="4521450"/>
            <a:ext cx="3432000" cy="1244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8000"/>
              <a:t>Dataset</a:t>
            </a:r>
            <a:endParaRPr sz="8000"/>
          </a:p>
        </p:txBody>
      </p:sp>
      <p:sp>
        <p:nvSpPr>
          <p:cNvPr id="110" name="Google Shape;110;p13"/>
          <p:cNvSpPr/>
          <p:nvPr/>
        </p:nvSpPr>
        <p:spPr>
          <a:xfrm>
            <a:off x="5600138" y="1028700"/>
            <a:ext cx="9525" cy="8229600"/>
          </a:xfrm>
          <a:custGeom>
            <a:rect b="b" l="l" r="r" t="t"/>
            <a:pathLst>
              <a:path extrusionOk="0" h="8229600" w="9525">
                <a:moveTo>
                  <a:pt x="9524" y="8229599"/>
                </a:moveTo>
                <a:lnTo>
                  <a:pt x="0" y="8229599"/>
                </a:lnTo>
                <a:lnTo>
                  <a:pt x="0" y="0"/>
                </a:lnTo>
                <a:lnTo>
                  <a:pt x="9524" y="0"/>
                </a:lnTo>
                <a:lnTo>
                  <a:pt x="9524" y="8229599"/>
                </a:lnTo>
                <a:close/>
              </a:path>
            </a:pathLst>
          </a:custGeom>
          <a:solidFill>
            <a:srgbClr val="2525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1369500" y="678025"/>
            <a:ext cx="155490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Data Balance</a:t>
            </a:r>
            <a:endParaRPr sz="8000"/>
          </a:p>
        </p:txBody>
      </p:sp>
      <p:sp>
        <p:nvSpPr>
          <p:cNvPr id="116" name="Google Shape;116;p14"/>
          <p:cNvSpPr txBox="1"/>
          <p:nvPr/>
        </p:nvSpPr>
        <p:spPr>
          <a:xfrm>
            <a:off x="482875" y="2848913"/>
            <a:ext cx="7659600" cy="427800"/>
          </a:xfrm>
          <a:prstGeom prst="rect">
            <a:avLst/>
          </a:prstGeom>
          <a:noFill/>
          <a:ln>
            <a:noFill/>
          </a:ln>
        </p:spPr>
        <p:txBody>
          <a:bodyPr anchorCtr="0" anchor="t" bIns="0" lIns="0" spcFirstLastPara="1" rIns="0" wrap="square" tIns="12050">
            <a:spAutoFit/>
          </a:bodyPr>
          <a:lstStyle/>
          <a:p>
            <a:pPr indent="0" lvl="0" marL="457200" marR="5080" rtl="0" algn="just">
              <a:lnSpc>
                <a:spcPct val="116700"/>
              </a:lnSpc>
              <a:spcBef>
                <a:spcPts val="0"/>
              </a:spcBef>
              <a:spcAft>
                <a:spcPts val="0"/>
              </a:spcAft>
              <a:buNone/>
            </a:pPr>
            <a:r>
              <a:t/>
            </a:r>
            <a:endParaRPr sz="2700">
              <a:solidFill>
                <a:srgbClr val="252529"/>
              </a:solidFill>
              <a:latin typeface="Trebuchet MS"/>
              <a:ea typeface="Trebuchet MS"/>
              <a:cs typeface="Trebuchet MS"/>
              <a:sym typeface="Trebuchet MS"/>
            </a:endParaRPr>
          </a:p>
        </p:txBody>
      </p:sp>
      <p:pic>
        <p:nvPicPr>
          <p:cNvPr id="117" name="Google Shape;117;p14"/>
          <p:cNvPicPr preferRelativeResize="0"/>
          <p:nvPr/>
        </p:nvPicPr>
        <p:blipFill>
          <a:blip r:embed="rId3">
            <a:alphaModFix/>
          </a:blip>
          <a:stretch>
            <a:fillRect/>
          </a:stretch>
        </p:blipFill>
        <p:spPr>
          <a:xfrm>
            <a:off x="3684775" y="2341100"/>
            <a:ext cx="10471300" cy="5934850"/>
          </a:xfrm>
          <a:prstGeom prst="rect">
            <a:avLst/>
          </a:prstGeom>
          <a:noFill/>
          <a:ln>
            <a:noFill/>
          </a:ln>
        </p:spPr>
      </p:pic>
      <p:sp>
        <p:nvSpPr>
          <p:cNvPr id="118" name="Google Shape;118;p14"/>
          <p:cNvSpPr txBox="1"/>
          <p:nvPr/>
        </p:nvSpPr>
        <p:spPr>
          <a:xfrm>
            <a:off x="7644000" y="8495675"/>
            <a:ext cx="3449700" cy="554100"/>
          </a:xfrm>
          <a:prstGeom prst="rect">
            <a:avLst/>
          </a:prstGeom>
          <a:noFill/>
          <a:ln>
            <a:noFill/>
          </a:ln>
        </p:spPr>
        <p:txBody>
          <a:bodyPr anchorCtr="0" anchor="t" bIns="91425" lIns="91425" spcFirstLastPara="1" rIns="91425" wrap="square" tIns="91425">
            <a:spAutoFit/>
          </a:bodyPr>
          <a:lstStyle/>
          <a:p>
            <a:pPr indent="0" lvl="0" marL="12700" marR="5080" rtl="0" algn="l">
              <a:lnSpc>
                <a:spcPct val="117000"/>
              </a:lnSpc>
              <a:spcBef>
                <a:spcPts val="0"/>
              </a:spcBef>
              <a:spcAft>
                <a:spcPts val="0"/>
              </a:spcAft>
              <a:buNone/>
            </a:pPr>
            <a:r>
              <a:rPr lang="en-US" sz="2400">
                <a:solidFill>
                  <a:srgbClr val="252529"/>
                </a:solidFill>
                <a:latin typeface="Trebuchet MS"/>
                <a:ea typeface="Trebuchet MS"/>
                <a:cs typeface="Trebuchet MS"/>
                <a:sym typeface="Trebuchet MS"/>
              </a:rPr>
              <a:t>B</a:t>
            </a:r>
            <a:r>
              <a:rPr lang="en-US" sz="2400">
                <a:solidFill>
                  <a:srgbClr val="252529"/>
                </a:solidFill>
                <a:latin typeface="Trebuchet MS"/>
                <a:ea typeface="Trebuchet MS"/>
                <a:cs typeface="Trebuchet MS"/>
                <a:sym typeface="Trebuchet MS"/>
              </a:rPr>
              <a:t>alance in the dataset</a:t>
            </a:r>
            <a:endParaRPr sz="2400">
              <a:solidFill>
                <a:srgbClr val="252529"/>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369500" y="678025"/>
            <a:ext cx="15549000" cy="12441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n-US" sz="8000"/>
              <a:t>Data Visualization</a:t>
            </a:r>
            <a:endParaRPr sz="8000"/>
          </a:p>
        </p:txBody>
      </p:sp>
      <p:sp>
        <p:nvSpPr>
          <p:cNvPr id="124" name="Google Shape;124;p15"/>
          <p:cNvSpPr txBox="1"/>
          <p:nvPr/>
        </p:nvSpPr>
        <p:spPr>
          <a:xfrm>
            <a:off x="482875" y="2848913"/>
            <a:ext cx="7659600" cy="427800"/>
          </a:xfrm>
          <a:prstGeom prst="rect">
            <a:avLst/>
          </a:prstGeom>
          <a:noFill/>
          <a:ln>
            <a:noFill/>
          </a:ln>
        </p:spPr>
        <p:txBody>
          <a:bodyPr anchorCtr="0" anchor="t" bIns="0" lIns="0" spcFirstLastPara="1" rIns="0" wrap="square" tIns="12050">
            <a:spAutoFit/>
          </a:bodyPr>
          <a:lstStyle/>
          <a:p>
            <a:pPr indent="0" lvl="0" marL="457200" marR="5080" rtl="0" algn="just">
              <a:lnSpc>
                <a:spcPct val="116700"/>
              </a:lnSpc>
              <a:spcBef>
                <a:spcPts val="0"/>
              </a:spcBef>
              <a:spcAft>
                <a:spcPts val="0"/>
              </a:spcAft>
              <a:buNone/>
            </a:pPr>
            <a:r>
              <a:t/>
            </a:r>
            <a:endParaRPr sz="2700">
              <a:solidFill>
                <a:srgbClr val="252529"/>
              </a:solidFill>
              <a:latin typeface="Trebuchet MS"/>
              <a:ea typeface="Trebuchet MS"/>
              <a:cs typeface="Trebuchet MS"/>
              <a:sym typeface="Trebuchet MS"/>
            </a:endParaRPr>
          </a:p>
        </p:txBody>
      </p:sp>
      <p:pic>
        <p:nvPicPr>
          <p:cNvPr id="125" name="Google Shape;125;p15"/>
          <p:cNvPicPr preferRelativeResize="0"/>
          <p:nvPr/>
        </p:nvPicPr>
        <p:blipFill>
          <a:blip r:embed="rId3">
            <a:alphaModFix/>
          </a:blip>
          <a:stretch>
            <a:fillRect/>
          </a:stretch>
        </p:blipFill>
        <p:spPr>
          <a:xfrm>
            <a:off x="0" y="2088775"/>
            <a:ext cx="9158224" cy="6836775"/>
          </a:xfrm>
          <a:prstGeom prst="rect">
            <a:avLst/>
          </a:prstGeom>
          <a:noFill/>
          <a:ln>
            <a:noFill/>
          </a:ln>
        </p:spPr>
      </p:pic>
      <p:pic>
        <p:nvPicPr>
          <p:cNvPr id="126" name="Google Shape;126;p15"/>
          <p:cNvPicPr preferRelativeResize="0"/>
          <p:nvPr/>
        </p:nvPicPr>
        <p:blipFill>
          <a:blip r:embed="rId4">
            <a:alphaModFix/>
          </a:blip>
          <a:stretch>
            <a:fillRect/>
          </a:stretch>
        </p:blipFill>
        <p:spPr>
          <a:xfrm>
            <a:off x="9301525" y="2088775"/>
            <a:ext cx="8986476" cy="6725026"/>
          </a:xfrm>
          <a:prstGeom prst="rect">
            <a:avLst/>
          </a:prstGeom>
          <a:noFill/>
          <a:ln>
            <a:noFill/>
          </a:ln>
        </p:spPr>
      </p:pic>
      <p:sp>
        <p:nvSpPr>
          <p:cNvPr id="127" name="Google Shape;127;p15"/>
          <p:cNvSpPr txBox="1"/>
          <p:nvPr/>
        </p:nvSpPr>
        <p:spPr>
          <a:xfrm>
            <a:off x="12726025" y="9041150"/>
            <a:ext cx="300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i="1" lang="en-US" sz="2400">
                <a:solidFill>
                  <a:schemeClr val="dk1"/>
                </a:solidFill>
                <a:latin typeface="Trebuchet MS"/>
                <a:ea typeface="Trebuchet MS"/>
                <a:cs typeface="Trebuchet MS"/>
                <a:sym typeface="Trebuchet MS"/>
              </a:rPr>
              <a:t>Bigram Frequency Distribution</a:t>
            </a:r>
            <a:endParaRPr sz="2400">
              <a:latin typeface="Trebuchet MS"/>
              <a:ea typeface="Trebuchet MS"/>
              <a:cs typeface="Trebuchet MS"/>
              <a:sym typeface="Trebuchet MS"/>
            </a:endParaRPr>
          </a:p>
        </p:txBody>
      </p:sp>
      <p:sp>
        <p:nvSpPr>
          <p:cNvPr id="128" name="Google Shape;128;p15"/>
          <p:cNvSpPr txBox="1"/>
          <p:nvPr/>
        </p:nvSpPr>
        <p:spPr>
          <a:xfrm>
            <a:off x="2619325" y="9132850"/>
            <a:ext cx="33867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i="1" lang="en-US" sz="2400">
                <a:solidFill>
                  <a:schemeClr val="dk1"/>
                </a:solidFill>
                <a:latin typeface="Trebuchet MS"/>
                <a:ea typeface="Trebuchet MS"/>
                <a:cs typeface="Trebuchet MS"/>
                <a:sym typeface="Trebuchet MS"/>
              </a:rPr>
              <a:t>Unigram</a:t>
            </a:r>
            <a:r>
              <a:rPr i="1" lang="en-US" sz="2400">
                <a:solidFill>
                  <a:schemeClr val="dk1"/>
                </a:solidFill>
                <a:latin typeface="Trebuchet MS"/>
                <a:ea typeface="Trebuchet MS"/>
                <a:cs typeface="Trebuchet MS"/>
                <a:sym typeface="Trebuchet MS"/>
              </a:rPr>
              <a:t> Frequency Distribution</a:t>
            </a:r>
            <a:endParaRPr sz="2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